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4" r:id="rId1"/>
  </p:sldMasterIdLst>
  <p:notesMasterIdLst>
    <p:notesMasterId r:id="rId92"/>
  </p:notesMasterIdLst>
  <p:handoutMasterIdLst>
    <p:handoutMasterId r:id="rId93"/>
  </p:handoutMasterIdLst>
  <p:sldIdLst>
    <p:sldId id="256" r:id="rId2"/>
    <p:sldId id="257" r:id="rId3"/>
    <p:sldId id="442" r:id="rId4"/>
    <p:sldId id="258" r:id="rId5"/>
    <p:sldId id="259" r:id="rId6"/>
    <p:sldId id="445" r:id="rId7"/>
    <p:sldId id="261" r:id="rId8"/>
    <p:sldId id="287" r:id="rId9"/>
    <p:sldId id="316" r:id="rId10"/>
    <p:sldId id="288" r:id="rId11"/>
    <p:sldId id="307" r:id="rId12"/>
    <p:sldId id="355" r:id="rId13"/>
    <p:sldId id="309" r:id="rId14"/>
    <p:sldId id="310" r:id="rId15"/>
    <p:sldId id="311" r:id="rId16"/>
    <p:sldId id="312" r:id="rId17"/>
    <p:sldId id="313" r:id="rId18"/>
    <p:sldId id="305" r:id="rId19"/>
    <p:sldId id="304" r:id="rId20"/>
    <p:sldId id="317" r:id="rId21"/>
    <p:sldId id="325" r:id="rId22"/>
    <p:sldId id="326" r:id="rId23"/>
    <p:sldId id="327" r:id="rId24"/>
    <p:sldId id="328" r:id="rId25"/>
    <p:sldId id="301" r:id="rId26"/>
    <p:sldId id="323" r:id="rId27"/>
    <p:sldId id="324" r:id="rId28"/>
    <p:sldId id="300" r:id="rId29"/>
    <p:sldId id="446" r:id="rId30"/>
    <p:sldId id="321" r:id="rId31"/>
    <p:sldId id="329" r:id="rId32"/>
    <p:sldId id="330" r:id="rId33"/>
    <p:sldId id="332" r:id="rId34"/>
    <p:sldId id="334" r:id="rId35"/>
    <p:sldId id="473" r:id="rId36"/>
    <p:sldId id="333" r:id="rId37"/>
    <p:sldId id="340" r:id="rId38"/>
    <p:sldId id="342" r:id="rId39"/>
    <p:sldId id="341" r:id="rId40"/>
    <p:sldId id="353" r:id="rId41"/>
    <p:sldId id="347" r:id="rId42"/>
    <p:sldId id="451" r:id="rId43"/>
    <p:sldId id="350" r:id="rId44"/>
    <p:sldId id="357" r:id="rId45"/>
    <p:sldId id="361" r:id="rId46"/>
    <p:sldId id="356" r:id="rId47"/>
    <p:sldId id="469" r:id="rId48"/>
    <p:sldId id="363" r:id="rId49"/>
    <p:sldId id="395" r:id="rId50"/>
    <p:sldId id="362" r:id="rId51"/>
    <p:sldId id="397" r:id="rId52"/>
    <p:sldId id="365" r:id="rId53"/>
    <p:sldId id="399" r:id="rId54"/>
    <p:sldId id="398" r:id="rId55"/>
    <p:sldId id="401" r:id="rId56"/>
    <p:sldId id="405" r:id="rId57"/>
    <p:sldId id="403" r:id="rId58"/>
    <p:sldId id="402" r:id="rId59"/>
    <p:sldId id="418" r:id="rId60"/>
    <p:sldId id="417" r:id="rId61"/>
    <p:sldId id="449" r:id="rId62"/>
    <p:sldId id="408" r:id="rId63"/>
    <p:sldId id="406" r:id="rId64"/>
    <p:sldId id="404" r:id="rId65"/>
    <p:sldId id="360" r:id="rId66"/>
    <p:sldId id="407" r:id="rId67"/>
    <p:sldId id="474" r:id="rId68"/>
    <p:sldId id="413" r:id="rId69"/>
    <p:sldId id="414" r:id="rId70"/>
    <p:sldId id="412" r:id="rId71"/>
    <p:sldId id="415" r:id="rId72"/>
    <p:sldId id="419" r:id="rId73"/>
    <p:sldId id="416" r:id="rId74"/>
    <p:sldId id="424" r:id="rId75"/>
    <p:sldId id="428" r:id="rId76"/>
    <p:sldId id="425" r:id="rId77"/>
    <p:sldId id="427" r:id="rId78"/>
    <p:sldId id="426" r:id="rId79"/>
    <p:sldId id="431" r:id="rId80"/>
    <p:sldId id="430" r:id="rId81"/>
    <p:sldId id="429" r:id="rId82"/>
    <p:sldId id="433" r:id="rId83"/>
    <p:sldId id="434" r:id="rId84"/>
    <p:sldId id="432" r:id="rId85"/>
    <p:sldId id="437" r:id="rId86"/>
    <p:sldId id="439" r:id="rId87"/>
    <p:sldId id="440" r:id="rId88"/>
    <p:sldId id="441" r:id="rId89"/>
    <p:sldId id="358" r:id="rId90"/>
    <p:sldId id="359" r:id="rId9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CDE1DB-8282-4CFD-B567-4B10BE4324CB}">
          <p14:sldIdLst>
            <p14:sldId id="256"/>
            <p14:sldId id="257"/>
            <p14:sldId id="442"/>
            <p14:sldId id="258"/>
            <p14:sldId id="259"/>
            <p14:sldId id="445"/>
            <p14:sldId id="261"/>
            <p14:sldId id="287"/>
            <p14:sldId id="316"/>
            <p14:sldId id="288"/>
            <p14:sldId id="307"/>
            <p14:sldId id="355"/>
            <p14:sldId id="309"/>
            <p14:sldId id="310"/>
            <p14:sldId id="311"/>
            <p14:sldId id="312"/>
            <p14:sldId id="313"/>
            <p14:sldId id="305"/>
            <p14:sldId id="304"/>
            <p14:sldId id="317"/>
            <p14:sldId id="325"/>
            <p14:sldId id="326"/>
            <p14:sldId id="327"/>
            <p14:sldId id="328"/>
            <p14:sldId id="301"/>
            <p14:sldId id="323"/>
            <p14:sldId id="324"/>
            <p14:sldId id="300"/>
            <p14:sldId id="446"/>
            <p14:sldId id="321"/>
            <p14:sldId id="329"/>
            <p14:sldId id="330"/>
            <p14:sldId id="332"/>
            <p14:sldId id="334"/>
            <p14:sldId id="473"/>
            <p14:sldId id="333"/>
            <p14:sldId id="340"/>
            <p14:sldId id="342"/>
            <p14:sldId id="341"/>
            <p14:sldId id="353"/>
            <p14:sldId id="347"/>
            <p14:sldId id="451"/>
            <p14:sldId id="350"/>
            <p14:sldId id="357"/>
            <p14:sldId id="361"/>
            <p14:sldId id="356"/>
            <p14:sldId id="469"/>
            <p14:sldId id="363"/>
            <p14:sldId id="395"/>
            <p14:sldId id="362"/>
            <p14:sldId id="397"/>
            <p14:sldId id="365"/>
            <p14:sldId id="399"/>
            <p14:sldId id="398"/>
            <p14:sldId id="401"/>
            <p14:sldId id="405"/>
            <p14:sldId id="403"/>
            <p14:sldId id="402"/>
            <p14:sldId id="418"/>
            <p14:sldId id="417"/>
            <p14:sldId id="449"/>
            <p14:sldId id="408"/>
            <p14:sldId id="406"/>
            <p14:sldId id="404"/>
            <p14:sldId id="360"/>
            <p14:sldId id="407"/>
            <p14:sldId id="474"/>
            <p14:sldId id="413"/>
            <p14:sldId id="414"/>
            <p14:sldId id="412"/>
            <p14:sldId id="415"/>
            <p14:sldId id="419"/>
            <p14:sldId id="416"/>
            <p14:sldId id="424"/>
            <p14:sldId id="428"/>
            <p14:sldId id="425"/>
            <p14:sldId id="427"/>
            <p14:sldId id="426"/>
            <p14:sldId id="431"/>
            <p14:sldId id="430"/>
            <p14:sldId id="429"/>
            <p14:sldId id="433"/>
            <p14:sldId id="434"/>
            <p14:sldId id="432"/>
            <p14:sldId id="437"/>
            <p14:sldId id="439"/>
            <p14:sldId id="440"/>
            <p14:sldId id="441"/>
            <p14:sldId id="358"/>
            <p14:sldId id="3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88668" autoAdjust="0"/>
  </p:normalViewPr>
  <p:slideViewPr>
    <p:cSldViewPr snapToGrid="0">
      <p:cViewPr varScale="1">
        <p:scale>
          <a:sx n="74" d="100"/>
          <a:sy n="74" d="100"/>
        </p:scale>
        <p:origin x="1092" y="60"/>
      </p:cViewPr>
      <p:guideLst/>
    </p:cSldViewPr>
  </p:slideViewPr>
  <p:outlineViewPr>
    <p:cViewPr>
      <p:scale>
        <a:sx n="33" d="100"/>
        <a:sy n="33" d="100"/>
      </p:scale>
      <p:origin x="0" y="-35700"/>
    </p:cViewPr>
  </p:outlineViewPr>
  <p:notesTextViewPr>
    <p:cViewPr>
      <p:scale>
        <a:sx n="25" d="100"/>
        <a:sy n="25" d="100"/>
      </p:scale>
      <p:origin x="0" y="0"/>
    </p:cViewPr>
  </p:notesTextViewPr>
  <p:notesViewPr>
    <p:cSldViewPr snapToGrid="0">
      <p:cViewPr varScale="1">
        <p:scale>
          <a:sx n="123" d="100"/>
          <a:sy n="123" d="100"/>
        </p:scale>
        <p:origin x="244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CB8F4-A6A9-4496-BC19-FA485153A90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B677FD5-9B7A-4CD8-9498-8F0DE4AE80D4}">
      <dgm:prSet custT="1"/>
      <dgm:spPr/>
      <dgm:t>
        <a:bodyPr/>
        <a:lstStyle/>
        <a:p>
          <a:endParaRPr lang="en-US" sz="2000" dirty="0">
            <a:latin typeface="+mj-lt"/>
          </a:endParaRPr>
        </a:p>
        <a:p>
          <a:endParaRPr lang="en-US" sz="2000" dirty="0">
            <a:latin typeface="+mj-lt"/>
          </a:endParaRPr>
        </a:p>
        <a:p>
          <a:r>
            <a:rPr lang="en-US" sz="2300" dirty="0">
              <a:latin typeface="+mj-lt"/>
            </a:rPr>
            <a:t>International</a:t>
          </a:r>
        </a:p>
      </dgm:t>
    </dgm:pt>
    <dgm:pt modelId="{B8A7DAC8-9914-4373-A3E6-FEBD4974B2F9}" type="sibTrans" cxnId="{BE623CCD-B684-4E28-8F29-83A16456CE0F}">
      <dgm:prSet/>
      <dgm:spPr/>
      <dgm:t>
        <a:bodyPr/>
        <a:lstStyle/>
        <a:p>
          <a:endParaRPr lang="en-US"/>
        </a:p>
      </dgm:t>
    </dgm:pt>
    <dgm:pt modelId="{3D1630D3-D6EC-4196-A872-F8514E1AD9DF}" type="parTrans" cxnId="{BE623CCD-B684-4E28-8F29-83A16456CE0F}">
      <dgm:prSet/>
      <dgm:spPr/>
      <dgm:t>
        <a:bodyPr/>
        <a:lstStyle/>
        <a:p>
          <a:endParaRPr lang="en-US"/>
        </a:p>
      </dgm:t>
    </dgm:pt>
    <dgm:pt modelId="{6DB4A07A-896C-4A42-80B5-878151D29DF9}">
      <dgm:prSet custT="1"/>
      <dgm:spPr/>
      <dgm:t>
        <a:bodyPr/>
        <a:lstStyle/>
        <a:p>
          <a:endParaRPr lang="en-US" sz="2000" dirty="0">
            <a:latin typeface="+mj-lt"/>
          </a:endParaRPr>
        </a:p>
        <a:p>
          <a:endParaRPr lang="en-US" sz="2000" dirty="0">
            <a:latin typeface="+mj-lt"/>
          </a:endParaRPr>
        </a:p>
        <a:p>
          <a:r>
            <a:rPr lang="en-US" sz="2300" dirty="0">
              <a:latin typeface="+mj-lt"/>
            </a:rPr>
            <a:t>Design</a:t>
          </a:r>
        </a:p>
      </dgm:t>
    </dgm:pt>
    <dgm:pt modelId="{FFC8B95A-851F-40A4-A57A-5911EA4B5878}" type="sibTrans" cxnId="{EAD74000-3CB7-4DAD-84B4-F5B93ACDCF38}">
      <dgm:prSet/>
      <dgm:spPr/>
      <dgm:t>
        <a:bodyPr/>
        <a:lstStyle/>
        <a:p>
          <a:endParaRPr lang="en-US"/>
        </a:p>
      </dgm:t>
    </dgm:pt>
    <dgm:pt modelId="{6CB3D2ED-4125-4720-8971-C45E9FFEBD3F}" type="parTrans" cxnId="{EAD74000-3CB7-4DAD-84B4-F5B93ACDCF38}">
      <dgm:prSet/>
      <dgm:spPr/>
      <dgm:t>
        <a:bodyPr/>
        <a:lstStyle/>
        <a:p>
          <a:endParaRPr lang="en-US"/>
        </a:p>
      </dgm:t>
    </dgm:pt>
    <dgm:pt modelId="{476F558E-96B0-4962-8783-0838951A9617}">
      <dgm:prSet custT="1"/>
      <dgm:spPr/>
      <dgm:t>
        <a:bodyPr/>
        <a:lstStyle/>
        <a:p>
          <a:endParaRPr lang="en-US" sz="2000" dirty="0">
            <a:latin typeface="+mj-lt"/>
          </a:endParaRPr>
        </a:p>
        <a:p>
          <a:endParaRPr lang="en-US" sz="2000" dirty="0">
            <a:latin typeface="+mj-lt"/>
          </a:endParaRPr>
        </a:p>
        <a:p>
          <a:r>
            <a:rPr lang="en-US" sz="2300" dirty="0">
              <a:latin typeface="+mj-lt"/>
            </a:rPr>
            <a:t>Brand</a:t>
          </a:r>
        </a:p>
      </dgm:t>
    </dgm:pt>
    <dgm:pt modelId="{04F6C17B-5294-4972-9059-3F744AD3705C}" type="sibTrans" cxnId="{74BA3314-7D48-4515-BCC1-B6CFF57659A9}">
      <dgm:prSet/>
      <dgm:spPr/>
      <dgm:t>
        <a:bodyPr/>
        <a:lstStyle/>
        <a:p>
          <a:endParaRPr lang="en-US"/>
        </a:p>
      </dgm:t>
    </dgm:pt>
    <dgm:pt modelId="{8CDA53AC-CF0F-469F-A8D3-D08E4F291717}" type="parTrans" cxnId="{74BA3314-7D48-4515-BCC1-B6CFF57659A9}">
      <dgm:prSet/>
      <dgm:spPr/>
      <dgm:t>
        <a:bodyPr/>
        <a:lstStyle/>
        <a:p>
          <a:endParaRPr lang="en-US"/>
        </a:p>
      </dgm:t>
    </dgm:pt>
    <dgm:pt modelId="{3CAB6CA6-4F2A-48FA-BFF5-0501678E4A49}">
      <dgm:prSet custT="1"/>
      <dgm:spPr/>
      <dgm:t>
        <a:bodyPr anchor="b"/>
        <a:lstStyle/>
        <a:p>
          <a:pPr algn="ctr">
            <a:lnSpc>
              <a:spcPct val="90000"/>
            </a:lnSpc>
          </a:pPr>
          <a:endParaRPr lang="en-US" sz="3200" dirty="0">
            <a:latin typeface="+mj-lt"/>
          </a:endParaRPr>
        </a:p>
        <a:p>
          <a:pPr algn="ctr">
            <a:lnSpc>
              <a:spcPct val="100000"/>
            </a:lnSpc>
          </a:pPr>
          <a:r>
            <a:rPr lang="en-US" sz="2300" dirty="0">
              <a:latin typeface="+mj-lt"/>
            </a:rPr>
            <a:t>Green Voice</a:t>
          </a:r>
        </a:p>
      </dgm:t>
    </dgm:pt>
    <dgm:pt modelId="{3ED00ED4-3451-4B55-9EB3-7B10B47E8713}" type="sibTrans" cxnId="{05A3A065-3C33-4836-803B-71BB074C963A}">
      <dgm:prSet/>
      <dgm:spPr/>
      <dgm:t>
        <a:bodyPr/>
        <a:lstStyle/>
        <a:p>
          <a:endParaRPr lang="en-US"/>
        </a:p>
      </dgm:t>
    </dgm:pt>
    <dgm:pt modelId="{99D9450C-A215-4937-949E-3CD34EE6D1EA}" type="parTrans" cxnId="{05A3A065-3C33-4836-803B-71BB074C963A}">
      <dgm:prSet/>
      <dgm:spPr/>
      <dgm:t>
        <a:bodyPr/>
        <a:lstStyle/>
        <a:p>
          <a:endParaRPr lang="en-US"/>
        </a:p>
      </dgm:t>
    </dgm:pt>
    <dgm:pt modelId="{C3884B60-2DB4-4271-8330-5E797AA219A0}">
      <dgm:prSet custT="1"/>
      <dgm:spPr/>
      <dgm:t>
        <a:bodyPr/>
        <a:lstStyle/>
        <a:p>
          <a:endParaRPr lang="en-US" sz="2000" dirty="0">
            <a:latin typeface="+mj-lt"/>
          </a:endParaRPr>
        </a:p>
        <a:p>
          <a:endParaRPr lang="en-US" sz="2000" dirty="0">
            <a:latin typeface="+mj-lt"/>
          </a:endParaRPr>
        </a:p>
        <a:p>
          <a:r>
            <a:rPr lang="en-US" sz="2300" dirty="0">
              <a:latin typeface="+mj-lt"/>
            </a:rPr>
            <a:t>Corporate Partners</a:t>
          </a:r>
        </a:p>
      </dgm:t>
    </dgm:pt>
    <dgm:pt modelId="{E51DD4D6-721A-4A0F-9276-5F9528515B77}" type="sibTrans" cxnId="{650F14CA-0228-4063-A09E-2E7763AA207D}">
      <dgm:prSet/>
      <dgm:spPr/>
      <dgm:t>
        <a:bodyPr/>
        <a:lstStyle/>
        <a:p>
          <a:endParaRPr lang="en-US"/>
        </a:p>
      </dgm:t>
    </dgm:pt>
    <dgm:pt modelId="{FBB08B9D-FD14-405B-80DE-345714776403}" type="parTrans" cxnId="{650F14CA-0228-4063-A09E-2E7763AA207D}">
      <dgm:prSet/>
      <dgm:spPr/>
      <dgm:t>
        <a:bodyPr/>
        <a:lstStyle/>
        <a:p>
          <a:endParaRPr lang="en-US"/>
        </a:p>
      </dgm:t>
    </dgm:pt>
    <dgm:pt modelId="{216F2513-3161-474B-85D1-8BD4B481259C}">
      <dgm:prSet custT="1"/>
      <dgm:spPr/>
      <dgm:t>
        <a:bodyPr/>
        <a:lstStyle/>
        <a:p>
          <a:endParaRPr lang="en-US" sz="2000" dirty="0">
            <a:latin typeface="+mj-lt"/>
          </a:endParaRPr>
        </a:p>
        <a:p>
          <a:endParaRPr lang="en-US" sz="2000" dirty="0">
            <a:latin typeface="+mj-lt"/>
          </a:endParaRPr>
        </a:p>
        <a:p>
          <a:r>
            <a:rPr lang="en-US" sz="2300" dirty="0">
              <a:latin typeface="+mj-lt"/>
            </a:rPr>
            <a:t>Media</a:t>
          </a:r>
        </a:p>
      </dgm:t>
    </dgm:pt>
    <dgm:pt modelId="{DC7CAAAC-C88E-43B6-AC1A-4D4179A6B428}" type="sibTrans" cxnId="{84C8CBC2-D3A6-40E3-B48D-694BE1BFEDCF}">
      <dgm:prSet/>
      <dgm:spPr/>
      <dgm:t>
        <a:bodyPr/>
        <a:lstStyle/>
        <a:p>
          <a:endParaRPr lang="en-US"/>
        </a:p>
      </dgm:t>
    </dgm:pt>
    <dgm:pt modelId="{BDB64304-F6DD-4DEF-ADBC-29E1FF7F67DC}" type="parTrans" cxnId="{84C8CBC2-D3A6-40E3-B48D-694BE1BFEDCF}">
      <dgm:prSet/>
      <dgm:spPr/>
      <dgm:t>
        <a:bodyPr/>
        <a:lstStyle/>
        <a:p>
          <a:endParaRPr lang="en-US"/>
        </a:p>
      </dgm:t>
    </dgm:pt>
    <dgm:pt modelId="{0ABD8C8E-3F73-4691-82AA-14B504B58CED}" type="pres">
      <dgm:prSet presAssocID="{FD7CB8F4-A6A9-4496-BC19-FA485153A909}" presName="diagram" presStyleCnt="0">
        <dgm:presLayoutVars>
          <dgm:dir/>
          <dgm:resizeHandles val="exact"/>
        </dgm:presLayoutVars>
      </dgm:prSet>
      <dgm:spPr/>
    </dgm:pt>
    <dgm:pt modelId="{F85857E0-779B-43D0-B790-5083C1D77E5F}" type="pres">
      <dgm:prSet presAssocID="{C3884B60-2DB4-4271-8330-5E797AA219A0}" presName="node" presStyleLbl="node1" presStyleIdx="0" presStyleCnt="6">
        <dgm:presLayoutVars>
          <dgm:bulletEnabled val="1"/>
        </dgm:presLayoutVars>
      </dgm:prSet>
      <dgm:spPr/>
    </dgm:pt>
    <dgm:pt modelId="{C902F0BE-B313-4557-9691-F8259204592A}" type="pres">
      <dgm:prSet presAssocID="{E51DD4D6-721A-4A0F-9276-5F9528515B77}" presName="sibTrans" presStyleCnt="0"/>
      <dgm:spPr/>
    </dgm:pt>
    <dgm:pt modelId="{1080D68B-5F02-473E-826D-544471176A28}" type="pres">
      <dgm:prSet presAssocID="{3CAB6CA6-4F2A-48FA-BFF5-0501678E4A49}" presName="node" presStyleLbl="node1" presStyleIdx="1" presStyleCnt="6" custLinFactNeighborX="110" custLinFactNeighborY="-5570">
        <dgm:presLayoutVars>
          <dgm:bulletEnabled val="1"/>
        </dgm:presLayoutVars>
      </dgm:prSet>
      <dgm:spPr/>
    </dgm:pt>
    <dgm:pt modelId="{411B2098-48A3-4DB1-B6ED-A4CB77A1F9AA}" type="pres">
      <dgm:prSet presAssocID="{3ED00ED4-3451-4B55-9EB3-7B10B47E8713}" presName="sibTrans" presStyleCnt="0"/>
      <dgm:spPr/>
    </dgm:pt>
    <dgm:pt modelId="{8FC1DCE0-7544-4328-BAA1-419EADC95B9D}" type="pres">
      <dgm:prSet presAssocID="{216F2513-3161-474B-85D1-8BD4B481259C}" presName="node" presStyleLbl="node1" presStyleIdx="2" presStyleCnt="6">
        <dgm:presLayoutVars>
          <dgm:bulletEnabled val="1"/>
        </dgm:presLayoutVars>
      </dgm:prSet>
      <dgm:spPr/>
    </dgm:pt>
    <dgm:pt modelId="{4FE5A68C-3A14-4042-85E8-5D591B1BF7E6}" type="pres">
      <dgm:prSet presAssocID="{DC7CAAAC-C88E-43B6-AC1A-4D4179A6B428}" presName="sibTrans" presStyleCnt="0"/>
      <dgm:spPr/>
    </dgm:pt>
    <dgm:pt modelId="{6A5DD0B8-D708-48D7-B3F9-EDB6A70F9265}" type="pres">
      <dgm:prSet presAssocID="{476F558E-96B0-4962-8783-0838951A9617}" presName="node" presStyleLbl="node1" presStyleIdx="3" presStyleCnt="6">
        <dgm:presLayoutVars>
          <dgm:bulletEnabled val="1"/>
        </dgm:presLayoutVars>
      </dgm:prSet>
      <dgm:spPr/>
    </dgm:pt>
    <dgm:pt modelId="{59ACAADA-26BF-455A-A60C-60A17780FA99}" type="pres">
      <dgm:prSet presAssocID="{04F6C17B-5294-4972-9059-3F744AD3705C}" presName="sibTrans" presStyleCnt="0"/>
      <dgm:spPr/>
    </dgm:pt>
    <dgm:pt modelId="{56413D9B-FC3C-4D0A-AE0D-BF1CD8E40B2B}" type="pres">
      <dgm:prSet presAssocID="{6DB4A07A-896C-4A42-80B5-878151D29DF9}" presName="node" presStyleLbl="node1" presStyleIdx="4" presStyleCnt="6">
        <dgm:presLayoutVars>
          <dgm:bulletEnabled val="1"/>
        </dgm:presLayoutVars>
      </dgm:prSet>
      <dgm:spPr/>
    </dgm:pt>
    <dgm:pt modelId="{EE96790F-5A4A-4D06-9CA4-C61DB5F2C86B}" type="pres">
      <dgm:prSet presAssocID="{FFC8B95A-851F-40A4-A57A-5911EA4B5878}" presName="sibTrans" presStyleCnt="0"/>
      <dgm:spPr/>
    </dgm:pt>
    <dgm:pt modelId="{41255B52-DD6E-4E2F-BD36-A1FEC6C5BA0C}" type="pres">
      <dgm:prSet presAssocID="{8B677FD5-9B7A-4CD8-9498-8F0DE4AE80D4}" presName="node" presStyleLbl="node1" presStyleIdx="5" presStyleCnt="6">
        <dgm:presLayoutVars>
          <dgm:bulletEnabled val="1"/>
        </dgm:presLayoutVars>
      </dgm:prSet>
      <dgm:spPr/>
    </dgm:pt>
  </dgm:ptLst>
  <dgm:cxnLst>
    <dgm:cxn modelId="{EAD74000-3CB7-4DAD-84B4-F5B93ACDCF38}" srcId="{FD7CB8F4-A6A9-4496-BC19-FA485153A909}" destId="{6DB4A07A-896C-4A42-80B5-878151D29DF9}" srcOrd="4" destOrd="0" parTransId="{6CB3D2ED-4125-4720-8971-C45E9FFEBD3F}" sibTransId="{FFC8B95A-851F-40A4-A57A-5911EA4B5878}"/>
    <dgm:cxn modelId="{74BA3314-7D48-4515-BCC1-B6CFF57659A9}" srcId="{FD7CB8F4-A6A9-4496-BC19-FA485153A909}" destId="{476F558E-96B0-4962-8783-0838951A9617}" srcOrd="3" destOrd="0" parTransId="{8CDA53AC-CF0F-469F-A8D3-D08E4F291717}" sibTransId="{04F6C17B-5294-4972-9059-3F744AD3705C}"/>
    <dgm:cxn modelId="{2E1D081B-F8A5-474C-AEF3-2023E32922B6}" type="presOf" srcId="{8B677FD5-9B7A-4CD8-9498-8F0DE4AE80D4}" destId="{41255B52-DD6E-4E2F-BD36-A1FEC6C5BA0C}" srcOrd="0" destOrd="0" presId="urn:microsoft.com/office/officeart/2005/8/layout/default"/>
    <dgm:cxn modelId="{BFF0B11E-3712-4477-B0CA-BFC95DD77CB2}" type="presOf" srcId="{476F558E-96B0-4962-8783-0838951A9617}" destId="{6A5DD0B8-D708-48D7-B3F9-EDB6A70F9265}" srcOrd="0" destOrd="0" presId="urn:microsoft.com/office/officeart/2005/8/layout/default"/>
    <dgm:cxn modelId="{05A3A065-3C33-4836-803B-71BB074C963A}" srcId="{FD7CB8F4-A6A9-4496-BC19-FA485153A909}" destId="{3CAB6CA6-4F2A-48FA-BFF5-0501678E4A49}" srcOrd="1" destOrd="0" parTransId="{99D9450C-A215-4937-949E-3CD34EE6D1EA}" sibTransId="{3ED00ED4-3451-4B55-9EB3-7B10B47E8713}"/>
    <dgm:cxn modelId="{077B9968-296A-44F5-AB88-B07BF542A1A7}" type="presOf" srcId="{3CAB6CA6-4F2A-48FA-BFF5-0501678E4A49}" destId="{1080D68B-5F02-473E-826D-544471176A28}" srcOrd="0" destOrd="0" presId="urn:microsoft.com/office/officeart/2005/8/layout/default"/>
    <dgm:cxn modelId="{AE3DC1A0-3A2B-4A16-8C49-81D3E5430AC5}" type="presOf" srcId="{FD7CB8F4-A6A9-4496-BC19-FA485153A909}" destId="{0ABD8C8E-3F73-4691-82AA-14B504B58CED}" srcOrd="0" destOrd="0" presId="urn:microsoft.com/office/officeart/2005/8/layout/default"/>
    <dgm:cxn modelId="{84C8CBC2-D3A6-40E3-B48D-694BE1BFEDCF}" srcId="{FD7CB8F4-A6A9-4496-BC19-FA485153A909}" destId="{216F2513-3161-474B-85D1-8BD4B481259C}" srcOrd="2" destOrd="0" parTransId="{BDB64304-F6DD-4DEF-ADBC-29E1FF7F67DC}" sibTransId="{DC7CAAAC-C88E-43B6-AC1A-4D4179A6B428}"/>
    <dgm:cxn modelId="{E3286EC3-28D4-4D36-B98B-2E3842A6518C}" type="presOf" srcId="{216F2513-3161-474B-85D1-8BD4B481259C}" destId="{8FC1DCE0-7544-4328-BAA1-419EADC95B9D}" srcOrd="0" destOrd="0" presId="urn:microsoft.com/office/officeart/2005/8/layout/default"/>
    <dgm:cxn modelId="{650F14CA-0228-4063-A09E-2E7763AA207D}" srcId="{FD7CB8F4-A6A9-4496-BC19-FA485153A909}" destId="{C3884B60-2DB4-4271-8330-5E797AA219A0}" srcOrd="0" destOrd="0" parTransId="{FBB08B9D-FD14-405B-80DE-345714776403}" sibTransId="{E51DD4D6-721A-4A0F-9276-5F9528515B77}"/>
    <dgm:cxn modelId="{BE623CCD-B684-4E28-8F29-83A16456CE0F}" srcId="{FD7CB8F4-A6A9-4496-BC19-FA485153A909}" destId="{8B677FD5-9B7A-4CD8-9498-8F0DE4AE80D4}" srcOrd="5" destOrd="0" parTransId="{3D1630D3-D6EC-4196-A872-F8514E1AD9DF}" sibTransId="{B8A7DAC8-9914-4373-A3E6-FEBD4974B2F9}"/>
    <dgm:cxn modelId="{31FDB2D9-5347-4474-B61E-1EE41EAB8B2F}" type="presOf" srcId="{C3884B60-2DB4-4271-8330-5E797AA219A0}" destId="{F85857E0-779B-43D0-B790-5083C1D77E5F}" srcOrd="0" destOrd="0" presId="urn:microsoft.com/office/officeart/2005/8/layout/default"/>
    <dgm:cxn modelId="{66CF4EFF-C808-4FFC-9375-DFFDBF2B7B60}" type="presOf" srcId="{6DB4A07A-896C-4A42-80B5-878151D29DF9}" destId="{56413D9B-FC3C-4D0A-AE0D-BF1CD8E40B2B}" srcOrd="0" destOrd="0" presId="urn:microsoft.com/office/officeart/2005/8/layout/default"/>
    <dgm:cxn modelId="{737B63C0-6B07-420E-BE1C-94A184D256BB}" type="presParOf" srcId="{0ABD8C8E-3F73-4691-82AA-14B504B58CED}" destId="{F85857E0-779B-43D0-B790-5083C1D77E5F}" srcOrd="0" destOrd="0" presId="urn:microsoft.com/office/officeart/2005/8/layout/default"/>
    <dgm:cxn modelId="{1A796E4E-E19D-4785-8855-14C9DB8A109D}" type="presParOf" srcId="{0ABD8C8E-3F73-4691-82AA-14B504B58CED}" destId="{C902F0BE-B313-4557-9691-F8259204592A}" srcOrd="1" destOrd="0" presId="urn:microsoft.com/office/officeart/2005/8/layout/default"/>
    <dgm:cxn modelId="{3DAD76D0-9F00-4E68-91A4-9DDF11EABCC6}" type="presParOf" srcId="{0ABD8C8E-3F73-4691-82AA-14B504B58CED}" destId="{1080D68B-5F02-473E-826D-544471176A28}" srcOrd="2" destOrd="0" presId="urn:microsoft.com/office/officeart/2005/8/layout/default"/>
    <dgm:cxn modelId="{C36CA9F2-6DAC-4A69-8681-25683D56F752}" type="presParOf" srcId="{0ABD8C8E-3F73-4691-82AA-14B504B58CED}" destId="{411B2098-48A3-4DB1-B6ED-A4CB77A1F9AA}" srcOrd="3" destOrd="0" presId="urn:microsoft.com/office/officeart/2005/8/layout/default"/>
    <dgm:cxn modelId="{F15D29EF-35C0-4981-8AFB-51F498F04F34}" type="presParOf" srcId="{0ABD8C8E-3F73-4691-82AA-14B504B58CED}" destId="{8FC1DCE0-7544-4328-BAA1-419EADC95B9D}" srcOrd="4" destOrd="0" presId="urn:microsoft.com/office/officeart/2005/8/layout/default"/>
    <dgm:cxn modelId="{03DDE2FA-2A65-463D-8C00-3CA7A2A97834}" type="presParOf" srcId="{0ABD8C8E-3F73-4691-82AA-14B504B58CED}" destId="{4FE5A68C-3A14-4042-85E8-5D591B1BF7E6}" srcOrd="5" destOrd="0" presId="urn:microsoft.com/office/officeart/2005/8/layout/default"/>
    <dgm:cxn modelId="{73752DF6-95FF-41E1-A407-6769E6569169}" type="presParOf" srcId="{0ABD8C8E-3F73-4691-82AA-14B504B58CED}" destId="{6A5DD0B8-D708-48D7-B3F9-EDB6A70F9265}" srcOrd="6" destOrd="0" presId="urn:microsoft.com/office/officeart/2005/8/layout/default"/>
    <dgm:cxn modelId="{4F5E23E1-7D65-483F-B95E-155AF3A7A0BB}" type="presParOf" srcId="{0ABD8C8E-3F73-4691-82AA-14B504B58CED}" destId="{59ACAADA-26BF-455A-A60C-60A17780FA99}" srcOrd="7" destOrd="0" presId="urn:microsoft.com/office/officeart/2005/8/layout/default"/>
    <dgm:cxn modelId="{01C73259-BA97-4EA4-8515-1D934194D9BA}" type="presParOf" srcId="{0ABD8C8E-3F73-4691-82AA-14B504B58CED}" destId="{56413D9B-FC3C-4D0A-AE0D-BF1CD8E40B2B}" srcOrd="8" destOrd="0" presId="urn:microsoft.com/office/officeart/2005/8/layout/default"/>
    <dgm:cxn modelId="{59CF61EE-E3E6-481C-99FA-E064E588A1E6}" type="presParOf" srcId="{0ABD8C8E-3F73-4691-82AA-14B504B58CED}" destId="{EE96790F-5A4A-4D06-9CA4-C61DB5F2C86B}" srcOrd="9" destOrd="0" presId="urn:microsoft.com/office/officeart/2005/8/layout/default"/>
    <dgm:cxn modelId="{DE107330-D651-41BD-AC1E-1928B3DCFAA5}" type="presParOf" srcId="{0ABD8C8E-3F73-4691-82AA-14B504B58CED}" destId="{41255B52-DD6E-4E2F-BD36-A1FEC6C5BA0C}" srcOrd="1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CC42F2-965A-41B4-B3ED-7168B99B38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3D930D-2391-44C9-A7A4-33AE0F6E9911}">
      <dgm:prSet custT="1"/>
      <dgm:spPr/>
      <dgm:t>
        <a:bodyPr/>
        <a:lstStyle/>
        <a:p>
          <a:r>
            <a:rPr lang="en-US" sz="2400" b="1" dirty="0">
              <a:latin typeface="+mj-lt"/>
            </a:rPr>
            <a:t>Executive Committee </a:t>
          </a:r>
          <a:r>
            <a:rPr lang="en-US" sz="2000" dirty="0">
              <a:latin typeface="+mj-lt"/>
            </a:rPr>
            <a:t>(1 vote each, unless indicated)</a:t>
          </a:r>
        </a:p>
      </dgm:t>
    </dgm:pt>
    <dgm:pt modelId="{2AACA460-BE45-4F91-8F2B-5533B041E375}" type="parTrans" cxnId="{1929BB58-26B9-40AC-A923-44E788308C0E}">
      <dgm:prSet/>
      <dgm:spPr/>
      <dgm:t>
        <a:bodyPr/>
        <a:lstStyle/>
        <a:p>
          <a:endParaRPr lang="en-US"/>
        </a:p>
      </dgm:t>
    </dgm:pt>
    <dgm:pt modelId="{EE2C8353-66C7-4AED-B114-85A8249AC818}" type="sibTrans" cxnId="{1929BB58-26B9-40AC-A923-44E788308C0E}">
      <dgm:prSet/>
      <dgm:spPr/>
      <dgm:t>
        <a:bodyPr/>
        <a:lstStyle/>
        <a:p>
          <a:endParaRPr lang="en-US"/>
        </a:p>
      </dgm:t>
    </dgm:pt>
    <dgm:pt modelId="{AC084599-30B4-45B4-BCCA-3469FE601853}">
      <dgm:prSet custT="1"/>
      <dgm:spPr/>
      <dgm:t>
        <a:bodyPr/>
        <a:lstStyle/>
        <a:p>
          <a:r>
            <a:rPr lang="en-US" sz="2000" dirty="0">
              <a:latin typeface="+mj-lt"/>
            </a:rPr>
            <a:t>VP – Administration/NEWH Delegate*</a:t>
          </a:r>
        </a:p>
      </dgm:t>
    </dgm:pt>
    <dgm:pt modelId="{FDD617FD-C4FA-44C7-B6A0-83129F7046DC}" type="parTrans" cxnId="{66F51C40-C6D1-49A7-AA6C-880B347BFCA7}">
      <dgm:prSet/>
      <dgm:spPr/>
      <dgm:t>
        <a:bodyPr/>
        <a:lstStyle/>
        <a:p>
          <a:endParaRPr lang="en-US"/>
        </a:p>
      </dgm:t>
    </dgm:pt>
    <dgm:pt modelId="{D0BD9053-B221-45CB-BB98-13BE3F62DE3A}" type="sibTrans" cxnId="{66F51C40-C6D1-49A7-AA6C-880B347BFCA7}">
      <dgm:prSet/>
      <dgm:spPr/>
      <dgm:t>
        <a:bodyPr/>
        <a:lstStyle/>
        <a:p>
          <a:endParaRPr lang="en-US"/>
        </a:p>
      </dgm:t>
    </dgm:pt>
    <dgm:pt modelId="{E56F7146-0715-4C38-9478-EAAEDC61D680}">
      <dgm:prSet custT="1"/>
      <dgm:spPr/>
      <dgm:t>
        <a:bodyPr/>
        <a:lstStyle/>
        <a:p>
          <a:r>
            <a:rPr lang="en-US" sz="2000" dirty="0">
              <a:latin typeface="+mj-lt"/>
            </a:rPr>
            <a:t>VP – Development</a:t>
          </a:r>
        </a:p>
      </dgm:t>
    </dgm:pt>
    <dgm:pt modelId="{5051EE52-8D6B-402D-AC9C-029E12D588AC}" type="parTrans" cxnId="{B43F4BE6-D7E5-48B8-844E-E90D664E161A}">
      <dgm:prSet/>
      <dgm:spPr/>
      <dgm:t>
        <a:bodyPr/>
        <a:lstStyle/>
        <a:p>
          <a:endParaRPr lang="en-US"/>
        </a:p>
      </dgm:t>
    </dgm:pt>
    <dgm:pt modelId="{E1C3999C-3662-4ED7-B2B6-25BABEE3E22E}" type="sibTrans" cxnId="{B43F4BE6-D7E5-48B8-844E-E90D664E161A}">
      <dgm:prSet/>
      <dgm:spPr/>
      <dgm:t>
        <a:bodyPr/>
        <a:lstStyle/>
        <a:p>
          <a:endParaRPr lang="en-US"/>
        </a:p>
      </dgm:t>
    </dgm:pt>
    <dgm:pt modelId="{2894119A-894E-4E95-969B-C757F4F8A32D}">
      <dgm:prSet custT="1"/>
      <dgm:spPr/>
      <dgm:t>
        <a:bodyPr/>
        <a:lstStyle/>
        <a:p>
          <a:r>
            <a:rPr lang="en-US" sz="2000" dirty="0">
              <a:latin typeface="+mj-lt"/>
            </a:rPr>
            <a:t>Secretary</a:t>
          </a:r>
        </a:p>
      </dgm:t>
    </dgm:pt>
    <dgm:pt modelId="{84689F08-7424-459E-B1C2-F0EE0891D1AE}" type="parTrans" cxnId="{89D95F79-0671-45C4-92B4-BEFD2C00706A}">
      <dgm:prSet/>
      <dgm:spPr/>
      <dgm:t>
        <a:bodyPr/>
        <a:lstStyle/>
        <a:p>
          <a:endParaRPr lang="en-US"/>
        </a:p>
      </dgm:t>
    </dgm:pt>
    <dgm:pt modelId="{F6456161-0657-471A-B0A4-D31A70498D44}" type="sibTrans" cxnId="{89D95F79-0671-45C4-92B4-BEFD2C00706A}">
      <dgm:prSet/>
      <dgm:spPr/>
      <dgm:t>
        <a:bodyPr/>
        <a:lstStyle/>
        <a:p>
          <a:endParaRPr lang="en-US"/>
        </a:p>
      </dgm:t>
    </dgm:pt>
    <dgm:pt modelId="{9ECF1F9B-AE89-47BE-8D64-35101A0ECE6D}">
      <dgm:prSet custT="1"/>
      <dgm:spPr/>
      <dgm:t>
        <a:bodyPr/>
        <a:lstStyle/>
        <a:p>
          <a:r>
            <a:rPr lang="en-US" sz="2000" dirty="0">
              <a:latin typeface="+mj-lt"/>
            </a:rPr>
            <a:t>Treasurer</a:t>
          </a:r>
        </a:p>
      </dgm:t>
    </dgm:pt>
    <dgm:pt modelId="{CA56B16E-BA9A-4F0A-BA9C-2E97BEBCA094}" type="parTrans" cxnId="{EE8A520F-D7F7-4EE9-80EF-C1A6E523879B}">
      <dgm:prSet/>
      <dgm:spPr/>
      <dgm:t>
        <a:bodyPr/>
        <a:lstStyle/>
        <a:p>
          <a:endParaRPr lang="en-US"/>
        </a:p>
      </dgm:t>
    </dgm:pt>
    <dgm:pt modelId="{9FFFCC2A-B5A5-40BF-82A5-A94901F51034}" type="sibTrans" cxnId="{EE8A520F-D7F7-4EE9-80EF-C1A6E523879B}">
      <dgm:prSet/>
      <dgm:spPr/>
      <dgm:t>
        <a:bodyPr/>
        <a:lstStyle/>
        <a:p>
          <a:endParaRPr lang="en-US"/>
        </a:p>
      </dgm:t>
    </dgm:pt>
    <dgm:pt modelId="{785ECCF5-F258-46A5-B6AA-2B240F33A38A}">
      <dgm:prSet custT="1"/>
      <dgm:spPr/>
      <dgm:t>
        <a:bodyPr/>
        <a:lstStyle/>
        <a:p>
          <a:r>
            <a:rPr lang="en-US" sz="2000" dirty="0">
              <a:latin typeface="+mj-lt"/>
            </a:rPr>
            <a:t>Past President/NEWH Delegate*</a:t>
          </a:r>
        </a:p>
      </dgm:t>
    </dgm:pt>
    <dgm:pt modelId="{C4CD64D0-6493-4CE3-9B86-23842AA03E3B}" type="parTrans" cxnId="{9BC3A476-AB0E-47AC-B963-B72A94B4118F}">
      <dgm:prSet/>
      <dgm:spPr/>
      <dgm:t>
        <a:bodyPr/>
        <a:lstStyle/>
        <a:p>
          <a:endParaRPr lang="en-US"/>
        </a:p>
      </dgm:t>
    </dgm:pt>
    <dgm:pt modelId="{17FC0ABA-B643-476E-A9A8-5AD759FE840F}" type="sibTrans" cxnId="{9BC3A476-AB0E-47AC-B963-B72A94B4118F}">
      <dgm:prSet/>
      <dgm:spPr/>
      <dgm:t>
        <a:bodyPr/>
        <a:lstStyle/>
        <a:p>
          <a:endParaRPr lang="en-US"/>
        </a:p>
      </dgm:t>
    </dgm:pt>
    <dgm:pt modelId="{101F4DF8-B258-4ACC-9944-D38704F59700}">
      <dgm:prSet custT="1"/>
      <dgm:spPr/>
      <dgm:t>
        <a:bodyPr/>
        <a:lstStyle/>
        <a:p>
          <a:r>
            <a:rPr lang="en-US" sz="2000" dirty="0">
              <a:latin typeface="+mj-lt"/>
            </a:rPr>
            <a:t>Executive Advisor* (no vote)</a:t>
          </a:r>
        </a:p>
      </dgm:t>
    </dgm:pt>
    <dgm:pt modelId="{B0FA77F5-34B6-4874-ABCC-EB44AFE70C69}" type="parTrans" cxnId="{9985C3CE-3667-4505-A64C-3ACFFAA4C3A9}">
      <dgm:prSet/>
      <dgm:spPr/>
      <dgm:t>
        <a:bodyPr/>
        <a:lstStyle/>
        <a:p>
          <a:endParaRPr lang="en-US"/>
        </a:p>
      </dgm:t>
    </dgm:pt>
    <dgm:pt modelId="{9EF13A41-2EE5-4675-B6C5-745250145315}" type="sibTrans" cxnId="{9985C3CE-3667-4505-A64C-3ACFFAA4C3A9}">
      <dgm:prSet/>
      <dgm:spPr/>
      <dgm:t>
        <a:bodyPr/>
        <a:lstStyle/>
        <a:p>
          <a:endParaRPr lang="en-US"/>
        </a:p>
      </dgm:t>
    </dgm:pt>
    <dgm:pt modelId="{B407CEE5-602A-479F-A0D9-C48415DE39DF}">
      <dgm:prSet custT="1"/>
      <dgm:spPr/>
      <dgm:t>
        <a:bodyPr/>
        <a:lstStyle/>
        <a:p>
          <a:r>
            <a:rPr lang="en-US" sz="1400" dirty="0">
              <a:latin typeface="+mj-lt"/>
            </a:rPr>
            <a:t>*Automatic positions are part of succession plan and begin at the VP/Development position, which is elected. After one year in the position, the person will move to the next level. This ensures knowledge and stability for the chapter and follows the NEWH, Inc. Board model. All other positions are one-year positions with a 2-year maximum per position.  </a:t>
          </a:r>
        </a:p>
      </dgm:t>
    </dgm:pt>
    <dgm:pt modelId="{F20D5110-B3B0-4960-BFC5-FE83670C930D}" type="parTrans" cxnId="{C5F9BA9A-85E0-4214-938C-944A1C61E3CB}">
      <dgm:prSet/>
      <dgm:spPr/>
      <dgm:t>
        <a:bodyPr/>
        <a:lstStyle/>
        <a:p>
          <a:endParaRPr lang="en-US"/>
        </a:p>
      </dgm:t>
    </dgm:pt>
    <dgm:pt modelId="{67271F00-8C1C-4939-8092-34E4E117DB10}" type="sibTrans" cxnId="{C5F9BA9A-85E0-4214-938C-944A1C61E3CB}">
      <dgm:prSet/>
      <dgm:spPr/>
      <dgm:t>
        <a:bodyPr/>
        <a:lstStyle/>
        <a:p>
          <a:endParaRPr lang="en-US"/>
        </a:p>
      </dgm:t>
    </dgm:pt>
    <dgm:pt modelId="{B3400B18-F3C0-456D-93F4-3C4E48039FCB}">
      <dgm:prSet custT="1"/>
      <dgm:spPr/>
      <dgm:t>
        <a:bodyPr/>
        <a:lstStyle/>
        <a:p>
          <a:r>
            <a:rPr lang="en-US" sz="2000" dirty="0">
              <a:latin typeface="+mj-lt"/>
            </a:rPr>
            <a:t>President* (no vote, unless tie)</a:t>
          </a:r>
        </a:p>
      </dgm:t>
    </dgm:pt>
    <dgm:pt modelId="{E511CF22-CF15-4981-844A-385FB2031405}" type="parTrans" cxnId="{0384FCF8-ED1E-444E-9819-DC9EE090FAD9}">
      <dgm:prSet/>
      <dgm:spPr/>
      <dgm:t>
        <a:bodyPr/>
        <a:lstStyle/>
        <a:p>
          <a:endParaRPr lang="en-US"/>
        </a:p>
      </dgm:t>
    </dgm:pt>
    <dgm:pt modelId="{8245CC8E-C7C5-4491-9423-66AE7CD105FC}" type="sibTrans" cxnId="{0384FCF8-ED1E-444E-9819-DC9EE090FAD9}">
      <dgm:prSet/>
      <dgm:spPr/>
      <dgm:t>
        <a:bodyPr/>
        <a:lstStyle/>
        <a:p>
          <a:endParaRPr lang="en-US"/>
        </a:p>
      </dgm:t>
    </dgm:pt>
    <dgm:pt modelId="{8D2D6DEA-88DA-4CE7-970D-859C8B53D987}" type="pres">
      <dgm:prSet presAssocID="{11CC42F2-965A-41B4-B3ED-7168B99B386F}" presName="linear" presStyleCnt="0">
        <dgm:presLayoutVars>
          <dgm:animLvl val="lvl"/>
          <dgm:resizeHandles val="exact"/>
        </dgm:presLayoutVars>
      </dgm:prSet>
      <dgm:spPr/>
    </dgm:pt>
    <dgm:pt modelId="{D8C5EF99-6700-4465-A994-B26AA67646BD}" type="pres">
      <dgm:prSet presAssocID="{773D930D-2391-44C9-A7A4-33AE0F6E9911}" presName="parentText" presStyleLbl="node1" presStyleIdx="0" presStyleCnt="2" custLinFactNeighborY="-22028">
        <dgm:presLayoutVars>
          <dgm:chMax val="0"/>
          <dgm:bulletEnabled val="1"/>
        </dgm:presLayoutVars>
      </dgm:prSet>
      <dgm:spPr/>
    </dgm:pt>
    <dgm:pt modelId="{3A9201BE-AABC-4810-A4EC-8F43B92D934A}" type="pres">
      <dgm:prSet presAssocID="{773D930D-2391-44C9-A7A4-33AE0F6E9911}" presName="childText" presStyleLbl="revTx" presStyleIdx="0" presStyleCnt="1" custScaleY="104316">
        <dgm:presLayoutVars>
          <dgm:bulletEnabled val="1"/>
        </dgm:presLayoutVars>
      </dgm:prSet>
      <dgm:spPr/>
    </dgm:pt>
    <dgm:pt modelId="{42801DE2-B68E-4605-AA27-DC0935AFA907}" type="pres">
      <dgm:prSet presAssocID="{B407CEE5-602A-479F-A0D9-C48415DE39DF}" presName="parentText" presStyleLbl="node1" presStyleIdx="1" presStyleCnt="2" custScaleY="121865" custLinFactNeighborY="22028">
        <dgm:presLayoutVars>
          <dgm:chMax val="0"/>
          <dgm:bulletEnabled val="1"/>
        </dgm:presLayoutVars>
      </dgm:prSet>
      <dgm:spPr/>
    </dgm:pt>
  </dgm:ptLst>
  <dgm:cxnLst>
    <dgm:cxn modelId="{29BC1F06-EFB5-4023-835E-99E3C263BD23}" type="presOf" srcId="{AC084599-30B4-45B4-BCCA-3469FE601853}" destId="{3A9201BE-AABC-4810-A4EC-8F43B92D934A}" srcOrd="0" destOrd="1" presId="urn:microsoft.com/office/officeart/2005/8/layout/vList2"/>
    <dgm:cxn modelId="{F6E42C0D-E042-4196-B7C3-89DA30753A45}" type="presOf" srcId="{B407CEE5-602A-479F-A0D9-C48415DE39DF}" destId="{42801DE2-B68E-4605-AA27-DC0935AFA907}" srcOrd="0" destOrd="0" presId="urn:microsoft.com/office/officeart/2005/8/layout/vList2"/>
    <dgm:cxn modelId="{EE8A520F-D7F7-4EE9-80EF-C1A6E523879B}" srcId="{773D930D-2391-44C9-A7A4-33AE0F6E9911}" destId="{9ECF1F9B-AE89-47BE-8D64-35101A0ECE6D}" srcOrd="4" destOrd="0" parTransId="{CA56B16E-BA9A-4F0A-BA9C-2E97BEBCA094}" sibTransId="{9FFFCC2A-B5A5-40BF-82A5-A94901F51034}"/>
    <dgm:cxn modelId="{BBFE1D1A-8CED-46CC-812F-CECB944F1E39}" type="presOf" srcId="{11CC42F2-965A-41B4-B3ED-7168B99B386F}" destId="{8D2D6DEA-88DA-4CE7-970D-859C8B53D987}" srcOrd="0" destOrd="0" presId="urn:microsoft.com/office/officeart/2005/8/layout/vList2"/>
    <dgm:cxn modelId="{39940921-32D7-4D14-A5F1-E7D51E200F23}" type="presOf" srcId="{785ECCF5-F258-46A5-B6AA-2B240F33A38A}" destId="{3A9201BE-AABC-4810-A4EC-8F43B92D934A}" srcOrd="0" destOrd="5" presId="urn:microsoft.com/office/officeart/2005/8/layout/vList2"/>
    <dgm:cxn modelId="{0B1F4623-FC9A-4E28-8479-AE7878567EF6}" type="presOf" srcId="{9ECF1F9B-AE89-47BE-8D64-35101A0ECE6D}" destId="{3A9201BE-AABC-4810-A4EC-8F43B92D934A}" srcOrd="0" destOrd="4" presId="urn:microsoft.com/office/officeart/2005/8/layout/vList2"/>
    <dgm:cxn modelId="{66F51C40-C6D1-49A7-AA6C-880B347BFCA7}" srcId="{773D930D-2391-44C9-A7A4-33AE0F6E9911}" destId="{AC084599-30B4-45B4-BCCA-3469FE601853}" srcOrd="1" destOrd="0" parTransId="{FDD617FD-C4FA-44C7-B6A0-83129F7046DC}" sibTransId="{D0BD9053-B221-45CB-BB98-13BE3F62DE3A}"/>
    <dgm:cxn modelId="{FAFC1F43-FF4B-449C-8B92-DC8BA1F0F4E2}" type="presOf" srcId="{101F4DF8-B258-4ACC-9944-D38704F59700}" destId="{3A9201BE-AABC-4810-A4EC-8F43B92D934A}" srcOrd="0" destOrd="6" presId="urn:microsoft.com/office/officeart/2005/8/layout/vList2"/>
    <dgm:cxn modelId="{9BC3A476-AB0E-47AC-B963-B72A94B4118F}" srcId="{773D930D-2391-44C9-A7A4-33AE0F6E9911}" destId="{785ECCF5-F258-46A5-B6AA-2B240F33A38A}" srcOrd="5" destOrd="0" parTransId="{C4CD64D0-6493-4CE3-9B86-23842AA03E3B}" sibTransId="{17FC0ABA-B643-476E-A9A8-5AD759FE840F}"/>
    <dgm:cxn modelId="{1929BB58-26B9-40AC-A923-44E788308C0E}" srcId="{11CC42F2-965A-41B4-B3ED-7168B99B386F}" destId="{773D930D-2391-44C9-A7A4-33AE0F6E9911}" srcOrd="0" destOrd="0" parTransId="{2AACA460-BE45-4F91-8F2B-5533B041E375}" sibTransId="{EE2C8353-66C7-4AED-B114-85A8249AC818}"/>
    <dgm:cxn modelId="{C4091D59-82F6-4D21-A215-131E3931A79C}" type="presOf" srcId="{B3400B18-F3C0-456D-93F4-3C4E48039FCB}" destId="{3A9201BE-AABC-4810-A4EC-8F43B92D934A}" srcOrd="0" destOrd="0" presId="urn:microsoft.com/office/officeart/2005/8/layout/vList2"/>
    <dgm:cxn modelId="{89D95F79-0671-45C4-92B4-BEFD2C00706A}" srcId="{773D930D-2391-44C9-A7A4-33AE0F6E9911}" destId="{2894119A-894E-4E95-969B-C757F4F8A32D}" srcOrd="3" destOrd="0" parTransId="{84689F08-7424-459E-B1C2-F0EE0891D1AE}" sibTransId="{F6456161-0657-471A-B0A4-D31A70498D44}"/>
    <dgm:cxn modelId="{7E76DA87-DF2E-42D7-B1E2-0C104E5BE78A}" type="presOf" srcId="{E56F7146-0715-4C38-9478-EAAEDC61D680}" destId="{3A9201BE-AABC-4810-A4EC-8F43B92D934A}" srcOrd="0" destOrd="2" presId="urn:microsoft.com/office/officeart/2005/8/layout/vList2"/>
    <dgm:cxn modelId="{BF67BE8A-59C8-48E8-91C9-D011B78CC82B}" type="presOf" srcId="{2894119A-894E-4E95-969B-C757F4F8A32D}" destId="{3A9201BE-AABC-4810-A4EC-8F43B92D934A}" srcOrd="0" destOrd="3" presId="urn:microsoft.com/office/officeart/2005/8/layout/vList2"/>
    <dgm:cxn modelId="{5C6A4E95-5104-4443-B93C-CEAA5C475EA4}" type="presOf" srcId="{773D930D-2391-44C9-A7A4-33AE0F6E9911}" destId="{D8C5EF99-6700-4465-A994-B26AA67646BD}" srcOrd="0" destOrd="0" presId="urn:microsoft.com/office/officeart/2005/8/layout/vList2"/>
    <dgm:cxn modelId="{C5F9BA9A-85E0-4214-938C-944A1C61E3CB}" srcId="{11CC42F2-965A-41B4-B3ED-7168B99B386F}" destId="{B407CEE5-602A-479F-A0D9-C48415DE39DF}" srcOrd="1" destOrd="0" parTransId="{F20D5110-B3B0-4960-BFC5-FE83670C930D}" sibTransId="{67271F00-8C1C-4939-8092-34E4E117DB10}"/>
    <dgm:cxn modelId="{9985C3CE-3667-4505-A64C-3ACFFAA4C3A9}" srcId="{773D930D-2391-44C9-A7A4-33AE0F6E9911}" destId="{101F4DF8-B258-4ACC-9944-D38704F59700}" srcOrd="6" destOrd="0" parTransId="{B0FA77F5-34B6-4874-ABCC-EB44AFE70C69}" sibTransId="{9EF13A41-2EE5-4675-B6C5-745250145315}"/>
    <dgm:cxn modelId="{B43F4BE6-D7E5-48B8-844E-E90D664E161A}" srcId="{773D930D-2391-44C9-A7A4-33AE0F6E9911}" destId="{E56F7146-0715-4C38-9478-EAAEDC61D680}" srcOrd="2" destOrd="0" parTransId="{5051EE52-8D6B-402D-AC9C-029E12D588AC}" sibTransId="{E1C3999C-3662-4ED7-B2B6-25BABEE3E22E}"/>
    <dgm:cxn modelId="{0384FCF8-ED1E-444E-9819-DC9EE090FAD9}" srcId="{773D930D-2391-44C9-A7A4-33AE0F6E9911}" destId="{B3400B18-F3C0-456D-93F4-3C4E48039FCB}" srcOrd="0" destOrd="0" parTransId="{E511CF22-CF15-4981-844A-385FB2031405}" sibTransId="{8245CC8E-C7C5-4491-9423-66AE7CD105FC}"/>
    <dgm:cxn modelId="{64033170-B1F2-4781-BDB0-A6A026C52924}" type="presParOf" srcId="{8D2D6DEA-88DA-4CE7-970D-859C8B53D987}" destId="{D8C5EF99-6700-4465-A994-B26AA67646BD}" srcOrd="0" destOrd="0" presId="urn:microsoft.com/office/officeart/2005/8/layout/vList2"/>
    <dgm:cxn modelId="{25B73373-1B61-4773-AE05-5191EE1F02C5}" type="presParOf" srcId="{8D2D6DEA-88DA-4CE7-970D-859C8B53D987}" destId="{3A9201BE-AABC-4810-A4EC-8F43B92D934A}" srcOrd="1" destOrd="0" presId="urn:microsoft.com/office/officeart/2005/8/layout/vList2"/>
    <dgm:cxn modelId="{5726D598-7A50-4A0B-9EE0-09A5E2F6EF13}" type="presParOf" srcId="{8D2D6DEA-88DA-4CE7-970D-859C8B53D987}" destId="{42801DE2-B68E-4605-AA27-DC0935AFA90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C42F2-965A-41B4-B3ED-7168B99B386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F8B4BA-55DF-47CF-9EC2-62C803A70880}">
      <dgm:prSet custT="1"/>
      <dgm:spPr/>
      <dgm:t>
        <a:bodyPr/>
        <a:lstStyle/>
        <a:p>
          <a:r>
            <a:rPr lang="en-US" sz="2400" b="1" dirty="0">
              <a:latin typeface="+mj-lt"/>
            </a:rPr>
            <a:t>Directors </a:t>
          </a:r>
          <a:r>
            <a:rPr lang="en-US" sz="2000" dirty="0">
              <a:latin typeface="+mj-lt"/>
            </a:rPr>
            <a:t>(1 vote each)</a:t>
          </a:r>
        </a:p>
      </dgm:t>
    </dgm:pt>
    <dgm:pt modelId="{5368E896-4FE1-4520-BA2F-561A1BCB63A6}" type="parTrans" cxnId="{D4361D22-48FD-4331-B7C6-756828663D20}">
      <dgm:prSet/>
      <dgm:spPr/>
      <dgm:t>
        <a:bodyPr/>
        <a:lstStyle/>
        <a:p>
          <a:endParaRPr lang="en-US"/>
        </a:p>
      </dgm:t>
    </dgm:pt>
    <dgm:pt modelId="{025F8D56-971E-4E59-9A09-4473EA788367}" type="sibTrans" cxnId="{D4361D22-48FD-4331-B7C6-756828663D20}">
      <dgm:prSet/>
      <dgm:spPr/>
      <dgm:t>
        <a:bodyPr/>
        <a:lstStyle/>
        <a:p>
          <a:endParaRPr lang="en-US"/>
        </a:p>
      </dgm:t>
    </dgm:pt>
    <dgm:pt modelId="{13543B78-0976-48EE-89FC-0A1C6EF075A7}">
      <dgm:prSet custT="1"/>
      <dgm:spPr/>
      <dgm:t>
        <a:bodyPr/>
        <a:lstStyle/>
        <a:p>
          <a:r>
            <a:rPr lang="en-US" sz="1500" dirty="0">
              <a:latin typeface="+mj-lt"/>
            </a:rPr>
            <a:t>Scholarship</a:t>
          </a:r>
        </a:p>
      </dgm:t>
    </dgm:pt>
    <dgm:pt modelId="{D91A75AA-3687-42D9-96EE-779A19040508}" type="parTrans" cxnId="{2DFC8988-7F5F-482F-BA2D-70EA1B25DF9F}">
      <dgm:prSet/>
      <dgm:spPr/>
      <dgm:t>
        <a:bodyPr/>
        <a:lstStyle/>
        <a:p>
          <a:endParaRPr lang="en-US"/>
        </a:p>
      </dgm:t>
    </dgm:pt>
    <dgm:pt modelId="{8860B0C1-34F3-47A3-BA77-7855C543827B}" type="sibTrans" cxnId="{2DFC8988-7F5F-482F-BA2D-70EA1B25DF9F}">
      <dgm:prSet/>
      <dgm:spPr/>
      <dgm:t>
        <a:bodyPr/>
        <a:lstStyle/>
        <a:p>
          <a:endParaRPr lang="en-US"/>
        </a:p>
      </dgm:t>
    </dgm:pt>
    <dgm:pt modelId="{39B4FEFD-D806-4921-A2BC-2EE1634CCFD8}">
      <dgm:prSet custT="1"/>
      <dgm:spPr/>
      <dgm:t>
        <a:bodyPr/>
        <a:lstStyle/>
        <a:p>
          <a:r>
            <a:rPr lang="en-US" sz="1500" dirty="0">
              <a:latin typeface="+mj-lt"/>
            </a:rPr>
            <a:t>Equity, Inclusion, and Diversity</a:t>
          </a:r>
        </a:p>
      </dgm:t>
    </dgm:pt>
    <dgm:pt modelId="{BA20ECA2-1B6C-456D-B968-4939A3DAEDDE}" type="parTrans" cxnId="{B6F0354D-84D2-458D-915A-838D9464D047}">
      <dgm:prSet/>
      <dgm:spPr/>
      <dgm:t>
        <a:bodyPr/>
        <a:lstStyle/>
        <a:p>
          <a:endParaRPr lang="en-US"/>
        </a:p>
      </dgm:t>
    </dgm:pt>
    <dgm:pt modelId="{0B759B5D-F5C4-43E2-AB4D-6E7DC6AA4790}" type="sibTrans" cxnId="{B6F0354D-84D2-458D-915A-838D9464D047}">
      <dgm:prSet/>
      <dgm:spPr/>
      <dgm:t>
        <a:bodyPr/>
        <a:lstStyle/>
        <a:p>
          <a:endParaRPr lang="en-US"/>
        </a:p>
      </dgm:t>
    </dgm:pt>
    <dgm:pt modelId="{0B3F0E10-8521-4859-8C1C-C8659C5680BD}">
      <dgm:prSet custT="1"/>
      <dgm:spPr/>
      <dgm:t>
        <a:bodyPr/>
        <a:lstStyle/>
        <a:p>
          <a:r>
            <a:rPr lang="en-US" sz="1500" dirty="0">
              <a:latin typeface="+mj-lt"/>
            </a:rPr>
            <a:t>Membership</a:t>
          </a:r>
        </a:p>
      </dgm:t>
    </dgm:pt>
    <dgm:pt modelId="{89C15AC3-A7A0-495E-828A-4CEB95EB90E7}" type="parTrans" cxnId="{23E5F400-5B86-422E-A1DF-3BAE0D85ACD0}">
      <dgm:prSet/>
      <dgm:spPr/>
      <dgm:t>
        <a:bodyPr/>
        <a:lstStyle/>
        <a:p>
          <a:endParaRPr lang="en-US"/>
        </a:p>
      </dgm:t>
    </dgm:pt>
    <dgm:pt modelId="{E607D1A4-CAEB-4783-A120-5CC91F9D49E5}" type="sibTrans" cxnId="{23E5F400-5B86-422E-A1DF-3BAE0D85ACD0}">
      <dgm:prSet/>
      <dgm:spPr/>
      <dgm:t>
        <a:bodyPr/>
        <a:lstStyle/>
        <a:p>
          <a:endParaRPr lang="en-US"/>
        </a:p>
      </dgm:t>
    </dgm:pt>
    <dgm:pt modelId="{331224D7-31FC-494E-A5CB-7E70FD0723AB}">
      <dgm:prSet custT="1"/>
      <dgm:spPr/>
      <dgm:t>
        <a:bodyPr/>
        <a:lstStyle/>
        <a:p>
          <a:r>
            <a:rPr lang="en-US" sz="1500" dirty="0">
              <a:latin typeface="+mj-lt"/>
            </a:rPr>
            <a:t>Programming</a:t>
          </a:r>
        </a:p>
      </dgm:t>
    </dgm:pt>
    <dgm:pt modelId="{B6F1DB34-62FF-48BB-A6DA-EA6CD5670E72}" type="parTrans" cxnId="{23461579-D2A8-473B-BB4E-BBC6EFC1DD5D}">
      <dgm:prSet/>
      <dgm:spPr/>
      <dgm:t>
        <a:bodyPr/>
        <a:lstStyle/>
        <a:p>
          <a:endParaRPr lang="en-US"/>
        </a:p>
      </dgm:t>
    </dgm:pt>
    <dgm:pt modelId="{8C8F1BA9-0748-441B-8773-37561856D8D8}" type="sibTrans" cxnId="{23461579-D2A8-473B-BB4E-BBC6EFC1DD5D}">
      <dgm:prSet/>
      <dgm:spPr/>
      <dgm:t>
        <a:bodyPr/>
        <a:lstStyle/>
        <a:p>
          <a:endParaRPr lang="en-US"/>
        </a:p>
      </dgm:t>
    </dgm:pt>
    <dgm:pt modelId="{2F96788C-62F5-4A4C-B62D-027A0D0FC576}">
      <dgm:prSet custT="1"/>
      <dgm:spPr/>
      <dgm:t>
        <a:bodyPr/>
        <a:lstStyle/>
        <a:p>
          <a:r>
            <a:rPr lang="en-US" sz="1500" dirty="0">
              <a:latin typeface="+mj-lt"/>
            </a:rPr>
            <a:t>Fundraising</a:t>
          </a:r>
        </a:p>
      </dgm:t>
    </dgm:pt>
    <dgm:pt modelId="{08DF963B-9CE5-4AAE-984D-DB158D0150FD}" type="parTrans" cxnId="{7D927719-2093-4335-87D8-DF0DF69BB037}">
      <dgm:prSet/>
      <dgm:spPr/>
      <dgm:t>
        <a:bodyPr/>
        <a:lstStyle/>
        <a:p>
          <a:endParaRPr lang="en-US"/>
        </a:p>
      </dgm:t>
    </dgm:pt>
    <dgm:pt modelId="{29FA699B-CE51-4DD5-8959-119E5A409AF1}" type="sibTrans" cxnId="{7D927719-2093-4335-87D8-DF0DF69BB037}">
      <dgm:prSet/>
      <dgm:spPr/>
      <dgm:t>
        <a:bodyPr/>
        <a:lstStyle/>
        <a:p>
          <a:endParaRPr lang="en-US"/>
        </a:p>
      </dgm:t>
    </dgm:pt>
    <dgm:pt modelId="{F61BD4AB-3C65-4F9C-85F3-6517D6D55B96}">
      <dgm:prSet custT="1"/>
      <dgm:spPr/>
      <dgm:t>
        <a:bodyPr/>
        <a:lstStyle/>
        <a:p>
          <a:r>
            <a:rPr lang="en-US" sz="1500" dirty="0">
              <a:latin typeface="+mj-lt"/>
            </a:rPr>
            <a:t>Marketing</a:t>
          </a:r>
        </a:p>
      </dgm:t>
    </dgm:pt>
    <dgm:pt modelId="{8139A696-1371-4053-8A9E-F28C26D1F00E}" type="parTrans" cxnId="{3B3D2C27-EB8E-40F4-8E8C-95614326C3F1}">
      <dgm:prSet/>
      <dgm:spPr/>
      <dgm:t>
        <a:bodyPr/>
        <a:lstStyle/>
        <a:p>
          <a:endParaRPr lang="en-US"/>
        </a:p>
      </dgm:t>
    </dgm:pt>
    <dgm:pt modelId="{08D9B632-D23B-43D0-9460-DF85DAB01388}" type="sibTrans" cxnId="{3B3D2C27-EB8E-40F4-8E8C-95614326C3F1}">
      <dgm:prSet/>
      <dgm:spPr/>
      <dgm:t>
        <a:bodyPr/>
        <a:lstStyle/>
        <a:p>
          <a:endParaRPr lang="en-US"/>
        </a:p>
      </dgm:t>
    </dgm:pt>
    <dgm:pt modelId="{3C9C5247-8F96-4C52-9014-16ECB4B759C9}">
      <dgm:prSet custT="1"/>
      <dgm:spPr/>
      <dgm:t>
        <a:bodyPr/>
        <a:lstStyle/>
        <a:p>
          <a:r>
            <a:rPr lang="en-US" sz="1500" dirty="0">
              <a:latin typeface="+mj-lt"/>
            </a:rPr>
            <a:t>Student Relations</a:t>
          </a:r>
        </a:p>
      </dgm:t>
    </dgm:pt>
    <dgm:pt modelId="{8DE5BCED-1A51-4544-ACD7-A84AA5A8C81C}" type="parTrans" cxnId="{42D6CDFD-BAB5-47A4-8570-5186D2AEF72B}">
      <dgm:prSet/>
      <dgm:spPr/>
      <dgm:t>
        <a:bodyPr/>
        <a:lstStyle/>
        <a:p>
          <a:endParaRPr lang="en-US"/>
        </a:p>
      </dgm:t>
    </dgm:pt>
    <dgm:pt modelId="{4432987D-AB8A-4054-BB18-0745626086AB}" type="sibTrans" cxnId="{42D6CDFD-BAB5-47A4-8570-5186D2AEF72B}">
      <dgm:prSet/>
      <dgm:spPr/>
      <dgm:t>
        <a:bodyPr/>
        <a:lstStyle/>
        <a:p>
          <a:endParaRPr lang="en-US"/>
        </a:p>
      </dgm:t>
    </dgm:pt>
    <dgm:pt modelId="{354CE058-3EAC-44F5-945E-3418C2E51FF6}">
      <dgm:prSet custT="1"/>
      <dgm:spPr/>
      <dgm:t>
        <a:bodyPr/>
        <a:lstStyle/>
        <a:p>
          <a:r>
            <a:rPr lang="en-US" sz="2400" b="1" dirty="0">
              <a:latin typeface="+mj-lt"/>
            </a:rPr>
            <a:t>Chairs </a:t>
          </a:r>
          <a:r>
            <a:rPr lang="en-US" sz="2000" dirty="0">
              <a:latin typeface="+mj-lt"/>
            </a:rPr>
            <a:t>(no vote)</a:t>
          </a:r>
        </a:p>
      </dgm:t>
    </dgm:pt>
    <dgm:pt modelId="{C7657DF9-8EF9-407F-A473-7F436FDDD4F4}" type="parTrans" cxnId="{E0D911D5-3D0B-41BB-A21C-DA9FCA34B062}">
      <dgm:prSet/>
      <dgm:spPr/>
      <dgm:t>
        <a:bodyPr/>
        <a:lstStyle/>
        <a:p>
          <a:endParaRPr lang="en-US"/>
        </a:p>
      </dgm:t>
    </dgm:pt>
    <dgm:pt modelId="{449415F8-397B-4E0B-9BDE-C3546E810DFA}" type="sibTrans" cxnId="{E0D911D5-3D0B-41BB-A21C-DA9FCA34B062}">
      <dgm:prSet/>
      <dgm:spPr/>
      <dgm:t>
        <a:bodyPr/>
        <a:lstStyle/>
        <a:p>
          <a:endParaRPr lang="en-US"/>
        </a:p>
      </dgm:t>
    </dgm:pt>
    <dgm:pt modelId="{AC557045-F838-46A4-B5C2-2A6CA1C00F4B}">
      <dgm:prSet custT="1"/>
      <dgm:spPr/>
      <dgm:t>
        <a:bodyPr/>
        <a:lstStyle/>
        <a:p>
          <a:r>
            <a:rPr lang="en-US" sz="1500" dirty="0">
              <a:latin typeface="+mj-lt"/>
            </a:rPr>
            <a:t>Community Service</a:t>
          </a:r>
        </a:p>
      </dgm:t>
    </dgm:pt>
    <dgm:pt modelId="{B648A8A0-BEAC-4823-B431-0DCFE941EEDC}" type="parTrans" cxnId="{F90B47E4-B2E0-4CCD-AC0D-AF841B6A879E}">
      <dgm:prSet/>
      <dgm:spPr/>
      <dgm:t>
        <a:bodyPr/>
        <a:lstStyle/>
        <a:p>
          <a:endParaRPr lang="en-US"/>
        </a:p>
      </dgm:t>
    </dgm:pt>
    <dgm:pt modelId="{9687F2C2-0CEB-4A7B-B4C7-DC2D9838CEC1}" type="sibTrans" cxnId="{F90B47E4-B2E0-4CCD-AC0D-AF841B6A879E}">
      <dgm:prSet/>
      <dgm:spPr/>
      <dgm:t>
        <a:bodyPr/>
        <a:lstStyle/>
        <a:p>
          <a:endParaRPr lang="en-US"/>
        </a:p>
      </dgm:t>
    </dgm:pt>
    <dgm:pt modelId="{F7C5D9DB-06ED-4C1A-96A9-DE13CDE7B602}">
      <dgm:prSet custT="1"/>
      <dgm:spPr/>
      <dgm:t>
        <a:bodyPr/>
        <a:lstStyle/>
        <a:p>
          <a:r>
            <a:rPr lang="en-US" sz="1500" dirty="0">
              <a:latin typeface="+mj-lt"/>
            </a:rPr>
            <a:t>Hospitality</a:t>
          </a:r>
        </a:p>
      </dgm:t>
    </dgm:pt>
    <dgm:pt modelId="{BACA7F3C-F4F0-4DF4-9FB1-96C96E393C91}" type="parTrans" cxnId="{3BDFC818-374C-48BE-BA68-463816EBFB7B}">
      <dgm:prSet/>
      <dgm:spPr/>
      <dgm:t>
        <a:bodyPr/>
        <a:lstStyle/>
        <a:p>
          <a:endParaRPr lang="en-US"/>
        </a:p>
      </dgm:t>
    </dgm:pt>
    <dgm:pt modelId="{BDDFBF77-1B75-4CEB-A1DD-B693431F72DD}" type="sibTrans" cxnId="{3BDFC818-374C-48BE-BA68-463816EBFB7B}">
      <dgm:prSet/>
      <dgm:spPr/>
      <dgm:t>
        <a:bodyPr/>
        <a:lstStyle/>
        <a:p>
          <a:endParaRPr lang="en-US"/>
        </a:p>
      </dgm:t>
    </dgm:pt>
    <dgm:pt modelId="{36C7B348-16E7-4127-9624-480AAE4CEFDD}">
      <dgm:prSet custT="1"/>
      <dgm:spPr/>
      <dgm:t>
        <a:bodyPr/>
        <a:lstStyle/>
        <a:p>
          <a:r>
            <a:rPr lang="en-US" sz="1500" dirty="0">
              <a:latin typeface="+mj-lt"/>
            </a:rPr>
            <a:t>Internet Communication</a:t>
          </a:r>
        </a:p>
      </dgm:t>
    </dgm:pt>
    <dgm:pt modelId="{61522849-B1EB-4FD3-B303-FA78CF0FC3AB}" type="parTrans" cxnId="{38BDC9E2-9DC9-4F2F-B437-09A2CA6904FF}">
      <dgm:prSet/>
      <dgm:spPr/>
      <dgm:t>
        <a:bodyPr/>
        <a:lstStyle/>
        <a:p>
          <a:endParaRPr lang="en-US"/>
        </a:p>
      </dgm:t>
    </dgm:pt>
    <dgm:pt modelId="{9CAFAF2F-63EB-4378-A93E-817ADA49526D}" type="sibTrans" cxnId="{38BDC9E2-9DC9-4F2F-B437-09A2CA6904FF}">
      <dgm:prSet/>
      <dgm:spPr/>
      <dgm:t>
        <a:bodyPr/>
        <a:lstStyle/>
        <a:p>
          <a:endParaRPr lang="en-US"/>
        </a:p>
      </dgm:t>
    </dgm:pt>
    <dgm:pt modelId="{045F84DF-91C3-4D00-ADC2-EE19E416050E}">
      <dgm:prSet custT="1"/>
      <dgm:spPr/>
      <dgm:t>
        <a:bodyPr/>
        <a:lstStyle/>
        <a:p>
          <a:r>
            <a:rPr lang="en-US" sz="1500" dirty="0">
              <a:latin typeface="+mj-lt"/>
            </a:rPr>
            <a:t>Public Relations</a:t>
          </a:r>
        </a:p>
      </dgm:t>
    </dgm:pt>
    <dgm:pt modelId="{66ACB425-2FCF-4FB9-A52C-07CBCCF676D6}" type="parTrans" cxnId="{E415B7D7-9ADB-42F7-8E91-BD5F376BDBB9}">
      <dgm:prSet/>
      <dgm:spPr/>
      <dgm:t>
        <a:bodyPr/>
        <a:lstStyle/>
        <a:p>
          <a:endParaRPr lang="en-US"/>
        </a:p>
      </dgm:t>
    </dgm:pt>
    <dgm:pt modelId="{66B6CB91-DF52-4C9A-9D4B-3F78FC6FBA00}" type="sibTrans" cxnId="{E415B7D7-9ADB-42F7-8E91-BD5F376BDBB9}">
      <dgm:prSet/>
      <dgm:spPr/>
      <dgm:t>
        <a:bodyPr/>
        <a:lstStyle/>
        <a:p>
          <a:endParaRPr lang="en-US"/>
        </a:p>
      </dgm:t>
    </dgm:pt>
    <dgm:pt modelId="{9823EFEB-51CD-40F2-A10C-EFF4B6DCFEB7}">
      <dgm:prSet custT="1"/>
      <dgm:spPr/>
      <dgm:t>
        <a:bodyPr/>
        <a:lstStyle/>
        <a:p>
          <a:r>
            <a:rPr lang="en-US" sz="1500" dirty="0">
              <a:latin typeface="+mj-lt"/>
            </a:rPr>
            <a:t>Publications</a:t>
          </a:r>
        </a:p>
      </dgm:t>
    </dgm:pt>
    <dgm:pt modelId="{1F32D756-2788-4452-A12D-496F7AEAFCE4}" type="parTrans" cxnId="{312BEF6F-EAFE-44A5-8C18-320E8D47034A}">
      <dgm:prSet/>
      <dgm:spPr/>
      <dgm:t>
        <a:bodyPr/>
        <a:lstStyle/>
        <a:p>
          <a:endParaRPr lang="en-US"/>
        </a:p>
      </dgm:t>
    </dgm:pt>
    <dgm:pt modelId="{AEE396D5-39ED-4EFB-BC42-7691B86C5DA4}" type="sibTrans" cxnId="{312BEF6F-EAFE-44A5-8C18-320E8D47034A}">
      <dgm:prSet/>
      <dgm:spPr/>
      <dgm:t>
        <a:bodyPr/>
        <a:lstStyle/>
        <a:p>
          <a:endParaRPr lang="en-US"/>
        </a:p>
      </dgm:t>
    </dgm:pt>
    <dgm:pt modelId="{9785328B-B512-4FE8-9F9B-3E542742AF8C}">
      <dgm:prSet custT="1"/>
      <dgm:spPr/>
      <dgm:t>
        <a:bodyPr/>
        <a:lstStyle/>
        <a:p>
          <a:r>
            <a:rPr lang="en-US" sz="1500" dirty="0">
              <a:latin typeface="+mj-lt"/>
            </a:rPr>
            <a:t>Green Voice</a:t>
          </a:r>
        </a:p>
      </dgm:t>
    </dgm:pt>
    <dgm:pt modelId="{FD66DB07-FFA9-4592-9F6F-0FCF2FF507AE}" type="parTrans" cxnId="{069A5AD1-7001-4860-8B9C-AE20904F9760}">
      <dgm:prSet/>
      <dgm:spPr/>
      <dgm:t>
        <a:bodyPr/>
        <a:lstStyle/>
        <a:p>
          <a:endParaRPr lang="en-US"/>
        </a:p>
      </dgm:t>
    </dgm:pt>
    <dgm:pt modelId="{4F051877-1D8F-4B60-87A1-A7BC1C9E65C3}" type="sibTrans" cxnId="{069A5AD1-7001-4860-8B9C-AE20904F9760}">
      <dgm:prSet/>
      <dgm:spPr/>
      <dgm:t>
        <a:bodyPr/>
        <a:lstStyle/>
        <a:p>
          <a:endParaRPr lang="en-US"/>
        </a:p>
      </dgm:t>
    </dgm:pt>
    <dgm:pt modelId="{3A31B1E8-1E1B-4D29-98A4-74C5AED8E2F5}">
      <dgm:prSet custT="1"/>
      <dgm:spPr/>
      <dgm:t>
        <a:bodyPr/>
        <a:lstStyle/>
        <a:p>
          <a:r>
            <a:rPr lang="en-US" sz="1500" dirty="0">
              <a:latin typeface="+mj-lt"/>
            </a:rPr>
            <a:t>Student Rep</a:t>
          </a:r>
        </a:p>
      </dgm:t>
    </dgm:pt>
    <dgm:pt modelId="{BC3F9ECA-A99F-4FD5-8ADA-35A7E1390467}" type="parTrans" cxnId="{F75FFE66-80B9-47C5-8CC0-82FAE7AA1E7D}">
      <dgm:prSet/>
      <dgm:spPr/>
      <dgm:t>
        <a:bodyPr/>
        <a:lstStyle/>
        <a:p>
          <a:endParaRPr lang="en-US"/>
        </a:p>
      </dgm:t>
    </dgm:pt>
    <dgm:pt modelId="{F26C9ADC-E265-424C-8A5C-4D8183A1D066}" type="sibTrans" cxnId="{F75FFE66-80B9-47C5-8CC0-82FAE7AA1E7D}">
      <dgm:prSet/>
      <dgm:spPr/>
      <dgm:t>
        <a:bodyPr/>
        <a:lstStyle/>
        <a:p>
          <a:endParaRPr lang="en-US"/>
        </a:p>
      </dgm:t>
    </dgm:pt>
    <dgm:pt modelId="{E99C5B7E-3F44-4B49-BB76-635B1FAA986F}">
      <dgm:prSet custT="1"/>
      <dgm:spPr/>
      <dgm:t>
        <a:bodyPr/>
        <a:lstStyle/>
        <a:p>
          <a:r>
            <a:rPr lang="en-US" sz="1500" dirty="0">
              <a:latin typeface="+mj-lt"/>
            </a:rPr>
            <a:t>Other</a:t>
          </a:r>
        </a:p>
      </dgm:t>
    </dgm:pt>
    <dgm:pt modelId="{A0CF607A-8907-4E8E-9DE2-9F5B8B80877A}" type="parTrans" cxnId="{0867B23D-6F8C-4FFD-829F-937763CDA787}">
      <dgm:prSet/>
      <dgm:spPr/>
      <dgm:t>
        <a:bodyPr/>
        <a:lstStyle/>
        <a:p>
          <a:endParaRPr lang="en-US"/>
        </a:p>
      </dgm:t>
    </dgm:pt>
    <dgm:pt modelId="{EF744B9B-1184-4442-8387-A2D81953121C}" type="sibTrans" cxnId="{0867B23D-6F8C-4FFD-829F-937763CDA787}">
      <dgm:prSet/>
      <dgm:spPr/>
      <dgm:t>
        <a:bodyPr/>
        <a:lstStyle/>
        <a:p>
          <a:endParaRPr lang="en-US"/>
        </a:p>
      </dgm:t>
    </dgm:pt>
    <dgm:pt modelId="{E79B2F15-A9C5-44A2-AD7F-B931DC3F134B}">
      <dgm:prSet custT="1"/>
      <dgm:spPr/>
      <dgm:t>
        <a:bodyPr/>
        <a:lstStyle/>
        <a:p>
          <a:r>
            <a:rPr lang="en-US" sz="1600" dirty="0">
              <a:latin typeface="+mj-lt"/>
            </a:rPr>
            <a:t>Quorum = 50% of voting members +1</a:t>
          </a:r>
        </a:p>
      </dgm:t>
    </dgm:pt>
    <dgm:pt modelId="{1C37B628-4DAB-4DE0-ADAD-CAD5CA310989}" type="parTrans" cxnId="{78DF5D8F-3E92-4D50-81B1-AF743D5DB1BA}">
      <dgm:prSet/>
      <dgm:spPr/>
      <dgm:t>
        <a:bodyPr/>
        <a:lstStyle/>
        <a:p>
          <a:endParaRPr lang="en-US"/>
        </a:p>
      </dgm:t>
    </dgm:pt>
    <dgm:pt modelId="{EFB802DD-4499-4E7A-B43F-156557FBDE7B}" type="sibTrans" cxnId="{78DF5D8F-3E92-4D50-81B1-AF743D5DB1BA}">
      <dgm:prSet/>
      <dgm:spPr/>
      <dgm:t>
        <a:bodyPr/>
        <a:lstStyle/>
        <a:p>
          <a:endParaRPr lang="en-US"/>
        </a:p>
      </dgm:t>
    </dgm:pt>
    <dgm:pt modelId="{3B54D0B4-FD14-4CCD-8CAF-F0222C3BA12E}">
      <dgm:prSet custT="1"/>
      <dgm:spPr/>
      <dgm:t>
        <a:bodyPr/>
        <a:lstStyle/>
        <a:p>
          <a:r>
            <a:rPr lang="en-US" sz="1600" dirty="0">
              <a:latin typeface="+mj-lt"/>
            </a:rPr>
            <a:t>Email Vote: To be valid, the vote must be unanimous and have 100% participation/reply of all voting board members</a:t>
          </a:r>
        </a:p>
      </dgm:t>
    </dgm:pt>
    <dgm:pt modelId="{EF113916-5DA8-437A-90CE-D06B55658493}" type="parTrans" cxnId="{E58A631F-E71A-4819-A20A-7FE40BE9837B}">
      <dgm:prSet/>
      <dgm:spPr/>
      <dgm:t>
        <a:bodyPr/>
        <a:lstStyle/>
        <a:p>
          <a:endParaRPr lang="en-US"/>
        </a:p>
      </dgm:t>
    </dgm:pt>
    <dgm:pt modelId="{8AE7D523-A661-4FCD-A774-083DA94C37E7}" type="sibTrans" cxnId="{E58A631F-E71A-4819-A20A-7FE40BE9837B}">
      <dgm:prSet/>
      <dgm:spPr/>
      <dgm:t>
        <a:bodyPr/>
        <a:lstStyle/>
        <a:p>
          <a:endParaRPr lang="en-US"/>
        </a:p>
      </dgm:t>
    </dgm:pt>
    <dgm:pt modelId="{8D2D6DEA-88DA-4CE7-970D-859C8B53D987}" type="pres">
      <dgm:prSet presAssocID="{11CC42F2-965A-41B4-B3ED-7168B99B386F}" presName="linear" presStyleCnt="0">
        <dgm:presLayoutVars>
          <dgm:animLvl val="lvl"/>
          <dgm:resizeHandles val="exact"/>
        </dgm:presLayoutVars>
      </dgm:prSet>
      <dgm:spPr/>
    </dgm:pt>
    <dgm:pt modelId="{6DA2D861-26F8-4CB3-9B80-623F32166692}" type="pres">
      <dgm:prSet presAssocID="{D3F8B4BA-55DF-47CF-9EC2-62C803A70880}" presName="parentText" presStyleLbl="node1" presStyleIdx="0" presStyleCnt="4" custLinFactNeighborY="-1048">
        <dgm:presLayoutVars>
          <dgm:chMax val="0"/>
          <dgm:bulletEnabled val="1"/>
        </dgm:presLayoutVars>
      </dgm:prSet>
      <dgm:spPr/>
    </dgm:pt>
    <dgm:pt modelId="{F96377C3-6546-4EDA-97CF-1C8773CD2E6F}" type="pres">
      <dgm:prSet presAssocID="{D3F8B4BA-55DF-47CF-9EC2-62C803A70880}" presName="childText" presStyleLbl="revTx" presStyleIdx="0" presStyleCnt="2">
        <dgm:presLayoutVars>
          <dgm:bulletEnabled val="1"/>
        </dgm:presLayoutVars>
      </dgm:prSet>
      <dgm:spPr/>
    </dgm:pt>
    <dgm:pt modelId="{E6CD4F03-88BE-4878-AC9F-0BC94E5D0736}" type="pres">
      <dgm:prSet presAssocID="{354CE058-3EAC-44F5-945E-3418C2E51FF6}" presName="parentText" presStyleLbl="node1" presStyleIdx="1" presStyleCnt="4" custLinFactNeighborY="1040">
        <dgm:presLayoutVars>
          <dgm:chMax val="0"/>
          <dgm:bulletEnabled val="1"/>
        </dgm:presLayoutVars>
      </dgm:prSet>
      <dgm:spPr/>
    </dgm:pt>
    <dgm:pt modelId="{EBC05A21-43DF-480E-B1E2-E1020004C17A}" type="pres">
      <dgm:prSet presAssocID="{354CE058-3EAC-44F5-945E-3418C2E51FF6}" presName="childText" presStyleLbl="revTx" presStyleIdx="1" presStyleCnt="2" custScaleY="106039">
        <dgm:presLayoutVars>
          <dgm:bulletEnabled val="1"/>
        </dgm:presLayoutVars>
      </dgm:prSet>
      <dgm:spPr/>
    </dgm:pt>
    <dgm:pt modelId="{84F3D37D-B2E0-48F1-A49A-9679945024A7}" type="pres">
      <dgm:prSet presAssocID="{E79B2F15-A9C5-44A2-AD7F-B931DC3F134B}" presName="parentText" presStyleLbl="node1" presStyleIdx="2" presStyleCnt="4" custLinFactY="-13957" custLinFactNeighborY="-100000">
        <dgm:presLayoutVars>
          <dgm:chMax val="0"/>
          <dgm:bulletEnabled val="1"/>
        </dgm:presLayoutVars>
      </dgm:prSet>
      <dgm:spPr/>
    </dgm:pt>
    <dgm:pt modelId="{69870E4B-C847-42C9-8C66-AA2757221F3F}" type="pres">
      <dgm:prSet presAssocID="{EFB802DD-4499-4E7A-B43F-156557FBDE7B}" presName="spacer" presStyleCnt="0"/>
      <dgm:spPr/>
    </dgm:pt>
    <dgm:pt modelId="{1F4E52EC-50CA-4E4A-857D-87ECC45B047B}" type="pres">
      <dgm:prSet presAssocID="{3B54D0B4-FD14-4CCD-8CAF-F0222C3BA12E}" presName="parentText" presStyleLbl="node1" presStyleIdx="3" presStyleCnt="4" custLinFactY="-17501" custLinFactNeighborX="-755" custLinFactNeighborY="-100000">
        <dgm:presLayoutVars>
          <dgm:chMax val="0"/>
          <dgm:bulletEnabled val="1"/>
        </dgm:presLayoutVars>
      </dgm:prSet>
      <dgm:spPr/>
    </dgm:pt>
  </dgm:ptLst>
  <dgm:cxnLst>
    <dgm:cxn modelId="{23E5F400-5B86-422E-A1DF-3BAE0D85ACD0}" srcId="{D3F8B4BA-55DF-47CF-9EC2-62C803A70880}" destId="{0B3F0E10-8521-4859-8C1C-C8659C5680BD}" srcOrd="2" destOrd="0" parTransId="{89C15AC3-A7A0-495E-828A-4CEB95EB90E7}" sibTransId="{E607D1A4-CAEB-4783-A120-5CC91F9D49E5}"/>
    <dgm:cxn modelId="{EC993916-26DF-4416-840A-6DEE649636D8}" type="presOf" srcId="{354CE058-3EAC-44F5-945E-3418C2E51FF6}" destId="{E6CD4F03-88BE-4878-AC9F-0BC94E5D0736}" srcOrd="0" destOrd="0" presId="urn:microsoft.com/office/officeart/2005/8/layout/vList2"/>
    <dgm:cxn modelId="{3BDFC818-374C-48BE-BA68-463816EBFB7B}" srcId="{354CE058-3EAC-44F5-945E-3418C2E51FF6}" destId="{F7C5D9DB-06ED-4C1A-96A9-DE13CDE7B602}" srcOrd="1" destOrd="0" parTransId="{BACA7F3C-F4F0-4DF4-9FB1-96C96E393C91}" sibTransId="{BDDFBF77-1B75-4CEB-A1DD-B693431F72DD}"/>
    <dgm:cxn modelId="{7D927719-2093-4335-87D8-DF0DF69BB037}" srcId="{D3F8B4BA-55DF-47CF-9EC2-62C803A70880}" destId="{2F96788C-62F5-4A4C-B62D-027A0D0FC576}" srcOrd="4" destOrd="0" parTransId="{08DF963B-9CE5-4AAE-984D-DB158D0150FD}" sibTransId="{29FA699B-CE51-4DD5-8959-119E5A409AF1}"/>
    <dgm:cxn modelId="{BBFE1D1A-8CED-46CC-812F-CECB944F1E39}" type="presOf" srcId="{11CC42F2-965A-41B4-B3ED-7168B99B386F}" destId="{8D2D6DEA-88DA-4CE7-970D-859C8B53D987}" srcOrd="0" destOrd="0" presId="urn:microsoft.com/office/officeart/2005/8/layout/vList2"/>
    <dgm:cxn modelId="{C1AB511E-2BB8-444B-AC97-BEF8D264B956}" type="presOf" srcId="{3B54D0B4-FD14-4CCD-8CAF-F0222C3BA12E}" destId="{1F4E52EC-50CA-4E4A-857D-87ECC45B047B}" srcOrd="0" destOrd="0" presId="urn:microsoft.com/office/officeart/2005/8/layout/vList2"/>
    <dgm:cxn modelId="{E58A631F-E71A-4819-A20A-7FE40BE9837B}" srcId="{11CC42F2-965A-41B4-B3ED-7168B99B386F}" destId="{3B54D0B4-FD14-4CCD-8CAF-F0222C3BA12E}" srcOrd="3" destOrd="0" parTransId="{EF113916-5DA8-437A-90CE-D06B55658493}" sibTransId="{8AE7D523-A661-4FCD-A774-083DA94C37E7}"/>
    <dgm:cxn modelId="{D4361D22-48FD-4331-B7C6-756828663D20}" srcId="{11CC42F2-965A-41B4-B3ED-7168B99B386F}" destId="{D3F8B4BA-55DF-47CF-9EC2-62C803A70880}" srcOrd="0" destOrd="0" parTransId="{5368E896-4FE1-4520-BA2F-561A1BCB63A6}" sibTransId="{025F8D56-971E-4E59-9A09-4473EA788367}"/>
    <dgm:cxn modelId="{B4775C26-B9F2-417E-AC41-5BC7BB301589}" type="presOf" srcId="{E79B2F15-A9C5-44A2-AD7F-B931DC3F134B}" destId="{84F3D37D-B2E0-48F1-A49A-9679945024A7}" srcOrd="0" destOrd="0" presId="urn:microsoft.com/office/officeart/2005/8/layout/vList2"/>
    <dgm:cxn modelId="{3B3D2C27-EB8E-40F4-8E8C-95614326C3F1}" srcId="{D3F8B4BA-55DF-47CF-9EC2-62C803A70880}" destId="{F61BD4AB-3C65-4F9C-85F3-6517D6D55B96}" srcOrd="5" destOrd="0" parTransId="{8139A696-1371-4053-8A9E-F28C26D1F00E}" sibTransId="{08D9B632-D23B-43D0-9460-DF85DAB01388}"/>
    <dgm:cxn modelId="{0867B23D-6F8C-4FFD-829F-937763CDA787}" srcId="{354CE058-3EAC-44F5-945E-3418C2E51FF6}" destId="{E99C5B7E-3F44-4B49-BB76-635B1FAA986F}" srcOrd="7" destOrd="0" parTransId="{A0CF607A-8907-4E8E-9DE2-9F5B8B80877A}" sibTransId="{EF744B9B-1184-4442-8387-A2D81953121C}"/>
    <dgm:cxn modelId="{DE00735D-FDCF-4ABB-A717-0F7699EA2600}" type="presOf" srcId="{AC557045-F838-46A4-B5C2-2A6CA1C00F4B}" destId="{EBC05A21-43DF-480E-B1E2-E1020004C17A}" srcOrd="0" destOrd="0" presId="urn:microsoft.com/office/officeart/2005/8/layout/vList2"/>
    <dgm:cxn modelId="{F75FFE66-80B9-47C5-8CC0-82FAE7AA1E7D}" srcId="{354CE058-3EAC-44F5-945E-3418C2E51FF6}" destId="{3A31B1E8-1E1B-4D29-98A4-74C5AED8E2F5}" srcOrd="6" destOrd="0" parTransId="{BC3F9ECA-A99F-4FD5-8ADA-35A7E1390467}" sibTransId="{F26C9ADC-E265-424C-8A5C-4D8183A1D066}"/>
    <dgm:cxn modelId="{B6F0354D-84D2-458D-915A-838D9464D047}" srcId="{D3F8B4BA-55DF-47CF-9EC2-62C803A70880}" destId="{39B4FEFD-D806-4921-A2BC-2EE1634CCFD8}" srcOrd="1" destOrd="0" parTransId="{BA20ECA2-1B6C-456D-B968-4939A3DAEDDE}" sibTransId="{0B759B5D-F5C4-43E2-AB4D-6E7DC6AA4790}"/>
    <dgm:cxn modelId="{B73E9C6E-4741-4FCF-B766-7F010AC44CF4}" type="presOf" srcId="{36C7B348-16E7-4127-9624-480AAE4CEFDD}" destId="{EBC05A21-43DF-480E-B1E2-E1020004C17A}" srcOrd="0" destOrd="2" presId="urn:microsoft.com/office/officeart/2005/8/layout/vList2"/>
    <dgm:cxn modelId="{48C6B04F-2C99-42ED-910B-12E76443A448}" type="presOf" srcId="{E99C5B7E-3F44-4B49-BB76-635B1FAA986F}" destId="{EBC05A21-43DF-480E-B1E2-E1020004C17A}" srcOrd="0" destOrd="7" presId="urn:microsoft.com/office/officeart/2005/8/layout/vList2"/>
    <dgm:cxn modelId="{312BEF6F-EAFE-44A5-8C18-320E8D47034A}" srcId="{354CE058-3EAC-44F5-945E-3418C2E51FF6}" destId="{9823EFEB-51CD-40F2-A10C-EFF4B6DCFEB7}" srcOrd="4" destOrd="0" parTransId="{1F32D756-2788-4452-A12D-496F7AEAFCE4}" sibTransId="{AEE396D5-39ED-4EFB-BC42-7691B86C5DA4}"/>
    <dgm:cxn modelId="{3F834974-5101-41B3-BB2F-45AD7C44E72B}" type="presOf" srcId="{39B4FEFD-D806-4921-A2BC-2EE1634CCFD8}" destId="{F96377C3-6546-4EDA-97CF-1C8773CD2E6F}" srcOrd="0" destOrd="1" presId="urn:microsoft.com/office/officeart/2005/8/layout/vList2"/>
    <dgm:cxn modelId="{23461579-D2A8-473B-BB4E-BBC6EFC1DD5D}" srcId="{D3F8B4BA-55DF-47CF-9EC2-62C803A70880}" destId="{331224D7-31FC-494E-A5CB-7E70FD0723AB}" srcOrd="3" destOrd="0" parTransId="{B6F1DB34-62FF-48BB-A6DA-EA6CD5670E72}" sibTransId="{8C8F1BA9-0748-441B-8773-37561856D8D8}"/>
    <dgm:cxn modelId="{E3642387-0361-471C-88A1-EA61B2D51E95}" type="presOf" srcId="{9823EFEB-51CD-40F2-A10C-EFF4B6DCFEB7}" destId="{EBC05A21-43DF-480E-B1E2-E1020004C17A}" srcOrd="0" destOrd="4" presId="urn:microsoft.com/office/officeart/2005/8/layout/vList2"/>
    <dgm:cxn modelId="{B212EA87-4669-4D34-B4D9-1605C7E45E87}" type="presOf" srcId="{045F84DF-91C3-4D00-ADC2-EE19E416050E}" destId="{EBC05A21-43DF-480E-B1E2-E1020004C17A}" srcOrd="0" destOrd="3" presId="urn:microsoft.com/office/officeart/2005/8/layout/vList2"/>
    <dgm:cxn modelId="{2DFC8988-7F5F-482F-BA2D-70EA1B25DF9F}" srcId="{D3F8B4BA-55DF-47CF-9EC2-62C803A70880}" destId="{13543B78-0976-48EE-89FC-0A1C6EF075A7}" srcOrd="0" destOrd="0" parTransId="{D91A75AA-3687-42D9-96EE-779A19040508}" sibTransId="{8860B0C1-34F3-47A3-BA77-7855C543827B}"/>
    <dgm:cxn modelId="{78DF5D8F-3E92-4D50-81B1-AF743D5DB1BA}" srcId="{11CC42F2-965A-41B4-B3ED-7168B99B386F}" destId="{E79B2F15-A9C5-44A2-AD7F-B931DC3F134B}" srcOrd="2" destOrd="0" parTransId="{1C37B628-4DAB-4DE0-ADAD-CAD5CA310989}" sibTransId="{EFB802DD-4499-4E7A-B43F-156557FBDE7B}"/>
    <dgm:cxn modelId="{48C6B08F-D808-4136-83F8-698BB5A98AF3}" type="presOf" srcId="{3A31B1E8-1E1B-4D29-98A4-74C5AED8E2F5}" destId="{EBC05A21-43DF-480E-B1E2-E1020004C17A}" srcOrd="0" destOrd="6" presId="urn:microsoft.com/office/officeart/2005/8/layout/vList2"/>
    <dgm:cxn modelId="{DEF2CCA0-CE2D-4FAE-959C-7A1E579EED63}" type="presOf" srcId="{3C9C5247-8F96-4C52-9014-16ECB4B759C9}" destId="{F96377C3-6546-4EDA-97CF-1C8773CD2E6F}" srcOrd="0" destOrd="6" presId="urn:microsoft.com/office/officeart/2005/8/layout/vList2"/>
    <dgm:cxn modelId="{AD3E88A2-F95B-43BF-ACD1-63FFC3614668}" type="presOf" srcId="{F61BD4AB-3C65-4F9C-85F3-6517D6D55B96}" destId="{F96377C3-6546-4EDA-97CF-1C8773CD2E6F}" srcOrd="0" destOrd="5" presId="urn:microsoft.com/office/officeart/2005/8/layout/vList2"/>
    <dgm:cxn modelId="{FCE974D0-E8F3-45F3-AC8C-16BFFBA7AFB0}" type="presOf" srcId="{F7C5D9DB-06ED-4C1A-96A9-DE13CDE7B602}" destId="{EBC05A21-43DF-480E-B1E2-E1020004C17A}" srcOrd="0" destOrd="1" presId="urn:microsoft.com/office/officeart/2005/8/layout/vList2"/>
    <dgm:cxn modelId="{069A5AD1-7001-4860-8B9C-AE20904F9760}" srcId="{354CE058-3EAC-44F5-945E-3418C2E51FF6}" destId="{9785328B-B512-4FE8-9F9B-3E542742AF8C}" srcOrd="5" destOrd="0" parTransId="{FD66DB07-FFA9-4592-9F6F-0FCF2FF507AE}" sibTransId="{4F051877-1D8F-4B60-87A1-A7BC1C9E65C3}"/>
    <dgm:cxn modelId="{718497D4-7CD8-4B59-B00D-E878FCF8067E}" type="presOf" srcId="{331224D7-31FC-494E-A5CB-7E70FD0723AB}" destId="{F96377C3-6546-4EDA-97CF-1C8773CD2E6F}" srcOrd="0" destOrd="3" presId="urn:microsoft.com/office/officeart/2005/8/layout/vList2"/>
    <dgm:cxn modelId="{E0D911D5-3D0B-41BB-A21C-DA9FCA34B062}" srcId="{11CC42F2-965A-41B4-B3ED-7168B99B386F}" destId="{354CE058-3EAC-44F5-945E-3418C2E51FF6}" srcOrd="1" destOrd="0" parTransId="{C7657DF9-8EF9-407F-A473-7F436FDDD4F4}" sibTransId="{449415F8-397B-4E0B-9BDE-C3546E810DFA}"/>
    <dgm:cxn modelId="{E415B7D7-9ADB-42F7-8E91-BD5F376BDBB9}" srcId="{354CE058-3EAC-44F5-945E-3418C2E51FF6}" destId="{045F84DF-91C3-4D00-ADC2-EE19E416050E}" srcOrd="3" destOrd="0" parTransId="{66ACB425-2FCF-4FB9-A52C-07CBCCF676D6}" sibTransId="{66B6CB91-DF52-4C9A-9D4B-3F78FC6FBA00}"/>
    <dgm:cxn modelId="{779036D8-27C5-4961-A232-5B12A1C906F1}" type="presOf" srcId="{2F96788C-62F5-4A4C-B62D-027A0D0FC576}" destId="{F96377C3-6546-4EDA-97CF-1C8773CD2E6F}" srcOrd="0" destOrd="4" presId="urn:microsoft.com/office/officeart/2005/8/layout/vList2"/>
    <dgm:cxn modelId="{2474A3DC-D03E-4968-A6AF-B2E19D72BBA5}" type="presOf" srcId="{13543B78-0976-48EE-89FC-0A1C6EF075A7}" destId="{F96377C3-6546-4EDA-97CF-1C8773CD2E6F}" srcOrd="0" destOrd="0" presId="urn:microsoft.com/office/officeart/2005/8/layout/vList2"/>
    <dgm:cxn modelId="{38BDC9E2-9DC9-4F2F-B437-09A2CA6904FF}" srcId="{354CE058-3EAC-44F5-945E-3418C2E51FF6}" destId="{36C7B348-16E7-4127-9624-480AAE4CEFDD}" srcOrd="2" destOrd="0" parTransId="{61522849-B1EB-4FD3-B303-FA78CF0FC3AB}" sibTransId="{9CAFAF2F-63EB-4378-A93E-817ADA49526D}"/>
    <dgm:cxn modelId="{F90B47E4-B2E0-4CCD-AC0D-AF841B6A879E}" srcId="{354CE058-3EAC-44F5-945E-3418C2E51FF6}" destId="{AC557045-F838-46A4-B5C2-2A6CA1C00F4B}" srcOrd="0" destOrd="0" parTransId="{B648A8A0-BEAC-4823-B431-0DCFE941EEDC}" sibTransId="{9687F2C2-0CEB-4A7B-B4C7-DC2D9838CEC1}"/>
    <dgm:cxn modelId="{F35AF0EF-6F50-418D-A54D-738C573DFC6D}" type="presOf" srcId="{9785328B-B512-4FE8-9F9B-3E542742AF8C}" destId="{EBC05A21-43DF-480E-B1E2-E1020004C17A}" srcOrd="0" destOrd="5" presId="urn:microsoft.com/office/officeart/2005/8/layout/vList2"/>
    <dgm:cxn modelId="{F656FEF8-2D93-4D48-BC96-3C5691715C78}" type="presOf" srcId="{0B3F0E10-8521-4859-8C1C-C8659C5680BD}" destId="{F96377C3-6546-4EDA-97CF-1C8773CD2E6F}" srcOrd="0" destOrd="2" presId="urn:microsoft.com/office/officeart/2005/8/layout/vList2"/>
    <dgm:cxn modelId="{5D5D84FB-6FE7-4B25-82C4-F401A6480872}" type="presOf" srcId="{D3F8B4BA-55DF-47CF-9EC2-62C803A70880}" destId="{6DA2D861-26F8-4CB3-9B80-623F32166692}" srcOrd="0" destOrd="0" presId="urn:microsoft.com/office/officeart/2005/8/layout/vList2"/>
    <dgm:cxn modelId="{42D6CDFD-BAB5-47A4-8570-5186D2AEF72B}" srcId="{D3F8B4BA-55DF-47CF-9EC2-62C803A70880}" destId="{3C9C5247-8F96-4C52-9014-16ECB4B759C9}" srcOrd="6" destOrd="0" parTransId="{8DE5BCED-1A51-4544-ACD7-A84AA5A8C81C}" sibTransId="{4432987D-AB8A-4054-BB18-0745626086AB}"/>
    <dgm:cxn modelId="{D0424351-7AD1-497C-97CD-8A9D64D797A1}" type="presParOf" srcId="{8D2D6DEA-88DA-4CE7-970D-859C8B53D987}" destId="{6DA2D861-26F8-4CB3-9B80-623F32166692}" srcOrd="0" destOrd="0" presId="urn:microsoft.com/office/officeart/2005/8/layout/vList2"/>
    <dgm:cxn modelId="{2B9BF492-53E7-4E66-B415-8437B24E8FD1}" type="presParOf" srcId="{8D2D6DEA-88DA-4CE7-970D-859C8B53D987}" destId="{F96377C3-6546-4EDA-97CF-1C8773CD2E6F}" srcOrd="1" destOrd="0" presId="urn:microsoft.com/office/officeart/2005/8/layout/vList2"/>
    <dgm:cxn modelId="{CEF78ADF-4196-427D-96C9-454162997B12}" type="presParOf" srcId="{8D2D6DEA-88DA-4CE7-970D-859C8B53D987}" destId="{E6CD4F03-88BE-4878-AC9F-0BC94E5D0736}" srcOrd="2" destOrd="0" presId="urn:microsoft.com/office/officeart/2005/8/layout/vList2"/>
    <dgm:cxn modelId="{C7042FD8-4ED9-4673-AA68-0CEEFE949C0C}" type="presParOf" srcId="{8D2D6DEA-88DA-4CE7-970D-859C8B53D987}" destId="{EBC05A21-43DF-480E-B1E2-E1020004C17A}" srcOrd="3" destOrd="0" presId="urn:microsoft.com/office/officeart/2005/8/layout/vList2"/>
    <dgm:cxn modelId="{B89D1F84-5A93-489B-A7E3-2F8CC80FD414}" type="presParOf" srcId="{8D2D6DEA-88DA-4CE7-970D-859C8B53D987}" destId="{84F3D37D-B2E0-48F1-A49A-9679945024A7}" srcOrd="4" destOrd="0" presId="urn:microsoft.com/office/officeart/2005/8/layout/vList2"/>
    <dgm:cxn modelId="{B4DD4F91-E1D3-44DB-BB61-24600657C445}" type="presParOf" srcId="{8D2D6DEA-88DA-4CE7-970D-859C8B53D987}" destId="{69870E4B-C847-42C9-8C66-AA2757221F3F}" srcOrd="5" destOrd="0" presId="urn:microsoft.com/office/officeart/2005/8/layout/vList2"/>
    <dgm:cxn modelId="{1A5C214B-9D81-40F1-AC5F-B7F1BE753B0D}" type="presParOf" srcId="{8D2D6DEA-88DA-4CE7-970D-859C8B53D987}" destId="{1F4E52EC-50CA-4E4A-857D-87ECC45B04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61C9E3-2A31-404E-AFEB-1E970AB1F0D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0F6B624-DC4C-409C-8B2D-C36016F054A7}">
      <dgm:prSet custT="1"/>
      <dgm:spPr/>
      <dgm:t>
        <a:bodyPr/>
        <a:lstStyle/>
        <a:p>
          <a:r>
            <a:rPr lang="en-US" sz="2400" dirty="0">
              <a:latin typeface="+mj-lt"/>
            </a:rPr>
            <a:t>All chapters have 2 bank accounts – Administrative and Scholarship.  Checks are ONLY written from the Admin account. </a:t>
          </a:r>
        </a:p>
      </dgm:t>
    </dgm:pt>
    <dgm:pt modelId="{493CEEB3-E0E0-46CA-A30C-8C815E5CA84A}" type="parTrans" cxnId="{49215B94-3761-4A89-8FB5-28BEAE8BFDA7}">
      <dgm:prSet/>
      <dgm:spPr/>
      <dgm:t>
        <a:bodyPr/>
        <a:lstStyle/>
        <a:p>
          <a:endParaRPr lang="en-US"/>
        </a:p>
      </dgm:t>
    </dgm:pt>
    <dgm:pt modelId="{6B284D58-882A-42D1-A873-7F9209C29479}" type="sibTrans" cxnId="{49215B94-3761-4A89-8FB5-28BEAE8BFDA7}">
      <dgm:prSet/>
      <dgm:spPr/>
      <dgm:t>
        <a:bodyPr/>
        <a:lstStyle/>
        <a:p>
          <a:endParaRPr lang="en-US"/>
        </a:p>
      </dgm:t>
    </dgm:pt>
    <dgm:pt modelId="{F9F5BECA-DB6B-4C7B-8863-27D65B164460}">
      <dgm:prSet custT="1"/>
      <dgm:spPr/>
      <dgm:t>
        <a:bodyPr/>
        <a:lstStyle/>
        <a:p>
          <a:r>
            <a:rPr lang="en-US" sz="2000" dirty="0">
              <a:latin typeface="+mj-lt"/>
            </a:rPr>
            <a:t>Checkbooks are held at the NEWH, Inc. office on the Chapter’s behalf.</a:t>
          </a:r>
        </a:p>
      </dgm:t>
    </dgm:pt>
    <dgm:pt modelId="{DB58B1AE-9CFC-4D02-AE20-E062D00DA810}" type="parTrans" cxnId="{A2F75F5F-3D16-47BF-9463-8475823974AE}">
      <dgm:prSet/>
      <dgm:spPr/>
      <dgm:t>
        <a:bodyPr/>
        <a:lstStyle/>
        <a:p>
          <a:endParaRPr lang="en-US"/>
        </a:p>
      </dgm:t>
    </dgm:pt>
    <dgm:pt modelId="{2883C243-80EC-4996-A9B8-20FC014812EB}" type="sibTrans" cxnId="{A2F75F5F-3D16-47BF-9463-8475823974AE}">
      <dgm:prSet/>
      <dgm:spPr/>
      <dgm:t>
        <a:bodyPr/>
        <a:lstStyle/>
        <a:p>
          <a:endParaRPr lang="en-US"/>
        </a:p>
      </dgm:t>
    </dgm:pt>
    <dgm:pt modelId="{4C81032E-83D3-46F8-82E7-234AD5BF62E5}">
      <dgm:prSet custT="1"/>
      <dgm:spPr/>
      <dgm:t>
        <a:bodyPr/>
        <a:lstStyle/>
        <a:p>
          <a:r>
            <a:rPr lang="en-US" sz="2000" dirty="0">
              <a:latin typeface="+mj-lt"/>
            </a:rPr>
            <a:t>Scholarship $$’s are NOT to be co-mingled with administrative funds.</a:t>
          </a:r>
        </a:p>
      </dgm:t>
    </dgm:pt>
    <dgm:pt modelId="{BA68ECBD-89DC-4D3F-81A3-049E216624E6}" type="parTrans" cxnId="{17B0FCBC-62B5-479A-9AB6-D873EE44BBC5}">
      <dgm:prSet/>
      <dgm:spPr/>
      <dgm:t>
        <a:bodyPr/>
        <a:lstStyle/>
        <a:p>
          <a:endParaRPr lang="en-US"/>
        </a:p>
      </dgm:t>
    </dgm:pt>
    <dgm:pt modelId="{51EAB821-2817-457B-923C-5365561CE294}" type="sibTrans" cxnId="{17B0FCBC-62B5-479A-9AB6-D873EE44BBC5}">
      <dgm:prSet/>
      <dgm:spPr/>
      <dgm:t>
        <a:bodyPr/>
        <a:lstStyle/>
        <a:p>
          <a:endParaRPr lang="en-US"/>
        </a:p>
      </dgm:t>
    </dgm:pt>
    <dgm:pt modelId="{6B410FFF-B39F-4A63-A1E3-AC5253AAAE8D}">
      <dgm:prSet custT="1"/>
      <dgm:spPr/>
      <dgm:t>
        <a:bodyPr/>
        <a:lstStyle/>
        <a:p>
          <a:r>
            <a:rPr lang="en-US" sz="2000" dirty="0">
              <a:latin typeface="+mj-lt"/>
            </a:rPr>
            <a:t>Funds transferred from the scholarship account to the  admin account to cover the expenditure(s) – Contact Susan Huntington with approved transfer amount and she will complete the bank transfer for you.</a:t>
          </a:r>
        </a:p>
      </dgm:t>
    </dgm:pt>
    <dgm:pt modelId="{5DF68BC9-95D5-44B0-A6D8-6025ADC91DD5}" type="parTrans" cxnId="{F023BB3A-4845-458A-9DF7-62E5F9DD8DAC}">
      <dgm:prSet/>
      <dgm:spPr/>
      <dgm:t>
        <a:bodyPr/>
        <a:lstStyle/>
        <a:p>
          <a:endParaRPr lang="en-US"/>
        </a:p>
      </dgm:t>
    </dgm:pt>
    <dgm:pt modelId="{75166763-3187-4847-BA34-27F9C222F680}" type="sibTrans" cxnId="{F023BB3A-4845-458A-9DF7-62E5F9DD8DAC}">
      <dgm:prSet/>
      <dgm:spPr/>
      <dgm:t>
        <a:bodyPr/>
        <a:lstStyle/>
        <a:p>
          <a:endParaRPr lang="en-US"/>
        </a:p>
      </dgm:t>
    </dgm:pt>
    <dgm:pt modelId="{0788AFB9-3E4D-483F-8ECC-784DD41FE732}" type="pres">
      <dgm:prSet presAssocID="{9D61C9E3-2A31-404E-AFEB-1E970AB1F0DB}" presName="linear" presStyleCnt="0">
        <dgm:presLayoutVars>
          <dgm:animLvl val="lvl"/>
          <dgm:resizeHandles val="exact"/>
        </dgm:presLayoutVars>
      </dgm:prSet>
      <dgm:spPr/>
    </dgm:pt>
    <dgm:pt modelId="{381DA40C-A6B1-4644-8894-60737280D42D}" type="pres">
      <dgm:prSet presAssocID="{F0F6B624-DC4C-409C-8B2D-C36016F054A7}" presName="parentText" presStyleLbl="node1" presStyleIdx="0" presStyleCnt="1" custLinFactNeighborX="625" custLinFactNeighborY="-4150">
        <dgm:presLayoutVars>
          <dgm:chMax val="0"/>
          <dgm:bulletEnabled val="1"/>
        </dgm:presLayoutVars>
      </dgm:prSet>
      <dgm:spPr/>
    </dgm:pt>
    <dgm:pt modelId="{685CF2D2-7290-44E6-BEE1-D9A84B2F250A}" type="pres">
      <dgm:prSet presAssocID="{F0F6B624-DC4C-409C-8B2D-C36016F054A7}" presName="childText" presStyleLbl="revTx" presStyleIdx="0" presStyleCnt="1" custScaleY="126687">
        <dgm:presLayoutVars>
          <dgm:bulletEnabled val="1"/>
        </dgm:presLayoutVars>
      </dgm:prSet>
      <dgm:spPr/>
    </dgm:pt>
  </dgm:ptLst>
  <dgm:cxnLst>
    <dgm:cxn modelId="{8DBA0225-6E14-4D12-BCE2-787836C658F7}" type="presOf" srcId="{9D61C9E3-2A31-404E-AFEB-1E970AB1F0DB}" destId="{0788AFB9-3E4D-483F-8ECC-784DD41FE732}" srcOrd="0" destOrd="0" presId="urn:microsoft.com/office/officeart/2005/8/layout/vList2"/>
    <dgm:cxn modelId="{F023BB3A-4845-458A-9DF7-62E5F9DD8DAC}" srcId="{F0F6B624-DC4C-409C-8B2D-C36016F054A7}" destId="{6B410FFF-B39F-4A63-A1E3-AC5253AAAE8D}" srcOrd="2" destOrd="0" parTransId="{5DF68BC9-95D5-44B0-A6D8-6025ADC91DD5}" sibTransId="{75166763-3187-4847-BA34-27F9C222F680}"/>
    <dgm:cxn modelId="{A2F75F5F-3D16-47BF-9463-8475823974AE}" srcId="{F0F6B624-DC4C-409C-8B2D-C36016F054A7}" destId="{F9F5BECA-DB6B-4C7B-8863-27D65B164460}" srcOrd="0" destOrd="0" parTransId="{DB58B1AE-9CFC-4D02-AE20-E062D00DA810}" sibTransId="{2883C243-80EC-4996-A9B8-20FC014812EB}"/>
    <dgm:cxn modelId="{20AD5E62-6EE3-45C8-A53A-334D909FA770}" type="presOf" srcId="{F0F6B624-DC4C-409C-8B2D-C36016F054A7}" destId="{381DA40C-A6B1-4644-8894-60737280D42D}" srcOrd="0" destOrd="0" presId="urn:microsoft.com/office/officeart/2005/8/layout/vList2"/>
    <dgm:cxn modelId="{49215B94-3761-4A89-8FB5-28BEAE8BFDA7}" srcId="{9D61C9E3-2A31-404E-AFEB-1E970AB1F0DB}" destId="{F0F6B624-DC4C-409C-8B2D-C36016F054A7}" srcOrd="0" destOrd="0" parTransId="{493CEEB3-E0E0-46CA-A30C-8C815E5CA84A}" sibTransId="{6B284D58-882A-42D1-A873-7F9209C29479}"/>
    <dgm:cxn modelId="{AE72A1BC-2E5D-476E-BD42-D5BDD152216B}" type="presOf" srcId="{4C81032E-83D3-46F8-82E7-234AD5BF62E5}" destId="{685CF2D2-7290-44E6-BEE1-D9A84B2F250A}" srcOrd="0" destOrd="1" presId="urn:microsoft.com/office/officeart/2005/8/layout/vList2"/>
    <dgm:cxn modelId="{17B0FCBC-62B5-479A-9AB6-D873EE44BBC5}" srcId="{F0F6B624-DC4C-409C-8B2D-C36016F054A7}" destId="{4C81032E-83D3-46F8-82E7-234AD5BF62E5}" srcOrd="1" destOrd="0" parTransId="{BA68ECBD-89DC-4D3F-81A3-049E216624E6}" sibTransId="{51EAB821-2817-457B-923C-5365561CE294}"/>
    <dgm:cxn modelId="{5BA675C1-8AFF-495C-9303-96A04F701058}" type="presOf" srcId="{F9F5BECA-DB6B-4C7B-8863-27D65B164460}" destId="{685CF2D2-7290-44E6-BEE1-D9A84B2F250A}" srcOrd="0" destOrd="0" presId="urn:microsoft.com/office/officeart/2005/8/layout/vList2"/>
    <dgm:cxn modelId="{D7C646CC-A747-4F59-AB4F-06147ACFEF67}" type="presOf" srcId="{6B410FFF-B39F-4A63-A1E3-AC5253AAAE8D}" destId="{685CF2D2-7290-44E6-BEE1-D9A84B2F250A}" srcOrd="0" destOrd="2" presId="urn:microsoft.com/office/officeart/2005/8/layout/vList2"/>
    <dgm:cxn modelId="{7E92FCB9-C39F-4E03-A35D-DCBAB035879E}" type="presParOf" srcId="{0788AFB9-3E4D-483F-8ECC-784DD41FE732}" destId="{381DA40C-A6B1-4644-8894-60737280D42D}" srcOrd="0" destOrd="0" presId="urn:microsoft.com/office/officeart/2005/8/layout/vList2"/>
    <dgm:cxn modelId="{511BFB71-B124-4841-8084-41EB0C1F18BA}" type="presParOf" srcId="{0788AFB9-3E4D-483F-8ECC-784DD41FE732}" destId="{685CF2D2-7290-44E6-BEE1-D9A84B2F250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E13FE-E32F-4E37-9FAA-ACFCA4E762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755122-500C-45DE-9386-E79E12194385}">
      <dgm:prSet custT="1"/>
      <dgm:spPr/>
      <dgm:t>
        <a:bodyPr/>
        <a:lstStyle/>
        <a:p>
          <a:r>
            <a:rPr lang="en-US" sz="2400" b="1" dirty="0">
              <a:latin typeface="+mj-lt"/>
            </a:rPr>
            <a:t>The Past President/Parliamentarian will:  </a:t>
          </a:r>
          <a:endParaRPr lang="en-US" sz="2400" dirty="0">
            <a:latin typeface="+mj-lt"/>
          </a:endParaRPr>
        </a:p>
      </dgm:t>
    </dgm:pt>
    <dgm:pt modelId="{AE90146F-B6D3-480F-9674-7E01D9375A8D}" type="parTrans" cxnId="{E01DF7BF-B7F7-4C91-BBD4-376938B03D1F}">
      <dgm:prSet/>
      <dgm:spPr/>
      <dgm:t>
        <a:bodyPr/>
        <a:lstStyle/>
        <a:p>
          <a:endParaRPr lang="en-US"/>
        </a:p>
      </dgm:t>
    </dgm:pt>
    <dgm:pt modelId="{5960BADA-E39A-4BA7-B82C-95B0D240251D}" type="sibTrans" cxnId="{E01DF7BF-B7F7-4C91-BBD4-376938B03D1F}">
      <dgm:prSet/>
      <dgm:spPr/>
      <dgm:t>
        <a:bodyPr/>
        <a:lstStyle/>
        <a:p>
          <a:endParaRPr lang="en-US"/>
        </a:p>
      </dgm:t>
    </dgm:pt>
    <dgm:pt modelId="{9B3DC98D-5CBC-4AE6-AA84-4CF8AF05ACA9}">
      <dgm:prSet custT="1"/>
      <dgm:spPr/>
      <dgm:t>
        <a:bodyPr/>
        <a:lstStyle/>
        <a:p>
          <a:r>
            <a:rPr lang="en-US" sz="2000" dirty="0">
              <a:latin typeface="+mj-lt"/>
            </a:rPr>
            <a:t>Serve as parliamentarian and have knowledge of Roberts Rules of Order</a:t>
          </a:r>
        </a:p>
      </dgm:t>
    </dgm:pt>
    <dgm:pt modelId="{BF6D6195-FA56-4E3B-B889-C48F42570D92}" type="parTrans" cxnId="{6D1A11EC-7243-4B19-80D6-DF50AB25DA1D}">
      <dgm:prSet/>
      <dgm:spPr/>
      <dgm:t>
        <a:bodyPr/>
        <a:lstStyle/>
        <a:p>
          <a:endParaRPr lang="en-US"/>
        </a:p>
      </dgm:t>
    </dgm:pt>
    <dgm:pt modelId="{3876EAC7-5797-43A2-AC11-B9ABB657A769}" type="sibTrans" cxnId="{6D1A11EC-7243-4B19-80D6-DF50AB25DA1D}">
      <dgm:prSet/>
      <dgm:spPr/>
      <dgm:t>
        <a:bodyPr/>
        <a:lstStyle/>
        <a:p>
          <a:endParaRPr lang="en-US"/>
        </a:p>
      </dgm:t>
    </dgm:pt>
    <dgm:pt modelId="{4DE1FCF6-C453-4570-8F32-C84164F901C6}">
      <dgm:prSet custT="1"/>
      <dgm:spPr/>
      <dgm:t>
        <a:bodyPr/>
        <a:lstStyle/>
        <a:p>
          <a:r>
            <a:rPr lang="en-US" sz="2400" dirty="0">
              <a:latin typeface="+mj-lt"/>
            </a:rPr>
            <a:t>The Past President will serve as a Chapter NEWH Delegate.</a:t>
          </a:r>
        </a:p>
      </dgm:t>
    </dgm:pt>
    <dgm:pt modelId="{7B2AA6CF-66F2-4946-9928-EE182EBD29DD}" type="parTrans" cxnId="{A726F4AB-EFC2-417A-95B2-C8486BC2AFBF}">
      <dgm:prSet/>
      <dgm:spPr/>
      <dgm:t>
        <a:bodyPr/>
        <a:lstStyle/>
        <a:p>
          <a:endParaRPr lang="en-US"/>
        </a:p>
      </dgm:t>
    </dgm:pt>
    <dgm:pt modelId="{120772D6-57C0-49F0-94F7-BD209DB8EFD8}" type="sibTrans" cxnId="{A726F4AB-EFC2-417A-95B2-C8486BC2AFBF}">
      <dgm:prSet/>
      <dgm:spPr/>
      <dgm:t>
        <a:bodyPr/>
        <a:lstStyle/>
        <a:p>
          <a:endParaRPr lang="en-US"/>
        </a:p>
      </dgm:t>
    </dgm:pt>
    <dgm:pt modelId="{9A866DA6-517A-475D-AE9A-2F04B80C1540}">
      <dgm:prSet custT="1"/>
      <dgm:spPr/>
      <dgm:t>
        <a:bodyPr/>
        <a:lstStyle/>
        <a:p>
          <a:r>
            <a:rPr lang="en-US" sz="2400" dirty="0">
              <a:latin typeface="+mj-lt"/>
            </a:rPr>
            <a:t>The Past President should join a committee(s)!</a:t>
          </a:r>
        </a:p>
      </dgm:t>
    </dgm:pt>
    <dgm:pt modelId="{DEE43BC3-413D-4706-A8FC-7BC080317AC6}" type="parTrans" cxnId="{4B6D77A1-4FDF-4B2E-8569-14EB96DC3A35}">
      <dgm:prSet/>
      <dgm:spPr/>
      <dgm:t>
        <a:bodyPr/>
        <a:lstStyle/>
        <a:p>
          <a:endParaRPr lang="en-US"/>
        </a:p>
      </dgm:t>
    </dgm:pt>
    <dgm:pt modelId="{925217FF-1126-4CD0-8592-57EA62FDB68E}" type="sibTrans" cxnId="{4B6D77A1-4FDF-4B2E-8569-14EB96DC3A35}">
      <dgm:prSet/>
      <dgm:spPr/>
      <dgm:t>
        <a:bodyPr/>
        <a:lstStyle/>
        <a:p>
          <a:endParaRPr lang="en-US"/>
        </a:p>
      </dgm:t>
    </dgm:pt>
    <dgm:pt modelId="{CDC6DBA1-CCCF-48B0-A808-C27FAF40065F}">
      <dgm:prSet custT="1"/>
      <dgm:spPr/>
      <dgm:t>
        <a:bodyPr/>
        <a:lstStyle/>
        <a:p>
          <a:r>
            <a:rPr lang="en-US" sz="2000" dirty="0">
              <a:latin typeface="+mj-lt"/>
            </a:rPr>
            <a:t>Serve as the timekeeper of meetings</a:t>
          </a:r>
        </a:p>
      </dgm:t>
    </dgm:pt>
    <dgm:pt modelId="{B83E831B-C299-4A58-B7F0-0213B48A61C6}" type="sibTrans" cxnId="{8388B64A-716A-4CB2-BB7F-3D1B6E01D56E}">
      <dgm:prSet/>
      <dgm:spPr/>
      <dgm:t>
        <a:bodyPr/>
        <a:lstStyle/>
        <a:p>
          <a:endParaRPr lang="en-US"/>
        </a:p>
      </dgm:t>
    </dgm:pt>
    <dgm:pt modelId="{6949B03C-6984-478D-9A7D-1DB97B29A924}" type="parTrans" cxnId="{8388B64A-716A-4CB2-BB7F-3D1B6E01D56E}">
      <dgm:prSet/>
      <dgm:spPr/>
      <dgm:t>
        <a:bodyPr/>
        <a:lstStyle/>
        <a:p>
          <a:endParaRPr lang="en-US"/>
        </a:p>
      </dgm:t>
    </dgm:pt>
    <dgm:pt modelId="{B0D51059-D819-483C-AF6F-ADA3317AC2AB}">
      <dgm:prSet custT="1"/>
      <dgm:spPr/>
      <dgm:t>
        <a:bodyPr/>
        <a:lstStyle/>
        <a:p>
          <a:r>
            <a:rPr lang="en-US" sz="2000" dirty="0">
              <a:latin typeface="+mj-lt"/>
            </a:rPr>
            <a:t>Take minutes in the absence of the secretary</a:t>
          </a:r>
        </a:p>
      </dgm:t>
    </dgm:pt>
    <dgm:pt modelId="{FFB78E2C-00A2-43B9-8955-EDF92C5E5305}" type="sibTrans" cxnId="{D8C17832-5B12-46AB-89C7-AD94FA51B708}">
      <dgm:prSet/>
      <dgm:spPr/>
      <dgm:t>
        <a:bodyPr/>
        <a:lstStyle/>
        <a:p>
          <a:endParaRPr lang="en-US"/>
        </a:p>
      </dgm:t>
    </dgm:pt>
    <dgm:pt modelId="{20560EBC-B1F4-431C-A5A5-BFF96541C952}" type="parTrans" cxnId="{D8C17832-5B12-46AB-89C7-AD94FA51B708}">
      <dgm:prSet/>
      <dgm:spPr/>
      <dgm:t>
        <a:bodyPr/>
        <a:lstStyle/>
        <a:p>
          <a:endParaRPr lang="en-US"/>
        </a:p>
      </dgm:t>
    </dgm:pt>
    <dgm:pt modelId="{B61BD69F-BE83-474F-A4DE-58287D77E67D}">
      <dgm:prSet custT="1"/>
      <dgm:spPr/>
      <dgm:t>
        <a:bodyPr/>
        <a:lstStyle/>
        <a:p>
          <a:r>
            <a:rPr lang="en-US" sz="2000" dirty="0">
              <a:latin typeface="+mj-lt"/>
            </a:rPr>
            <a:t>Preserve all records and correspondence from his/her position, as they belong to the chapter</a:t>
          </a:r>
        </a:p>
      </dgm:t>
    </dgm:pt>
    <dgm:pt modelId="{3B83AC9A-5373-434D-9EDD-A061E5306CC5}" type="sibTrans" cxnId="{5F0CB88B-D18B-42C0-A8CE-DF7900631999}">
      <dgm:prSet/>
      <dgm:spPr/>
      <dgm:t>
        <a:bodyPr/>
        <a:lstStyle/>
        <a:p>
          <a:endParaRPr lang="en-US"/>
        </a:p>
      </dgm:t>
    </dgm:pt>
    <dgm:pt modelId="{C8D67ACC-6C86-407B-8A04-B1AD9060A054}" type="parTrans" cxnId="{5F0CB88B-D18B-42C0-A8CE-DF7900631999}">
      <dgm:prSet/>
      <dgm:spPr/>
      <dgm:t>
        <a:bodyPr/>
        <a:lstStyle/>
        <a:p>
          <a:endParaRPr lang="en-US"/>
        </a:p>
      </dgm:t>
    </dgm:pt>
    <dgm:pt modelId="{38DBA1D8-FFC3-4282-B330-0C868ACDD99F}">
      <dgm:prSet custT="1"/>
      <dgm:spPr/>
      <dgm:t>
        <a:bodyPr/>
        <a:lstStyle/>
        <a:p>
          <a:r>
            <a:rPr lang="en-US" sz="2000" dirty="0">
              <a:latin typeface="+mj-lt"/>
            </a:rPr>
            <a:t>Ensure all board members sign code of ethics/conflict of interest form and adhere to NEWH by-laws</a:t>
          </a:r>
        </a:p>
      </dgm:t>
    </dgm:pt>
    <dgm:pt modelId="{AC3BF05A-BEE4-45E8-8F19-4C472A5B1D9B}" type="sibTrans" cxnId="{A39555A5-65A1-470E-A0C9-837B60D2D3D0}">
      <dgm:prSet/>
      <dgm:spPr/>
      <dgm:t>
        <a:bodyPr/>
        <a:lstStyle/>
        <a:p>
          <a:endParaRPr lang="en-US"/>
        </a:p>
      </dgm:t>
    </dgm:pt>
    <dgm:pt modelId="{EB3EFD0B-F3D1-46AC-B8CC-7DA6D3584B70}" type="parTrans" cxnId="{A39555A5-65A1-470E-A0C9-837B60D2D3D0}">
      <dgm:prSet/>
      <dgm:spPr/>
      <dgm:t>
        <a:bodyPr/>
        <a:lstStyle/>
        <a:p>
          <a:endParaRPr lang="en-US"/>
        </a:p>
      </dgm:t>
    </dgm:pt>
    <dgm:pt modelId="{FAF7BB2E-8732-49FA-B033-CA5587CEC3F0}">
      <dgm:prSet custT="1"/>
      <dgm:spPr/>
      <dgm:t>
        <a:bodyPr/>
        <a:lstStyle/>
        <a:p>
          <a:r>
            <a:rPr lang="en-US" sz="2000" dirty="0">
              <a:latin typeface="+mj-lt"/>
            </a:rPr>
            <a:t>Chair the Nominations Committee</a:t>
          </a:r>
        </a:p>
      </dgm:t>
    </dgm:pt>
    <dgm:pt modelId="{4554ADF5-CCB5-49B4-A194-EE530321457B}" type="sibTrans" cxnId="{888ADDF7-3199-4FB4-8DA5-89EFBD0D4B74}">
      <dgm:prSet/>
      <dgm:spPr/>
      <dgm:t>
        <a:bodyPr/>
        <a:lstStyle/>
        <a:p>
          <a:endParaRPr lang="en-US"/>
        </a:p>
      </dgm:t>
    </dgm:pt>
    <dgm:pt modelId="{42F6A297-C272-4EA7-9E3D-3D271A0042A6}" type="parTrans" cxnId="{888ADDF7-3199-4FB4-8DA5-89EFBD0D4B74}">
      <dgm:prSet/>
      <dgm:spPr/>
      <dgm:t>
        <a:bodyPr/>
        <a:lstStyle/>
        <a:p>
          <a:endParaRPr lang="en-US"/>
        </a:p>
      </dgm:t>
    </dgm:pt>
    <dgm:pt modelId="{84B4E804-6547-4102-8E46-0DC1D44741AD}">
      <dgm:prSet custT="1"/>
      <dgm:spPr/>
      <dgm:t>
        <a:bodyPr/>
        <a:lstStyle/>
        <a:p>
          <a:r>
            <a:rPr lang="en-US" sz="2000" dirty="0">
              <a:latin typeface="+mj-lt"/>
            </a:rPr>
            <a:t>Attend Chapter Board meetings and Chapter Executive Committee meetings, along with Chapter Board Orientation/Training/Strategic Planning as required/requested</a:t>
          </a:r>
        </a:p>
      </dgm:t>
    </dgm:pt>
    <dgm:pt modelId="{3CEEE936-D0E0-4899-A2B2-D5110D03BB37}" type="parTrans" cxnId="{C8C91E1A-A685-4F62-8E6F-0B375D1B4DF4}">
      <dgm:prSet/>
      <dgm:spPr/>
      <dgm:t>
        <a:bodyPr/>
        <a:lstStyle/>
        <a:p>
          <a:endParaRPr lang="en-US"/>
        </a:p>
      </dgm:t>
    </dgm:pt>
    <dgm:pt modelId="{90857329-FCF4-46F8-9718-BF4CE584F48A}" type="sibTrans" cxnId="{C8C91E1A-A685-4F62-8E6F-0B375D1B4DF4}">
      <dgm:prSet/>
      <dgm:spPr/>
      <dgm:t>
        <a:bodyPr/>
        <a:lstStyle/>
        <a:p>
          <a:endParaRPr lang="en-US"/>
        </a:p>
      </dgm:t>
    </dgm:pt>
    <dgm:pt modelId="{6CAC9DE0-E9E1-4332-B47A-66365B207F8C}" type="pres">
      <dgm:prSet presAssocID="{39AE13FE-E32F-4E37-9FAA-ACFCA4E762BE}" presName="linear" presStyleCnt="0">
        <dgm:presLayoutVars>
          <dgm:animLvl val="lvl"/>
          <dgm:resizeHandles val="exact"/>
        </dgm:presLayoutVars>
      </dgm:prSet>
      <dgm:spPr/>
    </dgm:pt>
    <dgm:pt modelId="{3DB970A4-9B38-4F1E-AF29-7EBA395AED6E}" type="pres">
      <dgm:prSet presAssocID="{70755122-500C-45DE-9386-E79E12194385}" presName="parentText" presStyleLbl="node1" presStyleIdx="0" presStyleCnt="3" custLinFactNeighborX="-201" custLinFactNeighborY="-31781">
        <dgm:presLayoutVars>
          <dgm:chMax val="0"/>
          <dgm:bulletEnabled val="1"/>
        </dgm:presLayoutVars>
      </dgm:prSet>
      <dgm:spPr/>
    </dgm:pt>
    <dgm:pt modelId="{1BA6CA0F-0FCE-4255-A212-FC5AF2B15770}" type="pres">
      <dgm:prSet presAssocID="{70755122-500C-45DE-9386-E79E12194385}" presName="childText" presStyleLbl="revTx" presStyleIdx="0" presStyleCnt="1">
        <dgm:presLayoutVars>
          <dgm:bulletEnabled val="1"/>
        </dgm:presLayoutVars>
      </dgm:prSet>
      <dgm:spPr/>
    </dgm:pt>
    <dgm:pt modelId="{070E9A5F-F2F5-454F-B11A-309D2BFA71CF}" type="pres">
      <dgm:prSet presAssocID="{4DE1FCF6-C453-4570-8F32-C84164F901C6}" presName="parentText" presStyleLbl="node1" presStyleIdx="1" presStyleCnt="3">
        <dgm:presLayoutVars>
          <dgm:chMax val="0"/>
          <dgm:bulletEnabled val="1"/>
        </dgm:presLayoutVars>
      </dgm:prSet>
      <dgm:spPr/>
    </dgm:pt>
    <dgm:pt modelId="{D0A668D2-00BC-4B7F-BE8A-F6A37AC770F4}" type="pres">
      <dgm:prSet presAssocID="{120772D6-57C0-49F0-94F7-BD209DB8EFD8}" presName="spacer" presStyleCnt="0"/>
      <dgm:spPr/>
    </dgm:pt>
    <dgm:pt modelId="{63271694-F5B7-47C4-90F6-AD5003C9DA3B}" type="pres">
      <dgm:prSet presAssocID="{9A866DA6-517A-475D-AE9A-2F04B80C1540}" presName="parentText" presStyleLbl="node1" presStyleIdx="2" presStyleCnt="3" custLinFactNeighborX="-201" custLinFactNeighborY="77032">
        <dgm:presLayoutVars>
          <dgm:chMax val="0"/>
          <dgm:bulletEnabled val="1"/>
        </dgm:presLayoutVars>
      </dgm:prSet>
      <dgm:spPr/>
    </dgm:pt>
  </dgm:ptLst>
  <dgm:cxnLst>
    <dgm:cxn modelId="{D8A97E00-5077-4DDF-BF83-FB3B3C2D2C9C}" type="presOf" srcId="{B61BD69F-BE83-474F-A4DE-58287D77E67D}" destId="{1BA6CA0F-0FCE-4255-A212-FC5AF2B15770}" srcOrd="0" destOrd="3" presId="urn:microsoft.com/office/officeart/2005/8/layout/vList2"/>
    <dgm:cxn modelId="{9DE21603-0270-42FB-A44E-03C888AA3DAD}" type="presOf" srcId="{9A866DA6-517A-475D-AE9A-2F04B80C1540}" destId="{63271694-F5B7-47C4-90F6-AD5003C9DA3B}" srcOrd="0" destOrd="0" presId="urn:microsoft.com/office/officeart/2005/8/layout/vList2"/>
    <dgm:cxn modelId="{C8C91E1A-A685-4F62-8E6F-0B375D1B4DF4}" srcId="{70755122-500C-45DE-9386-E79E12194385}" destId="{84B4E804-6547-4102-8E46-0DC1D44741AD}" srcOrd="6" destOrd="0" parTransId="{3CEEE936-D0E0-4899-A2B2-D5110D03BB37}" sibTransId="{90857329-FCF4-46F8-9718-BF4CE584F48A}"/>
    <dgm:cxn modelId="{E8D0E01F-6D4D-457E-AAC7-C65F7B759E83}" type="presOf" srcId="{4DE1FCF6-C453-4570-8F32-C84164F901C6}" destId="{070E9A5F-F2F5-454F-B11A-309D2BFA71CF}" srcOrd="0" destOrd="0" presId="urn:microsoft.com/office/officeart/2005/8/layout/vList2"/>
    <dgm:cxn modelId="{87C57620-AF32-42D5-8C6B-B14F6771D934}" type="presOf" srcId="{CDC6DBA1-CCCF-48B0-A808-C27FAF40065F}" destId="{1BA6CA0F-0FCE-4255-A212-FC5AF2B15770}" srcOrd="0" destOrd="1" presId="urn:microsoft.com/office/officeart/2005/8/layout/vList2"/>
    <dgm:cxn modelId="{D8C17832-5B12-46AB-89C7-AD94FA51B708}" srcId="{70755122-500C-45DE-9386-E79E12194385}" destId="{B0D51059-D819-483C-AF6F-ADA3317AC2AB}" srcOrd="2" destOrd="0" parTransId="{20560EBC-B1F4-431C-A5A5-BFF96541C952}" sibTransId="{FFB78E2C-00A2-43B9-8955-EDF92C5E5305}"/>
    <dgm:cxn modelId="{481B6645-CF91-42EE-BC24-425D5CD2E801}" type="presOf" srcId="{FAF7BB2E-8732-49FA-B033-CA5587CEC3F0}" destId="{1BA6CA0F-0FCE-4255-A212-FC5AF2B15770}" srcOrd="0" destOrd="5" presId="urn:microsoft.com/office/officeart/2005/8/layout/vList2"/>
    <dgm:cxn modelId="{8388B64A-716A-4CB2-BB7F-3D1B6E01D56E}" srcId="{70755122-500C-45DE-9386-E79E12194385}" destId="{CDC6DBA1-CCCF-48B0-A808-C27FAF40065F}" srcOrd="1" destOrd="0" parTransId="{6949B03C-6984-478D-9A7D-1DB97B29A924}" sibTransId="{B83E831B-C299-4A58-B7F0-0213B48A61C6}"/>
    <dgm:cxn modelId="{1E897D72-7651-43FC-8F54-885634D4F908}" type="presOf" srcId="{B0D51059-D819-483C-AF6F-ADA3317AC2AB}" destId="{1BA6CA0F-0FCE-4255-A212-FC5AF2B15770}" srcOrd="0" destOrd="2" presId="urn:microsoft.com/office/officeart/2005/8/layout/vList2"/>
    <dgm:cxn modelId="{5F0CB88B-D18B-42C0-A8CE-DF7900631999}" srcId="{70755122-500C-45DE-9386-E79E12194385}" destId="{B61BD69F-BE83-474F-A4DE-58287D77E67D}" srcOrd="3" destOrd="0" parTransId="{C8D67ACC-6C86-407B-8A04-B1AD9060A054}" sibTransId="{3B83AC9A-5373-434D-9EDD-A061E5306CC5}"/>
    <dgm:cxn modelId="{6A013C9C-5762-42D1-9A6A-D8EB50BD9617}" type="presOf" srcId="{9B3DC98D-5CBC-4AE6-AA84-4CF8AF05ACA9}" destId="{1BA6CA0F-0FCE-4255-A212-FC5AF2B15770}" srcOrd="0" destOrd="0" presId="urn:microsoft.com/office/officeart/2005/8/layout/vList2"/>
    <dgm:cxn modelId="{4B6D77A1-4FDF-4B2E-8569-14EB96DC3A35}" srcId="{39AE13FE-E32F-4E37-9FAA-ACFCA4E762BE}" destId="{9A866DA6-517A-475D-AE9A-2F04B80C1540}" srcOrd="2" destOrd="0" parTransId="{DEE43BC3-413D-4706-A8FC-7BC080317AC6}" sibTransId="{925217FF-1126-4CD0-8592-57EA62FDB68E}"/>
    <dgm:cxn modelId="{A39555A5-65A1-470E-A0C9-837B60D2D3D0}" srcId="{70755122-500C-45DE-9386-E79E12194385}" destId="{38DBA1D8-FFC3-4282-B330-0C868ACDD99F}" srcOrd="4" destOrd="0" parTransId="{EB3EFD0B-F3D1-46AC-B8CC-7DA6D3584B70}" sibTransId="{AC3BF05A-BEE4-45E8-8F19-4C472A5B1D9B}"/>
    <dgm:cxn modelId="{A726F4AB-EFC2-417A-95B2-C8486BC2AFBF}" srcId="{39AE13FE-E32F-4E37-9FAA-ACFCA4E762BE}" destId="{4DE1FCF6-C453-4570-8F32-C84164F901C6}" srcOrd="1" destOrd="0" parTransId="{7B2AA6CF-66F2-4946-9928-EE182EBD29DD}" sibTransId="{120772D6-57C0-49F0-94F7-BD209DB8EFD8}"/>
    <dgm:cxn modelId="{C5650BAC-9B7D-40F2-8DBB-051C1D131805}" type="presOf" srcId="{84B4E804-6547-4102-8E46-0DC1D44741AD}" destId="{1BA6CA0F-0FCE-4255-A212-FC5AF2B15770}" srcOrd="0" destOrd="6" presId="urn:microsoft.com/office/officeart/2005/8/layout/vList2"/>
    <dgm:cxn modelId="{E00986BB-5A80-4310-BC45-5F9BFFB7C6B4}" type="presOf" srcId="{38DBA1D8-FFC3-4282-B330-0C868ACDD99F}" destId="{1BA6CA0F-0FCE-4255-A212-FC5AF2B15770}" srcOrd="0" destOrd="4" presId="urn:microsoft.com/office/officeart/2005/8/layout/vList2"/>
    <dgm:cxn modelId="{E01DF7BF-B7F7-4C91-BBD4-376938B03D1F}" srcId="{39AE13FE-E32F-4E37-9FAA-ACFCA4E762BE}" destId="{70755122-500C-45DE-9386-E79E12194385}" srcOrd="0" destOrd="0" parTransId="{AE90146F-B6D3-480F-9674-7E01D9375A8D}" sibTransId="{5960BADA-E39A-4BA7-B82C-95B0D240251D}"/>
    <dgm:cxn modelId="{78C80CEA-EF4B-4405-A0D8-244ADCB42761}" type="presOf" srcId="{70755122-500C-45DE-9386-E79E12194385}" destId="{3DB970A4-9B38-4F1E-AF29-7EBA395AED6E}" srcOrd="0" destOrd="0" presId="urn:microsoft.com/office/officeart/2005/8/layout/vList2"/>
    <dgm:cxn modelId="{6D1A11EC-7243-4B19-80D6-DF50AB25DA1D}" srcId="{70755122-500C-45DE-9386-E79E12194385}" destId="{9B3DC98D-5CBC-4AE6-AA84-4CF8AF05ACA9}" srcOrd="0" destOrd="0" parTransId="{BF6D6195-FA56-4E3B-B889-C48F42570D92}" sibTransId="{3876EAC7-5797-43A2-AC11-B9ABB657A769}"/>
    <dgm:cxn modelId="{0C5182ED-BF0D-4E0B-BAF5-F188F7609E2D}" type="presOf" srcId="{39AE13FE-E32F-4E37-9FAA-ACFCA4E762BE}" destId="{6CAC9DE0-E9E1-4332-B47A-66365B207F8C}" srcOrd="0" destOrd="0" presId="urn:microsoft.com/office/officeart/2005/8/layout/vList2"/>
    <dgm:cxn modelId="{888ADDF7-3199-4FB4-8DA5-89EFBD0D4B74}" srcId="{70755122-500C-45DE-9386-E79E12194385}" destId="{FAF7BB2E-8732-49FA-B033-CA5587CEC3F0}" srcOrd="5" destOrd="0" parTransId="{42F6A297-C272-4EA7-9E3D-3D271A0042A6}" sibTransId="{4554ADF5-CCB5-49B4-A194-EE530321457B}"/>
    <dgm:cxn modelId="{DA0E1BCF-3D33-44F0-AECD-3E5C5FF3ACA5}" type="presParOf" srcId="{6CAC9DE0-E9E1-4332-B47A-66365B207F8C}" destId="{3DB970A4-9B38-4F1E-AF29-7EBA395AED6E}" srcOrd="0" destOrd="0" presId="urn:microsoft.com/office/officeart/2005/8/layout/vList2"/>
    <dgm:cxn modelId="{CF991360-4277-4D37-BB46-1DDE05327F6C}" type="presParOf" srcId="{6CAC9DE0-E9E1-4332-B47A-66365B207F8C}" destId="{1BA6CA0F-0FCE-4255-A212-FC5AF2B15770}" srcOrd="1" destOrd="0" presId="urn:microsoft.com/office/officeart/2005/8/layout/vList2"/>
    <dgm:cxn modelId="{B4CB02BA-FFCB-420E-9BAC-D2E0702ECCE6}" type="presParOf" srcId="{6CAC9DE0-E9E1-4332-B47A-66365B207F8C}" destId="{070E9A5F-F2F5-454F-B11A-309D2BFA71CF}" srcOrd="2" destOrd="0" presId="urn:microsoft.com/office/officeart/2005/8/layout/vList2"/>
    <dgm:cxn modelId="{45D64449-13D1-433C-B5F2-76F762DB4963}" type="presParOf" srcId="{6CAC9DE0-E9E1-4332-B47A-66365B207F8C}" destId="{D0A668D2-00BC-4B7F-BE8A-F6A37AC770F4}" srcOrd="3" destOrd="0" presId="urn:microsoft.com/office/officeart/2005/8/layout/vList2"/>
    <dgm:cxn modelId="{AC6BA2F9-BA34-4E3A-B9E7-6C46049C9592}" type="presParOf" srcId="{6CAC9DE0-E9E1-4332-B47A-66365B207F8C}" destId="{63271694-F5B7-47C4-90F6-AD5003C9DA3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F55C2F-36A6-4795-9D9A-8E318C534C7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F2E9732-79B6-4776-ADB4-4AD6B9A16285}">
      <dgm:prSet custT="1"/>
      <dgm:spPr/>
      <dgm:t>
        <a:bodyPr/>
        <a:lstStyle/>
        <a:p>
          <a:r>
            <a:rPr lang="en-US" sz="2000" dirty="0">
              <a:latin typeface="+mj-lt"/>
            </a:rPr>
            <a:t>The VP/Development shall assist the VP/Admin in the performance of his/her duties. In the absence or disability of the VP/Admin, the VP/Development shall assume and perform all duties and obligations of the VP/Admin. The VP/Development oversees:</a:t>
          </a:r>
        </a:p>
      </dgm:t>
    </dgm:pt>
    <dgm:pt modelId="{6BD84493-8D36-4B91-842F-C1587ACA8F13}" type="parTrans" cxnId="{6928DC54-732B-4E50-A3E2-EB5C2DA5835C}">
      <dgm:prSet/>
      <dgm:spPr/>
      <dgm:t>
        <a:bodyPr/>
        <a:lstStyle/>
        <a:p>
          <a:endParaRPr lang="en-US"/>
        </a:p>
      </dgm:t>
    </dgm:pt>
    <dgm:pt modelId="{CA1C3F49-99E0-4968-88F9-49609DF761BB}" type="sibTrans" cxnId="{6928DC54-732B-4E50-A3E2-EB5C2DA5835C}">
      <dgm:prSet/>
      <dgm:spPr/>
      <dgm:t>
        <a:bodyPr/>
        <a:lstStyle/>
        <a:p>
          <a:endParaRPr lang="en-US"/>
        </a:p>
      </dgm:t>
    </dgm:pt>
    <dgm:pt modelId="{9AB27C96-B27F-41BA-8A1B-640DFB19DE1E}">
      <dgm:prSet custT="1"/>
      <dgm:spPr/>
      <dgm:t>
        <a:bodyPr/>
        <a:lstStyle/>
        <a:p>
          <a:r>
            <a:rPr lang="en-US" sz="2000" b="1" dirty="0">
              <a:latin typeface="+mj-lt"/>
            </a:rPr>
            <a:t>Membership</a:t>
          </a:r>
          <a:r>
            <a:rPr lang="en-US" sz="2000" dirty="0">
              <a:latin typeface="+mj-lt"/>
            </a:rPr>
            <a:t>/Strategic Alliances/Farewell Ambassador</a:t>
          </a:r>
        </a:p>
      </dgm:t>
    </dgm:pt>
    <dgm:pt modelId="{14F162E7-98D5-41BF-B6F8-1001AB543238}" type="parTrans" cxnId="{2E4F8D88-A3A1-4CFB-AF4B-2E8F20B69877}">
      <dgm:prSet/>
      <dgm:spPr/>
      <dgm:t>
        <a:bodyPr/>
        <a:lstStyle/>
        <a:p>
          <a:endParaRPr lang="en-US"/>
        </a:p>
      </dgm:t>
    </dgm:pt>
    <dgm:pt modelId="{CBF3DA8D-39E7-4697-8AE6-8B1FA55277B4}" type="sibTrans" cxnId="{2E4F8D88-A3A1-4CFB-AF4B-2E8F20B69877}">
      <dgm:prSet/>
      <dgm:spPr/>
      <dgm:t>
        <a:bodyPr/>
        <a:lstStyle/>
        <a:p>
          <a:endParaRPr lang="en-US"/>
        </a:p>
      </dgm:t>
    </dgm:pt>
    <dgm:pt modelId="{D0F1F6E4-0BD8-4AEB-9A40-28D0E4A60AC8}">
      <dgm:prSet custT="1"/>
      <dgm:spPr/>
      <dgm:t>
        <a:bodyPr/>
        <a:lstStyle/>
        <a:p>
          <a:r>
            <a:rPr lang="en-US" sz="2000" b="1" dirty="0">
              <a:latin typeface="+mj-lt"/>
            </a:rPr>
            <a:t>Marketing</a:t>
          </a:r>
          <a:r>
            <a:rPr lang="en-US" sz="2000" dirty="0">
              <a:latin typeface="+mj-lt"/>
            </a:rPr>
            <a:t>/Community Service/Internet Communications /Public Relations /Publications</a:t>
          </a:r>
        </a:p>
      </dgm:t>
    </dgm:pt>
    <dgm:pt modelId="{705BC585-AC19-4793-A819-FAA3D62F196D}" type="parTrans" cxnId="{BF0DA18F-FD7A-44C0-8C3E-90530BF673A3}">
      <dgm:prSet/>
      <dgm:spPr/>
      <dgm:t>
        <a:bodyPr/>
        <a:lstStyle/>
        <a:p>
          <a:endParaRPr lang="en-US"/>
        </a:p>
      </dgm:t>
    </dgm:pt>
    <dgm:pt modelId="{EE06D455-81BD-4F39-B4DD-F0F546E31D6C}" type="sibTrans" cxnId="{BF0DA18F-FD7A-44C0-8C3E-90530BF673A3}">
      <dgm:prSet/>
      <dgm:spPr/>
      <dgm:t>
        <a:bodyPr/>
        <a:lstStyle/>
        <a:p>
          <a:endParaRPr lang="en-US"/>
        </a:p>
      </dgm:t>
    </dgm:pt>
    <dgm:pt modelId="{2567F790-F0D6-42E5-BF36-C245B7FE9227}">
      <dgm:prSet custT="1"/>
      <dgm:spPr/>
      <dgm:t>
        <a:bodyPr/>
        <a:lstStyle/>
        <a:p>
          <a:r>
            <a:rPr lang="en-US" sz="2000" dirty="0">
              <a:latin typeface="+mj-lt"/>
            </a:rPr>
            <a:t>Events/</a:t>
          </a:r>
          <a:r>
            <a:rPr lang="en-US" sz="2000" b="1" dirty="0">
              <a:latin typeface="+mj-lt"/>
            </a:rPr>
            <a:t>Programming</a:t>
          </a:r>
          <a:r>
            <a:rPr lang="en-US" sz="2000" dirty="0">
              <a:latin typeface="+mj-lt"/>
            </a:rPr>
            <a:t>/</a:t>
          </a:r>
          <a:r>
            <a:rPr lang="en-US" sz="2000" b="1" dirty="0">
              <a:latin typeface="+mj-lt"/>
            </a:rPr>
            <a:t>Fundraising</a:t>
          </a:r>
          <a:r>
            <a:rPr lang="en-US" sz="2000" dirty="0">
              <a:latin typeface="+mj-lt"/>
            </a:rPr>
            <a:t>/Hospitality/Regional Tradeshow/Mentoring</a:t>
          </a:r>
        </a:p>
      </dgm:t>
    </dgm:pt>
    <dgm:pt modelId="{E34D1FF9-EC26-4A17-8B7B-B23A8E6A1D3F}" type="parTrans" cxnId="{ADCEA31E-C342-4042-AB2E-D9182A2F39C1}">
      <dgm:prSet/>
      <dgm:spPr/>
      <dgm:t>
        <a:bodyPr/>
        <a:lstStyle/>
        <a:p>
          <a:endParaRPr lang="en-US"/>
        </a:p>
      </dgm:t>
    </dgm:pt>
    <dgm:pt modelId="{74C3F48E-49EA-49BC-BDED-F0C20A353C65}" type="sibTrans" cxnId="{ADCEA31E-C342-4042-AB2E-D9182A2F39C1}">
      <dgm:prSet/>
      <dgm:spPr/>
      <dgm:t>
        <a:bodyPr/>
        <a:lstStyle/>
        <a:p>
          <a:endParaRPr lang="en-US"/>
        </a:p>
      </dgm:t>
    </dgm:pt>
    <dgm:pt modelId="{D42AA96B-3865-4448-A56A-C7C13F64BA28}">
      <dgm:prSet custT="1"/>
      <dgm:spPr/>
      <dgm:t>
        <a:bodyPr/>
        <a:lstStyle/>
        <a:p>
          <a:r>
            <a:rPr lang="en-US" sz="2000" dirty="0">
              <a:latin typeface="+mj-lt"/>
            </a:rPr>
            <a:t>Development/</a:t>
          </a:r>
          <a:r>
            <a:rPr lang="en-US" sz="2000" b="1" dirty="0">
              <a:latin typeface="+mj-lt"/>
            </a:rPr>
            <a:t>Student Relations</a:t>
          </a:r>
          <a:r>
            <a:rPr lang="en-US" sz="2000" dirty="0">
              <a:latin typeface="+mj-lt"/>
            </a:rPr>
            <a:t>/By-Law and Ethics/Committee Development/Strategic Planning/Student Representative</a:t>
          </a:r>
        </a:p>
      </dgm:t>
    </dgm:pt>
    <dgm:pt modelId="{4A48C97A-0F79-49B1-BE1D-6B8B8E153053}" type="parTrans" cxnId="{B13DC64B-49C6-47E0-A69B-5E00FCD360B4}">
      <dgm:prSet/>
      <dgm:spPr/>
      <dgm:t>
        <a:bodyPr/>
        <a:lstStyle/>
        <a:p>
          <a:endParaRPr lang="en-US"/>
        </a:p>
      </dgm:t>
    </dgm:pt>
    <dgm:pt modelId="{7036A438-E09B-4316-BCE9-1D2D26F3F20F}" type="sibTrans" cxnId="{B13DC64B-49C6-47E0-A69B-5E00FCD360B4}">
      <dgm:prSet/>
      <dgm:spPr/>
      <dgm:t>
        <a:bodyPr/>
        <a:lstStyle/>
        <a:p>
          <a:endParaRPr lang="en-US"/>
        </a:p>
      </dgm:t>
    </dgm:pt>
    <dgm:pt modelId="{C117B2DF-FC0C-46A5-9F4C-3EACE944F8E6}">
      <dgm:prSet custT="1"/>
      <dgm:spPr/>
      <dgm:t>
        <a:bodyPr/>
        <a:lstStyle/>
        <a:p>
          <a:r>
            <a:rPr lang="en-US" sz="2000" dirty="0">
              <a:latin typeface="+mj-lt"/>
            </a:rPr>
            <a:t>The VP/Development shall </a:t>
          </a:r>
          <a:r>
            <a:rPr lang="en-US" sz="2000" i="1" dirty="0">
              <a:latin typeface="+mj-lt"/>
            </a:rPr>
            <a:t>automatically</a:t>
          </a:r>
          <a:r>
            <a:rPr lang="en-US" sz="2000" dirty="0">
              <a:latin typeface="+mj-lt"/>
            </a:rPr>
            <a:t> assume the position of VP/Administration following their VP/Development term. </a:t>
          </a:r>
        </a:p>
      </dgm:t>
    </dgm:pt>
    <dgm:pt modelId="{1DD2E4EF-E0FE-4DBF-ACDC-D4E765D8AA1C}" type="parTrans" cxnId="{C603F0FD-8AD1-4343-B7C7-C8892A5C2F2A}">
      <dgm:prSet/>
      <dgm:spPr/>
      <dgm:t>
        <a:bodyPr/>
        <a:lstStyle/>
        <a:p>
          <a:endParaRPr lang="en-US"/>
        </a:p>
      </dgm:t>
    </dgm:pt>
    <dgm:pt modelId="{C7A9A46F-FE5B-4374-8538-36C1530BB582}" type="sibTrans" cxnId="{C603F0FD-8AD1-4343-B7C7-C8892A5C2F2A}">
      <dgm:prSet/>
      <dgm:spPr/>
      <dgm:t>
        <a:bodyPr/>
        <a:lstStyle/>
        <a:p>
          <a:endParaRPr lang="en-US"/>
        </a:p>
      </dgm:t>
    </dgm:pt>
    <dgm:pt modelId="{A82CEA81-E02D-45B3-A2D2-00FC28B5CFE2}">
      <dgm:prSet custT="1"/>
      <dgm:spPr/>
      <dgm:t>
        <a:bodyPr/>
        <a:lstStyle/>
        <a:p>
          <a:r>
            <a:rPr lang="en-US" sz="2000" dirty="0">
              <a:latin typeface="+mj-lt"/>
            </a:rPr>
            <a:t>The VP/Development should join a committee(s)! </a:t>
          </a:r>
        </a:p>
      </dgm:t>
    </dgm:pt>
    <dgm:pt modelId="{39E7EF43-297C-4000-B815-26F370041C77}" type="parTrans" cxnId="{8AEE3C23-DB65-408C-ABB1-325E67FC5177}">
      <dgm:prSet/>
      <dgm:spPr/>
      <dgm:t>
        <a:bodyPr/>
        <a:lstStyle/>
        <a:p>
          <a:endParaRPr lang="en-US"/>
        </a:p>
      </dgm:t>
    </dgm:pt>
    <dgm:pt modelId="{B52C63F7-F7CA-4A62-9505-36E905C38AF8}" type="sibTrans" cxnId="{8AEE3C23-DB65-408C-ABB1-325E67FC5177}">
      <dgm:prSet/>
      <dgm:spPr/>
      <dgm:t>
        <a:bodyPr/>
        <a:lstStyle/>
        <a:p>
          <a:endParaRPr lang="en-US"/>
        </a:p>
      </dgm:t>
    </dgm:pt>
    <dgm:pt modelId="{3E952ED8-4BD0-4FBF-875E-AE750EA2BCBA}" type="pres">
      <dgm:prSet presAssocID="{68F55C2F-36A6-4795-9D9A-8E318C534C79}" presName="linear" presStyleCnt="0">
        <dgm:presLayoutVars>
          <dgm:animLvl val="lvl"/>
          <dgm:resizeHandles val="exact"/>
        </dgm:presLayoutVars>
      </dgm:prSet>
      <dgm:spPr/>
    </dgm:pt>
    <dgm:pt modelId="{51BCAE50-3FAF-4427-ABF1-29733BA5322B}" type="pres">
      <dgm:prSet presAssocID="{7F2E9732-79B6-4776-ADB4-4AD6B9A16285}" presName="parentText" presStyleLbl="node1" presStyleIdx="0" presStyleCnt="3" custScaleY="125135" custLinFactNeighborX="-406" custLinFactNeighborY="-21457">
        <dgm:presLayoutVars>
          <dgm:chMax val="0"/>
          <dgm:bulletEnabled val="1"/>
        </dgm:presLayoutVars>
      </dgm:prSet>
      <dgm:spPr/>
    </dgm:pt>
    <dgm:pt modelId="{BA51EA79-4996-46C4-8949-B75E682DDE03}" type="pres">
      <dgm:prSet presAssocID="{7F2E9732-79B6-4776-ADB4-4AD6B9A16285}" presName="childText" presStyleLbl="revTx" presStyleIdx="0" presStyleCnt="1" custScaleY="103684">
        <dgm:presLayoutVars>
          <dgm:bulletEnabled val="1"/>
        </dgm:presLayoutVars>
      </dgm:prSet>
      <dgm:spPr/>
    </dgm:pt>
    <dgm:pt modelId="{13C4EEC9-623C-45E3-B83C-D48BD89C0788}" type="pres">
      <dgm:prSet presAssocID="{C117B2DF-FC0C-46A5-9F4C-3EACE944F8E6}" presName="parentText" presStyleLbl="node1" presStyleIdx="1" presStyleCnt="3" custScaleY="64313" custLinFactNeighborX="406" custLinFactNeighborY="65924">
        <dgm:presLayoutVars>
          <dgm:chMax val="0"/>
          <dgm:bulletEnabled val="1"/>
        </dgm:presLayoutVars>
      </dgm:prSet>
      <dgm:spPr/>
    </dgm:pt>
    <dgm:pt modelId="{A3F5D244-DC36-47C6-9391-2DF9CA9650BD}" type="pres">
      <dgm:prSet presAssocID="{C7A9A46F-FE5B-4374-8538-36C1530BB582}" presName="spacer" presStyleCnt="0"/>
      <dgm:spPr/>
    </dgm:pt>
    <dgm:pt modelId="{7EA3279A-A20D-4A03-8E03-CA1687F592A1}" type="pres">
      <dgm:prSet presAssocID="{A82CEA81-E02D-45B3-A2D2-00FC28B5CFE2}" presName="parentText" presStyleLbl="node1" presStyleIdx="2" presStyleCnt="3" custScaleY="51048" custLinFactNeighborX="102" custLinFactNeighborY="77408">
        <dgm:presLayoutVars>
          <dgm:chMax val="0"/>
          <dgm:bulletEnabled val="1"/>
        </dgm:presLayoutVars>
      </dgm:prSet>
      <dgm:spPr/>
    </dgm:pt>
  </dgm:ptLst>
  <dgm:cxnLst>
    <dgm:cxn modelId="{ADCEA31E-C342-4042-AB2E-D9182A2F39C1}" srcId="{7F2E9732-79B6-4776-ADB4-4AD6B9A16285}" destId="{2567F790-F0D6-42E5-BF36-C245B7FE9227}" srcOrd="2" destOrd="0" parTransId="{E34D1FF9-EC26-4A17-8B7B-B23A8E6A1D3F}" sibTransId="{74C3F48E-49EA-49BC-BDED-F0C20A353C65}"/>
    <dgm:cxn modelId="{3023FA1E-06EC-4512-A071-41D60A6224D9}" type="presOf" srcId="{7F2E9732-79B6-4776-ADB4-4AD6B9A16285}" destId="{51BCAE50-3FAF-4427-ABF1-29733BA5322B}" srcOrd="0" destOrd="0" presId="urn:microsoft.com/office/officeart/2005/8/layout/vList2"/>
    <dgm:cxn modelId="{8AEE3C23-DB65-408C-ABB1-325E67FC5177}" srcId="{68F55C2F-36A6-4795-9D9A-8E318C534C79}" destId="{A82CEA81-E02D-45B3-A2D2-00FC28B5CFE2}" srcOrd="2" destOrd="0" parTransId="{39E7EF43-297C-4000-B815-26F370041C77}" sibTransId="{B52C63F7-F7CA-4A62-9505-36E905C38AF8}"/>
    <dgm:cxn modelId="{E741C327-A963-4D32-8BEF-438E899B5A57}" type="presOf" srcId="{D42AA96B-3865-4448-A56A-C7C13F64BA28}" destId="{BA51EA79-4996-46C4-8949-B75E682DDE03}" srcOrd="0" destOrd="3" presId="urn:microsoft.com/office/officeart/2005/8/layout/vList2"/>
    <dgm:cxn modelId="{20D45034-971B-4122-B167-81D78635A20D}" type="presOf" srcId="{9AB27C96-B27F-41BA-8A1B-640DFB19DE1E}" destId="{BA51EA79-4996-46C4-8949-B75E682DDE03}" srcOrd="0" destOrd="0" presId="urn:microsoft.com/office/officeart/2005/8/layout/vList2"/>
    <dgm:cxn modelId="{B13DC64B-49C6-47E0-A69B-5E00FCD360B4}" srcId="{7F2E9732-79B6-4776-ADB4-4AD6B9A16285}" destId="{D42AA96B-3865-4448-A56A-C7C13F64BA28}" srcOrd="3" destOrd="0" parTransId="{4A48C97A-0F79-49B1-BE1D-6B8B8E153053}" sibTransId="{7036A438-E09B-4316-BCE9-1D2D26F3F20F}"/>
    <dgm:cxn modelId="{7829BB4E-A92D-4EB2-9CB8-680BF3760E60}" type="presOf" srcId="{C117B2DF-FC0C-46A5-9F4C-3EACE944F8E6}" destId="{13C4EEC9-623C-45E3-B83C-D48BD89C0788}" srcOrd="0" destOrd="0" presId="urn:microsoft.com/office/officeart/2005/8/layout/vList2"/>
    <dgm:cxn modelId="{6928DC54-732B-4E50-A3E2-EB5C2DA5835C}" srcId="{68F55C2F-36A6-4795-9D9A-8E318C534C79}" destId="{7F2E9732-79B6-4776-ADB4-4AD6B9A16285}" srcOrd="0" destOrd="0" parTransId="{6BD84493-8D36-4B91-842F-C1587ACA8F13}" sibTransId="{CA1C3F49-99E0-4968-88F9-49609DF761BB}"/>
    <dgm:cxn modelId="{2E4F8D88-A3A1-4CFB-AF4B-2E8F20B69877}" srcId="{7F2E9732-79B6-4776-ADB4-4AD6B9A16285}" destId="{9AB27C96-B27F-41BA-8A1B-640DFB19DE1E}" srcOrd="0" destOrd="0" parTransId="{14F162E7-98D5-41BF-B6F8-1001AB543238}" sibTransId="{CBF3DA8D-39E7-4697-8AE6-8B1FA55277B4}"/>
    <dgm:cxn modelId="{BF0DA18F-FD7A-44C0-8C3E-90530BF673A3}" srcId="{7F2E9732-79B6-4776-ADB4-4AD6B9A16285}" destId="{D0F1F6E4-0BD8-4AEB-9A40-28D0E4A60AC8}" srcOrd="1" destOrd="0" parTransId="{705BC585-AC19-4793-A819-FAA3D62F196D}" sibTransId="{EE06D455-81BD-4F39-B4DD-F0F546E31D6C}"/>
    <dgm:cxn modelId="{F63EA7A3-D021-4772-9B65-DDAEB827221C}" type="presOf" srcId="{68F55C2F-36A6-4795-9D9A-8E318C534C79}" destId="{3E952ED8-4BD0-4FBF-875E-AE750EA2BCBA}" srcOrd="0" destOrd="0" presId="urn:microsoft.com/office/officeart/2005/8/layout/vList2"/>
    <dgm:cxn modelId="{59FA78C9-EEA3-4D66-9AC8-568BD636E363}" type="presOf" srcId="{D0F1F6E4-0BD8-4AEB-9A40-28D0E4A60AC8}" destId="{BA51EA79-4996-46C4-8949-B75E682DDE03}" srcOrd="0" destOrd="1" presId="urn:microsoft.com/office/officeart/2005/8/layout/vList2"/>
    <dgm:cxn modelId="{6809F0CD-E668-4120-8147-D76DC77AAA49}" type="presOf" srcId="{2567F790-F0D6-42E5-BF36-C245B7FE9227}" destId="{BA51EA79-4996-46C4-8949-B75E682DDE03}" srcOrd="0" destOrd="2" presId="urn:microsoft.com/office/officeart/2005/8/layout/vList2"/>
    <dgm:cxn modelId="{37B997E0-0764-4FF8-9FE3-7990FC8BEE5A}" type="presOf" srcId="{A82CEA81-E02D-45B3-A2D2-00FC28B5CFE2}" destId="{7EA3279A-A20D-4A03-8E03-CA1687F592A1}" srcOrd="0" destOrd="0" presId="urn:microsoft.com/office/officeart/2005/8/layout/vList2"/>
    <dgm:cxn modelId="{C603F0FD-8AD1-4343-B7C7-C8892A5C2F2A}" srcId="{68F55C2F-36A6-4795-9D9A-8E318C534C79}" destId="{C117B2DF-FC0C-46A5-9F4C-3EACE944F8E6}" srcOrd="1" destOrd="0" parTransId="{1DD2E4EF-E0FE-4DBF-ACDC-D4E765D8AA1C}" sibTransId="{C7A9A46F-FE5B-4374-8538-36C1530BB582}"/>
    <dgm:cxn modelId="{6FAFDEAA-4038-45A5-B6C2-CC28BEEC3C28}" type="presParOf" srcId="{3E952ED8-4BD0-4FBF-875E-AE750EA2BCBA}" destId="{51BCAE50-3FAF-4427-ABF1-29733BA5322B}" srcOrd="0" destOrd="0" presId="urn:microsoft.com/office/officeart/2005/8/layout/vList2"/>
    <dgm:cxn modelId="{4735DC16-8648-4B6A-A775-36F86035C8DC}" type="presParOf" srcId="{3E952ED8-4BD0-4FBF-875E-AE750EA2BCBA}" destId="{BA51EA79-4996-46C4-8949-B75E682DDE03}" srcOrd="1" destOrd="0" presId="urn:microsoft.com/office/officeart/2005/8/layout/vList2"/>
    <dgm:cxn modelId="{43638E8D-C1CA-4796-AB66-6689B7303733}" type="presParOf" srcId="{3E952ED8-4BD0-4FBF-875E-AE750EA2BCBA}" destId="{13C4EEC9-623C-45E3-B83C-D48BD89C0788}" srcOrd="2" destOrd="0" presId="urn:microsoft.com/office/officeart/2005/8/layout/vList2"/>
    <dgm:cxn modelId="{0CC96557-CE69-4BD2-BE37-FD42C5ED0D43}" type="presParOf" srcId="{3E952ED8-4BD0-4FBF-875E-AE750EA2BCBA}" destId="{A3F5D244-DC36-47C6-9391-2DF9CA9650BD}" srcOrd="3" destOrd="0" presId="urn:microsoft.com/office/officeart/2005/8/layout/vList2"/>
    <dgm:cxn modelId="{DB8B375E-8980-4341-AE7C-4E9C9A927890}" type="presParOf" srcId="{3E952ED8-4BD0-4FBF-875E-AE750EA2BCBA}" destId="{7EA3279A-A20D-4A03-8E03-CA1687F592A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3139FD-F620-425B-98EF-DDB1AC063D4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7EA0259-B4F3-4EF5-BDAF-138B6B1043EF}">
      <dgm:prSet custT="1"/>
      <dgm:spPr/>
      <dgm:t>
        <a:bodyPr/>
        <a:lstStyle/>
        <a:p>
          <a:r>
            <a:rPr lang="en-US" sz="2000" dirty="0">
              <a:latin typeface="+mj-lt"/>
            </a:rPr>
            <a:t>Support the president, be her/his mentor</a:t>
          </a:r>
        </a:p>
      </dgm:t>
    </dgm:pt>
    <dgm:pt modelId="{11EE8985-9FD5-4264-96A4-6C56BE95BD6B}" type="parTrans" cxnId="{E5C6F206-2105-467B-8C4A-1A3583DE0BB5}">
      <dgm:prSet/>
      <dgm:spPr/>
      <dgm:t>
        <a:bodyPr/>
        <a:lstStyle/>
        <a:p>
          <a:endParaRPr lang="en-US"/>
        </a:p>
      </dgm:t>
    </dgm:pt>
    <dgm:pt modelId="{437B6411-03B2-43DE-9752-4FE626278A77}" type="sibTrans" cxnId="{E5C6F206-2105-467B-8C4A-1A3583DE0BB5}">
      <dgm:prSet/>
      <dgm:spPr/>
      <dgm:t>
        <a:bodyPr/>
        <a:lstStyle/>
        <a:p>
          <a:endParaRPr lang="en-US"/>
        </a:p>
      </dgm:t>
    </dgm:pt>
    <dgm:pt modelId="{CE77FB9B-E35F-47DC-94D3-66EC3E41AD74}">
      <dgm:prSet custT="1"/>
      <dgm:spPr/>
      <dgm:t>
        <a:bodyPr/>
        <a:lstStyle/>
        <a:p>
          <a:r>
            <a:rPr lang="en-US" sz="2000" dirty="0">
              <a:latin typeface="+mj-lt"/>
            </a:rPr>
            <a:t>Help maintain the knowledge base and history on the chapter board</a:t>
          </a:r>
        </a:p>
      </dgm:t>
    </dgm:pt>
    <dgm:pt modelId="{74C3A4F0-BAB5-4386-BD90-850FB9819F19}" type="parTrans" cxnId="{7F941649-2035-4F73-8C90-A48C00ECFF34}">
      <dgm:prSet/>
      <dgm:spPr/>
      <dgm:t>
        <a:bodyPr/>
        <a:lstStyle/>
        <a:p>
          <a:endParaRPr lang="en-US"/>
        </a:p>
      </dgm:t>
    </dgm:pt>
    <dgm:pt modelId="{0EA90C63-0C3E-4B21-8EE3-895FE231E4E9}" type="sibTrans" cxnId="{7F941649-2035-4F73-8C90-A48C00ECFF34}">
      <dgm:prSet/>
      <dgm:spPr/>
      <dgm:t>
        <a:bodyPr/>
        <a:lstStyle/>
        <a:p>
          <a:endParaRPr lang="en-US"/>
        </a:p>
      </dgm:t>
    </dgm:pt>
    <dgm:pt modelId="{FBFE020A-077F-4ECC-8899-5FF1A56DBB58}">
      <dgm:prSet custT="1"/>
      <dgm:spPr/>
      <dgm:t>
        <a:bodyPr/>
        <a:lstStyle/>
        <a:p>
          <a:r>
            <a:rPr lang="en-US" sz="2000" dirty="0">
              <a:latin typeface="+mj-lt"/>
            </a:rPr>
            <a:t>The Executive Advisor has no vote</a:t>
          </a:r>
        </a:p>
      </dgm:t>
    </dgm:pt>
    <dgm:pt modelId="{633A4778-E16E-48CC-8453-AF61D7A504C8}" type="parTrans" cxnId="{51A0606D-E631-44EC-B3B6-7098101F77CA}">
      <dgm:prSet/>
      <dgm:spPr/>
      <dgm:t>
        <a:bodyPr/>
        <a:lstStyle/>
        <a:p>
          <a:endParaRPr lang="en-US"/>
        </a:p>
      </dgm:t>
    </dgm:pt>
    <dgm:pt modelId="{ECE50080-FCDE-4F3A-84D0-69259F5E861A}" type="sibTrans" cxnId="{51A0606D-E631-44EC-B3B6-7098101F77CA}">
      <dgm:prSet/>
      <dgm:spPr/>
      <dgm:t>
        <a:bodyPr/>
        <a:lstStyle/>
        <a:p>
          <a:endParaRPr lang="en-US"/>
        </a:p>
      </dgm:t>
    </dgm:pt>
    <dgm:pt modelId="{676F8489-5AF8-429C-9856-A0286DE5C1FE}">
      <dgm:prSet custT="1"/>
      <dgm:spPr/>
      <dgm:t>
        <a:bodyPr/>
        <a:lstStyle/>
        <a:p>
          <a:r>
            <a:rPr lang="en-US" sz="2000" dirty="0">
              <a:latin typeface="+mj-lt"/>
            </a:rPr>
            <a:t>The Executive Advisor should join a committee(s)! </a:t>
          </a:r>
        </a:p>
      </dgm:t>
    </dgm:pt>
    <dgm:pt modelId="{6234EE93-DB08-43B8-8994-67D0C8C3F458}" type="parTrans" cxnId="{2C4B8ACF-D87C-42FA-B4C0-43C659011BD4}">
      <dgm:prSet/>
      <dgm:spPr/>
      <dgm:t>
        <a:bodyPr/>
        <a:lstStyle/>
        <a:p>
          <a:endParaRPr lang="en-US"/>
        </a:p>
      </dgm:t>
    </dgm:pt>
    <dgm:pt modelId="{1B821343-E2F4-401F-B263-2A47FC17F9F1}" type="sibTrans" cxnId="{2C4B8ACF-D87C-42FA-B4C0-43C659011BD4}">
      <dgm:prSet/>
      <dgm:spPr/>
      <dgm:t>
        <a:bodyPr/>
        <a:lstStyle/>
        <a:p>
          <a:endParaRPr lang="en-US"/>
        </a:p>
      </dgm:t>
    </dgm:pt>
    <dgm:pt modelId="{2BD0C45C-9975-4B29-9B0B-50218F3688E0}" type="pres">
      <dgm:prSet presAssocID="{DF3139FD-F620-425B-98EF-DDB1AC063D4A}" presName="matrix" presStyleCnt="0">
        <dgm:presLayoutVars>
          <dgm:chMax val="1"/>
          <dgm:dir/>
          <dgm:resizeHandles val="exact"/>
        </dgm:presLayoutVars>
      </dgm:prSet>
      <dgm:spPr/>
    </dgm:pt>
    <dgm:pt modelId="{68519872-919C-497D-A868-8F82AF301B3C}" type="pres">
      <dgm:prSet presAssocID="{DF3139FD-F620-425B-98EF-DDB1AC063D4A}" presName="diamond" presStyleLbl="bgShp" presStyleIdx="0" presStyleCnt="1"/>
      <dgm:spPr/>
    </dgm:pt>
    <dgm:pt modelId="{38AE3411-199C-42A1-A9DF-D67B51D04199}" type="pres">
      <dgm:prSet presAssocID="{DF3139FD-F620-425B-98EF-DDB1AC063D4A}" presName="quad1" presStyleLbl="node1" presStyleIdx="0" presStyleCnt="4">
        <dgm:presLayoutVars>
          <dgm:chMax val="0"/>
          <dgm:chPref val="0"/>
          <dgm:bulletEnabled val="1"/>
        </dgm:presLayoutVars>
      </dgm:prSet>
      <dgm:spPr/>
    </dgm:pt>
    <dgm:pt modelId="{6514FF56-D628-4AB1-8CA7-4F23C6D09AF5}" type="pres">
      <dgm:prSet presAssocID="{DF3139FD-F620-425B-98EF-DDB1AC063D4A}" presName="quad2" presStyleLbl="node1" presStyleIdx="1" presStyleCnt="4">
        <dgm:presLayoutVars>
          <dgm:chMax val="0"/>
          <dgm:chPref val="0"/>
          <dgm:bulletEnabled val="1"/>
        </dgm:presLayoutVars>
      </dgm:prSet>
      <dgm:spPr/>
    </dgm:pt>
    <dgm:pt modelId="{2E3D9563-5034-4B20-803A-7D08122D3FB6}" type="pres">
      <dgm:prSet presAssocID="{DF3139FD-F620-425B-98EF-DDB1AC063D4A}" presName="quad3" presStyleLbl="node1" presStyleIdx="2" presStyleCnt="4">
        <dgm:presLayoutVars>
          <dgm:chMax val="0"/>
          <dgm:chPref val="0"/>
          <dgm:bulletEnabled val="1"/>
        </dgm:presLayoutVars>
      </dgm:prSet>
      <dgm:spPr/>
    </dgm:pt>
    <dgm:pt modelId="{60EA1508-75C1-455F-A924-C242440C25F3}" type="pres">
      <dgm:prSet presAssocID="{DF3139FD-F620-425B-98EF-DDB1AC063D4A}" presName="quad4" presStyleLbl="node1" presStyleIdx="3" presStyleCnt="4">
        <dgm:presLayoutVars>
          <dgm:chMax val="0"/>
          <dgm:chPref val="0"/>
          <dgm:bulletEnabled val="1"/>
        </dgm:presLayoutVars>
      </dgm:prSet>
      <dgm:spPr/>
    </dgm:pt>
  </dgm:ptLst>
  <dgm:cxnLst>
    <dgm:cxn modelId="{49495B02-4D66-45F9-8E4A-B7131A278408}" type="presOf" srcId="{DF3139FD-F620-425B-98EF-DDB1AC063D4A}" destId="{2BD0C45C-9975-4B29-9B0B-50218F3688E0}" srcOrd="0" destOrd="0" presId="urn:microsoft.com/office/officeart/2005/8/layout/matrix3"/>
    <dgm:cxn modelId="{E5C6F206-2105-467B-8C4A-1A3583DE0BB5}" srcId="{DF3139FD-F620-425B-98EF-DDB1AC063D4A}" destId="{F7EA0259-B4F3-4EF5-BDAF-138B6B1043EF}" srcOrd="0" destOrd="0" parTransId="{11EE8985-9FD5-4264-96A4-6C56BE95BD6B}" sibTransId="{437B6411-03B2-43DE-9752-4FE626278A77}"/>
    <dgm:cxn modelId="{628CEA60-BDF6-4354-90D9-BF00E5DA6413}" type="presOf" srcId="{FBFE020A-077F-4ECC-8899-5FF1A56DBB58}" destId="{2E3D9563-5034-4B20-803A-7D08122D3FB6}" srcOrd="0" destOrd="0" presId="urn:microsoft.com/office/officeart/2005/8/layout/matrix3"/>
    <dgm:cxn modelId="{7F941649-2035-4F73-8C90-A48C00ECFF34}" srcId="{DF3139FD-F620-425B-98EF-DDB1AC063D4A}" destId="{CE77FB9B-E35F-47DC-94D3-66EC3E41AD74}" srcOrd="1" destOrd="0" parTransId="{74C3A4F0-BAB5-4386-BD90-850FB9819F19}" sibTransId="{0EA90C63-0C3E-4B21-8EE3-895FE231E4E9}"/>
    <dgm:cxn modelId="{51A0606D-E631-44EC-B3B6-7098101F77CA}" srcId="{DF3139FD-F620-425B-98EF-DDB1AC063D4A}" destId="{FBFE020A-077F-4ECC-8899-5FF1A56DBB58}" srcOrd="2" destOrd="0" parTransId="{633A4778-E16E-48CC-8453-AF61D7A504C8}" sibTransId="{ECE50080-FCDE-4F3A-84D0-69259F5E861A}"/>
    <dgm:cxn modelId="{5E282277-05D4-4AEE-BBC6-6E67492E8271}" type="presOf" srcId="{676F8489-5AF8-429C-9856-A0286DE5C1FE}" destId="{60EA1508-75C1-455F-A924-C242440C25F3}" srcOrd="0" destOrd="0" presId="urn:microsoft.com/office/officeart/2005/8/layout/matrix3"/>
    <dgm:cxn modelId="{20BC167A-5C13-4576-B63A-1F22DD9D9A5A}" type="presOf" srcId="{F7EA0259-B4F3-4EF5-BDAF-138B6B1043EF}" destId="{38AE3411-199C-42A1-A9DF-D67B51D04199}" srcOrd="0" destOrd="0" presId="urn:microsoft.com/office/officeart/2005/8/layout/matrix3"/>
    <dgm:cxn modelId="{4AC19489-E953-48E0-A9D5-912DF9EE83B0}" type="presOf" srcId="{CE77FB9B-E35F-47DC-94D3-66EC3E41AD74}" destId="{6514FF56-D628-4AB1-8CA7-4F23C6D09AF5}" srcOrd="0" destOrd="0" presId="urn:microsoft.com/office/officeart/2005/8/layout/matrix3"/>
    <dgm:cxn modelId="{2C4B8ACF-D87C-42FA-B4C0-43C659011BD4}" srcId="{DF3139FD-F620-425B-98EF-DDB1AC063D4A}" destId="{676F8489-5AF8-429C-9856-A0286DE5C1FE}" srcOrd="3" destOrd="0" parTransId="{6234EE93-DB08-43B8-8994-67D0C8C3F458}" sibTransId="{1B821343-E2F4-401F-B263-2A47FC17F9F1}"/>
    <dgm:cxn modelId="{B2BCBC04-4373-4AD7-9EA7-80991184C8FA}" type="presParOf" srcId="{2BD0C45C-9975-4B29-9B0B-50218F3688E0}" destId="{68519872-919C-497D-A868-8F82AF301B3C}" srcOrd="0" destOrd="0" presId="urn:microsoft.com/office/officeart/2005/8/layout/matrix3"/>
    <dgm:cxn modelId="{03A66717-095E-489F-8136-F26290B4EF38}" type="presParOf" srcId="{2BD0C45C-9975-4B29-9B0B-50218F3688E0}" destId="{38AE3411-199C-42A1-A9DF-D67B51D04199}" srcOrd="1" destOrd="0" presId="urn:microsoft.com/office/officeart/2005/8/layout/matrix3"/>
    <dgm:cxn modelId="{460A5D99-A1A1-477D-93D4-90668745C4D3}" type="presParOf" srcId="{2BD0C45C-9975-4B29-9B0B-50218F3688E0}" destId="{6514FF56-D628-4AB1-8CA7-4F23C6D09AF5}" srcOrd="2" destOrd="0" presId="urn:microsoft.com/office/officeart/2005/8/layout/matrix3"/>
    <dgm:cxn modelId="{A88D92C7-AD1E-4700-BF95-507D3DA9F31A}" type="presParOf" srcId="{2BD0C45C-9975-4B29-9B0B-50218F3688E0}" destId="{2E3D9563-5034-4B20-803A-7D08122D3FB6}" srcOrd="3" destOrd="0" presId="urn:microsoft.com/office/officeart/2005/8/layout/matrix3"/>
    <dgm:cxn modelId="{A770A9A3-C1E1-47DA-A3C5-608A99C6BE5E}" type="presParOf" srcId="{2BD0C45C-9975-4B29-9B0B-50218F3688E0}" destId="{60EA1508-75C1-455F-A924-C242440C25F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882C36-7038-4304-93B3-DEE25161ED5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B4A055B-A6A0-49B5-A8E6-50F345EB9AAA}">
      <dgm:prSet custT="1"/>
      <dgm:spPr/>
      <dgm:t>
        <a:bodyPr/>
        <a:lstStyle/>
        <a:p>
          <a:r>
            <a:rPr lang="en-US" sz="2400" dirty="0">
              <a:latin typeface="+mj-lt"/>
            </a:rPr>
            <a:t>www.newh.org</a:t>
          </a:r>
        </a:p>
      </dgm:t>
    </dgm:pt>
    <dgm:pt modelId="{D36D1EEC-3A5D-4973-B094-4C1DEDC8ADCB}" type="parTrans" cxnId="{77385B50-0910-435E-ADBE-458B785EF380}">
      <dgm:prSet/>
      <dgm:spPr/>
      <dgm:t>
        <a:bodyPr/>
        <a:lstStyle/>
        <a:p>
          <a:endParaRPr lang="en-US"/>
        </a:p>
      </dgm:t>
    </dgm:pt>
    <dgm:pt modelId="{BC9CA2FB-F4C3-47A9-BBAD-17B4F2666CEE}" type="sibTrans" cxnId="{77385B50-0910-435E-ADBE-458B785EF380}">
      <dgm:prSet/>
      <dgm:spPr/>
      <dgm:t>
        <a:bodyPr/>
        <a:lstStyle/>
        <a:p>
          <a:endParaRPr lang="en-US"/>
        </a:p>
      </dgm:t>
    </dgm:pt>
    <dgm:pt modelId="{C860421F-8803-4FB5-8451-655E498CF388}">
      <dgm:prSet custT="1"/>
      <dgm:spPr/>
      <dgm:t>
        <a:bodyPr/>
        <a:lstStyle/>
        <a:p>
          <a:r>
            <a:rPr lang="en-US" sz="2400" dirty="0">
              <a:latin typeface="+mj-lt"/>
            </a:rPr>
            <a:t>Check it out for chapter happenings, membership information, resource directory, scholarship materials, Career Network and MORE!</a:t>
          </a:r>
        </a:p>
      </dgm:t>
    </dgm:pt>
    <dgm:pt modelId="{89DB41C1-525F-4940-895F-B7CF7C72F76E}" type="parTrans" cxnId="{362CC288-08CC-4F24-9241-797A5ABB4B53}">
      <dgm:prSet/>
      <dgm:spPr/>
      <dgm:t>
        <a:bodyPr/>
        <a:lstStyle/>
        <a:p>
          <a:endParaRPr lang="en-US"/>
        </a:p>
      </dgm:t>
    </dgm:pt>
    <dgm:pt modelId="{B226DC5E-67D5-41EC-9D8C-3EB54603F5D0}" type="sibTrans" cxnId="{362CC288-08CC-4F24-9241-797A5ABB4B53}">
      <dgm:prSet/>
      <dgm:spPr/>
      <dgm:t>
        <a:bodyPr/>
        <a:lstStyle/>
        <a:p>
          <a:endParaRPr lang="en-US"/>
        </a:p>
      </dgm:t>
    </dgm:pt>
    <dgm:pt modelId="{65374777-67D1-45EA-A518-8C0730AA0141}" type="pres">
      <dgm:prSet presAssocID="{11882C36-7038-4304-93B3-DEE25161ED5A}" presName="hierChild1" presStyleCnt="0">
        <dgm:presLayoutVars>
          <dgm:chPref val="1"/>
          <dgm:dir/>
          <dgm:animOne val="branch"/>
          <dgm:animLvl val="lvl"/>
          <dgm:resizeHandles/>
        </dgm:presLayoutVars>
      </dgm:prSet>
      <dgm:spPr/>
    </dgm:pt>
    <dgm:pt modelId="{BC90E8DE-2728-41A2-A526-D71FA992C08F}" type="pres">
      <dgm:prSet presAssocID="{CB4A055B-A6A0-49B5-A8E6-50F345EB9AAA}" presName="hierRoot1" presStyleCnt="0"/>
      <dgm:spPr/>
    </dgm:pt>
    <dgm:pt modelId="{9893AA96-DD31-4E41-9139-D82474BE8F36}" type="pres">
      <dgm:prSet presAssocID="{CB4A055B-A6A0-49B5-A8E6-50F345EB9AAA}" presName="composite" presStyleCnt="0"/>
      <dgm:spPr/>
    </dgm:pt>
    <dgm:pt modelId="{678C3AB6-EE43-4F91-B9A1-7022BA004EF9}" type="pres">
      <dgm:prSet presAssocID="{CB4A055B-A6A0-49B5-A8E6-50F345EB9AAA}" presName="background" presStyleLbl="node0" presStyleIdx="0" presStyleCnt="2"/>
      <dgm:spPr/>
    </dgm:pt>
    <dgm:pt modelId="{E674B5FA-1A80-4355-B636-A711E7B611E9}" type="pres">
      <dgm:prSet presAssocID="{CB4A055B-A6A0-49B5-A8E6-50F345EB9AAA}" presName="text" presStyleLbl="fgAcc0" presStyleIdx="0" presStyleCnt="2">
        <dgm:presLayoutVars>
          <dgm:chPref val="3"/>
        </dgm:presLayoutVars>
      </dgm:prSet>
      <dgm:spPr/>
    </dgm:pt>
    <dgm:pt modelId="{49196F8E-F509-470E-BA62-497DFA584D69}" type="pres">
      <dgm:prSet presAssocID="{CB4A055B-A6A0-49B5-A8E6-50F345EB9AAA}" presName="hierChild2" presStyleCnt="0"/>
      <dgm:spPr/>
    </dgm:pt>
    <dgm:pt modelId="{C9F33280-4750-4CC3-BA32-BFC45D4865C6}" type="pres">
      <dgm:prSet presAssocID="{C860421F-8803-4FB5-8451-655E498CF388}" presName="hierRoot1" presStyleCnt="0"/>
      <dgm:spPr/>
    </dgm:pt>
    <dgm:pt modelId="{2298FD17-D576-403D-AC50-D9CF54F7E003}" type="pres">
      <dgm:prSet presAssocID="{C860421F-8803-4FB5-8451-655E498CF388}" presName="composite" presStyleCnt="0"/>
      <dgm:spPr/>
    </dgm:pt>
    <dgm:pt modelId="{906A4BB5-8703-4EE0-8D3E-6328AC95AF52}" type="pres">
      <dgm:prSet presAssocID="{C860421F-8803-4FB5-8451-655E498CF388}" presName="background" presStyleLbl="node0" presStyleIdx="1" presStyleCnt="2"/>
      <dgm:spPr/>
    </dgm:pt>
    <dgm:pt modelId="{25F045B1-42E5-4D47-ABCA-73B98793EF02}" type="pres">
      <dgm:prSet presAssocID="{C860421F-8803-4FB5-8451-655E498CF388}" presName="text" presStyleLbl="fgAcc0" presStyleIdx="1" presStyleCnt="2">
        <dgm:presLayoutVars>
          <dgm:chPref val="3"/>
        </dgm:presLayoutVars>
      </dgm:prSet>
      <dgm:spPr/>
    </dgm:pt>
    <dgm:pt modelId="{943EE0AA-3F18-483E-852B-675355BC95D0}" type="pres">
      <dgm:prSet presAssocID="{C860421F-8803-4FB5-8451-655E498CF388}" presName="hierChild2" presStyleCnt="0"/>
      <dgm:spPr/>
    </dgm:pt>
  </dgm:ptLst>
  <dgm:cxnLst>
    <dgm:cxn modelId="{77385B50-0910-435E-ADBE-458B785EF380}" srcId="{11882C36-7038-4304-93B3-DEE25161ED5A}" destId="{CB4A055B-A6A0-49B5-A8E6-50F345EB9AAA}" srcOrd="0" destOrd="0" parTransId="{D36D1EEC-3A5D-4973-B094-4C1DEDC8ADCB}" sibTransId="{BC9CA2FB-F4C3-47A9-BBAD-17B4F2666CEE}"/>
    <dgm:cxn modelId="{8C78A782-0503-498A-98B7-8344AB0F84B6}" type="presOf" srcId="{11882C36-7038-4304-93B3-DEE25161ED5A}" destId="{65374777-67D1-45EA-A518-8C0730AA0141}" srcOrd="0" destOrd="0" presId="urn:microsoft.com/office/officeart/2005/8/layout/hierarchy1"/>
    <dgm:cxn modelId="{362CC288-08CC-4F24-9241-797A5ABB4B53}" srcId="{11882C36-7038-4304-93B3-DEE25161ED5A}" destId="{C860421F-8803-4FB5-8451-655E498CF388}" srcOrd="1" destOrd="0" parTransId="{89DB41C1-525F-4940-895F-B7CF7C72F76E}" sibTransId="{B226DC5E-67D5-41EC-9D8C-3EB54603F5D0}"/>
    <dgm:cxn modelId="{63F115D7-79AE-4B89-A189-C6CA12BCCADF}" type="presOf" srcId="{CB4A055B-A6A0-49B5-A8E6-50F345EB9AAA}" destId="{E674B5FA-1A80-4355-B636-A711E7B611E9}" srcOrd="0" destOrd="0" presId="urn:microsoft.com/office/officeart/2005/8/layout/hierarchy1"/>
    <dgm:cxn modelId="{36F13FF3-0BC5-4ADE-9822-A315F067108C}" type="presOf" srcId="{C860421F-8803-4FB5-8451-655E498CF388}" destId="{25F045B1-42E5-4D47-ABCA-73B98793EF02}" srcOrd="0" destOrd="0" presId="urn:microsoft.com/office/officeart/2005/8/layout/hierarchy1"/>
    <dgm:cxn modelId="{5D4B971C-2EFD-4559-8B92-3E76AD42C397}" type="presParOf" srcId="{65374777-67D1-45EA-A518-8C0730AA0141}" destId="{BC90E8DE-2728-41A2-A526-D71FA992C08F}" srcOrd="0" destOrd="0" presId="urn:microsoft.com/office/officeart/2005/8/layout/hierarchy1"/>
    <dgm:cxn modelId="{50CC12FC-BDCB-49A6-921B-2FF6D22E8D1F}" type="presParOf" srcId="{BC90E8DE-2728-41A2-A526-D71FA992C08F}" destId="{9893AA96-DD31-4E41-9139-D82474BE8F36}" srcOrd="0" destOrd="0" presId="urn:microsoft.com/office/officeart/2005/8/layout/hierarchy1"/>
    <dgm:cxn modelId="{5687FEC1-7502-4036-B093-2100492CB236}" type="presParOf" srcId="{9893AA96-DD31-4E41-9139-D82474BE8F36}" destId="{678C3AB6-EE43-4F91-B9A1-7022BA004EF9}" srcOrd="0" destOrd="0" presId="urn:microsoft.com/office/officeart/2005/8/layout/hierarchy1"/>
    <dgm:cxn modelId="{AAAC8929-4690-45C9-8160-DFEF166CEAE3}" type="presParOf" srcId="{9893AA96-DD31-4E41-9139-D82474BE8F36}" destId="{E674B5FA-1A80-4355-B636-A711E7B611E9}" srcOrd="1" destOrd="0" presId="urn:microsoft.com/office/officeart/2005/8/layout/hierarchy1"/>
    <dgm:cxn modelId="{158DBB87-A883-4C5F-B163-D820B05902FA}" type="presParOf" srcId="{BC90E8DE-2728-41A2-A526-D71FA992C08F}" destId="{49196F8E-F509-470E-BA62-497DFA584D69}" srcOrd="1" destOrd="0" presId="urn:microsoft.com/office/officeart/2005/8/layout/hierarchy1"/>
    <dgm:cxn modelId="{D30F0853-4E5E-4B3C-A61B-90374BAB96DB}" type="presParOf" srcId="{65374777-67D1-45EA-A518-8C0730AA0141}" destId="{C9F33280-4750-4CC3-BA32-BFC45D4865C6}" srcOrd="1" destOrd="0" presId="urn:microsoft.com/office/officeart/2005/8/layout/hierarchy1"/>
    <dgm:cxn modelId="{266FD6FA-B572-43B8-8C00-385537DD4A79}" type="presParOf" srcId="{C9F33280-4750-4CC3-BA32-BFC45D4865C6}" destId="{2298FD17-D576-403D-AC50-D9CF54F7E003}" srcOrd="0" destOrd="0" presId="urn:microsoft.com/office/officeart/2005/8/layout/hierarchy1"/>
    <dgm:cxn modelId="{151B887B-76F5-4D8E-9B7F-200C0D576EFC}" type="presParOf" srcId="{2298FD17-D576-403D-AC50-D9CF54F7E003}" destId="{906A4BB5-8703-4EE0-8D3E-6328AC95AF52}" srcOrd="0" destOrd="0" presId="urn:microsoft.com/office/officeart/2005/8/layout/hierarchy1"/>
    <dgm:cxn modelId="{332FB34B-779A-4E49-BB0E-226A312B4DBC}" type="presParOf" srcId="{2298FD17-D576-403D-AC50-D9CF54F7E003}" destId="{25F045B1-42E5-4D47-ABCA-73B98793EF02}" srcOrd="1" destOrd="0" presId="urn:microsoft.com/office/officeart/2005/8/layout/hierarchy1"/>
    <dgm:cxn modelId="{7C379320-8981-4558-A2E9-F6ED739E8B8D}" type="presParOf" srcId="{C9F33280-4750-4CC3-BA32-BFC45D4865C6}" destId="{943EE0AA-3F18-483E-852B-675355BC95D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857E0-779B-43D0-B790-5083C1D77E5F}">
      <dsp:nvSpPr>
        <dsp:cNvPr id="0" name=""/>
        <dsp:cNvSpPr/>
      </dsp:nvSpPr>
      <dsp:spPr>
        <a:xfrm>
          <a:off x="1010536" y="1087"/>
          <a:ext cx="2407622" cy="144457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300" kern="1200" dirty="0">
              <a:latin typeface="+mj-lt"/>
            </a:rPr>
            <a:t>Corporate Partners</a:t>
          </a:r>
        </a:p>
      </dsp:txBody>
      <dsp:txXfrm>
        <a:off x="1010536" y="1087"/>
        <a:ext cx="2407622" cy="1444573"/>
      </dsp:txXfrm>
    </dsp:sp>
    <dsp:sp modelId="{1080D68B-5F02-473E-826D-544471176A28}">
      <dsp:nvSpPr>
        <dsp:cNvPr id="0" name=""/>
        <dsp:cNvSpPr/>
      </dsp:nvSpPr>
      <dsp:spPr>
        <a:xfrm>
          <a:off x="3661569" y="0"/>
          <a:ext cx="2407622" cy="1444573"/>
        </a:xfrm>
        <a:prstGeom prst="rect">
          <a:avLst/>
        </a:prstGeom>
        <a:solidFill>
          <a:schemeClr val="accent5">
            <a:hueOff val="-476893"/>
            <a:satOff val="1649"/>
            <a:lumOff val="-3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1422400">
            <a:lnSpc>
              <a:spcPct val="90000"/>
            </a:lnSpc>
            <a:spcBef>
              <a:spcPct val="0"/>
            </a:spcBef>
            <a:spcAft>
              <a:spcPct val="35000"/>
            </a:spcAft>
            <a:buNone/>
          </a:pPr>
          <a:endParaRPr lang="en-US" sz="3200" kern="1200" dirty="0">
            <a:latin typeface="+mj-lt"/>
          </a:endParaRPr>
        </a:p>
        <a:p>
          <a:pPr marL="0" lvl="0" indent="0" algn="ctr" defTabSz="1422400">
            <a:lnSpc>
              <a:spcPct val="100000"/>
            </a:lnSpc>
            <a:spcBef>
              <a:spcPct val="0"/>
            </a:spcBef>
            <a:spcAft>
              <a:spcPct val="35000"/>
            </a:spcAft>
            <a:buNone/>
          </a:pPr>
          <a:r>
            <a:rPr lang="en-US" sz="2300" kern="1200" dirty="0">
              <a:latin typeface="+mj-lt"/>
            </a:rPr>
            <a:t>Green Voice</a:t>
          </a:r>
        </a:p>
      </dsp:txBody>
      <dsp:txXfrm>
        <a:off x="3661569" y="0"/>
        <a:ext cx="2407622" cy="1444573"/>
      </dsp:txXfrm>
    </dsp:sp>
    <dsp:sp modelId="{8FC1DCE0-7544-4328-BAA1-419EADC95B9D}">
      <dsp:nvSpPr>
        <dsp:cNvPr id="0" name=""/>
        <dsp:cNvSpPr/>
      </dsp:nvSpPr>
      <dsp:spPr>
        <a:xfrm>
          <a:off x="6307305" y="1087"/>
          <a:ext cx="2407622" cy="1444573"/>
        </a:xfrm>
        <a:prstGeom prst="rect">
          <a:avLst/>
        </a:prstGeom>
        <a:solidFill>
          <a:schemeClr val="accent5">
            <a:hueOff val="-953786"/>
            <a:satOff val="3299"/>
            <a:lumOff val="-6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300" kern="1200" dirty="0">
              <a:latin typeface="+mj-lt"/>
            </a:rPr>
            <a:t>Media</a:t>
          </a:r>
        </a:p>
      </dsp:txBody>
      <dsp:txXfrm>
        <a:off x="6307305" y="1087"/>
        <a:ext cx="2407622" cy="1444573"/>
      </dsp:txXfrm>
    </dsp:sp>
    <dsp:sp modelId="{6A5DD0B8-D708-48D7-B3F9-EDB6A70F9265}">
      <dsp:nvSpPr>
        <dsp:cNvPr id="0" name=""/>
        <dsp:cNvSpPr/>
      </dsp:nvSpPr>
      <dsp:spPr>
        <a:xfrm>
          <a:off x="1010536" y="1686422"/>
          <a:ext cx="2407622" cy="1444573"/>
        </a:xfrm>
        <a:prstGeom prst="rect">
          <a:avLst/>
        </a:prstGeom>
        <a:solidFill>
          <a:schemeClr val="accent5">
            <a:hueOff val="-1430680"/>
            <a:satOff val="4948"/>
            <a:lumOff val="-9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300" kern="1200" dirty="0">
              <a:latin typeface="+mj-lt"/>
            </a:rPr>
            <a:t>Brand</a:t>
          </a:r>
        </a:p>
      </dsp:txBody>
      <dsp:txXfrm>
        <a:off x="1010536" y="1686422"/>
        <a:ext cx="2407622" cy="1444573"/>
      </dsp:txXfrm>
    </dsp:sp>
    <dsp:sp modelId="{56413D9B-FC3C-4D0A-AE0D-BF1CD8E40B2B}">
      <dsp:nvSpPr>
        <dsp:cNvPr id="0" name=""/>
        <dsp:cNvSpPr/>
      </dsp:nvSpPr>
      <dsp:spPr>
        <a:xfrm>
          <a:off x="3658920" y="1686422"/>
          <a:ext cx="2407622" cy="1444573"/>
        </a:xfrm>
        <a:prstGeom prst="rect">
          <a:avLst/>
        </a:prstGeom>
        <a:solidFill>
          <a:schemeClr val="accent5">
            <a:hueOff val="-1907573"/>
            <a:satOff val="6598"/>
            <a:lumOff val="-130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300" kern="1200" dirty="0">
              <a:latin typeface="+mj-lt"/>
            </a:rPr>
            <a:t>Design</a:t>
          </a:r>
        </a:p>
      </dsp:txBody>
      <dsp:txXfrm>
        <a:off x="3658920" y="1686422"/>
        <a:ext cx="2407622" cy="1444573"/>
      </dsp:txXfrm>
    </dsp:sp>
    <dsp:sp modelId="{41255B52-DD6E-4E2F-BD36-A1FEC6C5BA0C}">
      <dsp:nvSpPr>
        <dsp:cNvPr id="0" name=""/>
        <dsp:cNvSpPr/>
      </dsp:nvSpPr>
      <dsp:spPr>
        <a:xfrm>
          <a:off x="6307305" y="1686422"/>
          <a:ext cx="2407622" cy="1444573"/>
        </a:xfrm>
        <a:prstGeom prst="rect">
          <a:avLst/>
        </a:prstGeom>
        <a:solidFill>
          <a:schemeClr val="accent5">
            <a:hueOff val="-2384466"/>
            <a:satOff val="8247"/>
            <a:lumOff val="-1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endParaRPr lang="en-US" sz="2000" kern="1200" dirty="0">
            <a:latin typeface="+mj-lt"/>
          </a:endParaRPr>
        </a:p>
        <a:p>
          <a:pPr marL="0" lvl="0" indent="0" algn="ctr" defTabSz="889000">
            <a:lnSpc>
              <a:spcPct val="90000"/>
            </a:lnSpc>
            <a:spcBef>
              <a:spcPct val="0"/>
            </a:spcBef>
            <a:spcAft>
              <a:spcPct val="35000"/>
            </a:spcAft>
            <a:buNone/>
          </a:pPr>
          <a:r>
            <a:rPr lang="en-US" sz="2300" kern="1200" dirty="0">
              <a:latin typeface="+mj-lt"/>
            </a:rPr>
            <a:t>International</a:t>
          </a:r>
        </a:p>
      </dsp:txBody>
      <dsp:txXfrm>
        <a:off x="6307305" y="1686422"/>
        <a:ext cx="2407622" cy="14445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5EF99-6700-4465-A994-B26AA67646BD}">
      <dsp:nvSpPr>
        <dsp:cNvPr id="0" name=""/>
        <dsp:cNvSpPr/>
      </dsp:nvSpPr>
      <dsp:spPr>
        <a:xfrm>
          <a:off x="0" y="0"/>
          <a:ext cx="6096000" cy="1216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rPr>
            <a:t>Executive Committee </a:t>
          </a:r>
          <a:r>
            <a:rPr lang="en-US" sz="2000" kern="1200" dirty="0">
              <a:latin typeface="+mj-lt"/>
            </a:rPr>
            <a:t>(1 vote each, unless indicated)</a:t>
          </a:r>
        </a:p>
      </dsp:txBody>
      <dsp:txXfrm>
        <a:off x="59399" y="59399"/>
        <a:ext cx="5977202" cy="1098002"/>
      </dsp:txXfrm>
    </dsp:sp>
    <dsp:sp modelId="{3A9201BE-AABC-4810-A4EC-8F43B92D934A}">
      <dsp:nvSpPr>
        <dsp:cNvPr id="0" name=""/>
        <dsp:cNvSpPr/>
      </dsp:nvSpPr>
      <dsp:spPr>
        <a:xfrm>
          <a:off x="0" y="1382048"/>
          <a:ext cx="6096000" cy="245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President* (no vote, unless tie)</a:t>
          </a:r>
        </a:p>
        <a:p>
          <a:pPr marL="228600" lvl="1" indent="-228600" algn="l" defTabSz="889000">
            <a:lnSpc>
              <a:spcPct val="90000"/>
            </a:lnSpc>
            <a:spcBef>
              <a:spcPct val="0"/>
            </a:spcBef>
            <a:spcAft>
              <a:spcPct val="20000"/>
            </a:spcAft>
            <a:buChar char="•"/>
          </a:pPr>
          <a:r>
            <a:rPr lang="en-US" sz="2000" kern="1200" dirty="0">
              <a:latin typeface="+mj-lt"/>
            </a:rPr>
            <a:t>VP – Administration/NEWH Delegate*</a:t>
          </a:r>
        </a:p>
        <a:p>
          <a:pPr marL="228600" lvl="1" indent="-228600" algn="l" defTabSz="889000">
            <a:lnSpc>
              <a:spcPct val="90000"/>
            </a:lnSpc>
            <a:spcBef>
              <a:spcPct val="0"/>
            </a:spcBef>
            <a:spcAft>
              <a:spcPct val="20000"/>
            </a:spcAft>
            <a:buChar char="•"/>
          </a:pPr>
          <a:r>
            <a:rPr lang="en-US" sz="2000" kern="1200" dirty="0">
              <a:latin typeface="+mj-lt"/>
            </a:rPr>
            <a:t>VP – Development</a:t>
          </a:r>
        </a:p>
        <a:p>
          <a:pPr marL="228600" lvl="1" indent="-228600" algn="l" defTabSz="889000">
            <a:lnSpc>
              <a:spcPct val="90000"/>
            </a:lnSpc>
            <a:spcBef>
              <a:spcPct val="0"/>
            </a:spcBef>
            <a:spcAft>
              <a:spcPct val="20000"/>
            </a:spcAft>
            <a:buChar char="•"/>
          </a:pPr>
          <a:r>
            <a:rPr lang="en-US" sz="2000" kern="1200" dirty="0">
              <a:latin typeface="+mj-lt"/>
            </a:rPr>
            <a:t>Secretary</a:t>
          </a:r>
        </a:p>
        <a:p>
          <a:pPr marL="228600" lvl="1" indent="-228600" algn="l" defTabSz="889000">
            <a:lnSpc>
              <a:spcPct val="90000"/>
            </a:lnSpc>
            <a:spcBef>
              <a:spcPct val="0"/>
            </a:spcBef>
            <a:spcAft>
              <a:spcPct val="20000"/>
            </a:spcAft>
            <a:buChar char="•"/>
          </a:pPr>
          <a:r>
            <a:rPr lang="en-US" sz="2000" kern="1200" dirty="0">
              <a:latin typeface="+mj-lt"/>
            </a:rPr>
            <a:t>Treasurer</a:t>
          </a:r>
        </a:p>
        <a:p>
          <a:pPr marL="228600" lvl="1" indent="-228600" algn="l" defTabSz="889000">
            <a:lnSpc>
              <a:spcPct val="90000"/>
            </a:lnSpc>
            <a:spcBef>
              <a:spcPct val="0"/>
            </a:spcBef>
            <a:spcAft>
              <a:spcPct val="20000"/>
            </a:spcAft>
            <a:buChar char="•"/>
          </a:pPr>
          <a:r>
            <a:rPr lang="en-US" sz="2000" kern="1200" dirty="0">
              <a:latin typeface="+mj-lt"/>
            </a:rPr>
            <a:t>Past President/NEWH Delegate*</a:t>
          </a:r>
        </a:p>
        <a:p>
          <a:pPr marL="228600" lvl="1" indent="-228600" algn="l" defTabSz="889000">
            <a:lnSpc>
              <a:spcPct val="90000"/>
            </a:lnSpc>
            <a:spcBef>
              <a:spcPct val="0"/>
            </a:spcBef>
            <a:spcAft>
              <a:spcPct val="20000"/>
            </a:spcAft>
            <a:buChar char="•"/>
          </a:pPr>
          <a:r>
            <a:rPr lang="en-US" sz="2000" kern="1200" dirty="0">
              <a:latin typeface="+mj-lt"/>
            </a:rPr>
            <a:t>Executive Advisor* (no vote)</a:t>
          </a:r>
        </a:p>
      </dsp:txBody>
      <dsp:txXfrm>
        <a:off x="0" y="1382048"/>
        <a:ext cx="6096000" cy="2456250"/>
      </dsp:txXfrm>
    </dsp:sp>
    <dsp:sp modelId="{42801DE2-B68E-4605-AA27-DC0935AFA907}">
      <dsp:nvSpPr>
        <dsp:cNvPr id="0" name=""/>
        <dsp:cNvSpPr/>
      </dsp:nvSpPr>
      <dsp:spPr>
        <a:xfrm>
          <a:off x="0" y="4003546"/>
          <a:ext cx="6096000" cy="1482853"/>
        </a:xfrm>
        <a:prstGeom prst="roundRect">
          <a:avLst/>
        </a:prstGeom>
        <a:solidFill>
          <a:schemeClr val="accent2">
            <a:hueOff val="9200113"/>
            <a:satOff val="891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mj-lt"/>
            </a:rPr>
            <a:t>*Automatic positions are part of succession plan and begin at the VP/Development position, which is elected. After one year in the position, the person will move to the next level. This ensures knowledge and stability for the chapter and follows the NEWH, Inc. Board model. All other positions are one-year positions with a 2-year maximum per position.  </a:t>
          </a:r>
        </a:p>
      </dsp:txBody>
      <dsp:txXfrm>
        <a:off x="72387" y="4075933"/>
        <a:ext cx="5951226" cy="1338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2D861-26F8-4CB3-9B80-623F32166692}">
      <dsp:nvSpPr>
        <dsp:cNvPr id="0" name=""/>
        <dsp:cNvSpPr/>
      </dsp:nvSpPr>
      <dsp:spPr>
        <a:xfrm>
          <a:off x="0" y="0"/>
          <a:ext cx="6096000" cy="6160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rPr>
            <a:t>Directors </a:t>
          </a:r>
          <a:r>
            <a:rPr lang="en-US" sz="2000" kern="1200" dirty="0">
              <a:latin typeface="+mj-lt"/>
            </a:rPr>
            <a:t>(1 vote each)</a:t>
          </a:r>
        </a:p>
      </dsp:txBody>
      <dsp:txXfrm>
        <a:off x="30072" y="30072"/>
        <a:ext cx="6035856" cy="555890"/>
      </dsp:txXfrm>
    </dsp:sp>
    <dsp:sp modelId="{F96377C3-6546-4EDA-97CF-1C8773CD2E6F}">
      <dsp:nvSpPr>
        <dsp:cNvPr id="0" name=""/>
        <dsp:cNvSpPr/>
      </dsp:nvSpPr>
      <dsp:spPr>
        <a:xfrm>
          <a:off x="0" y="620033"/>
          <a:ext cx="6096000" cy="1748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mj-lt"/>
            </a:rPr>
            <a:t>Scholarship</a:t>
          </a:r>
        </a:p>
        <a:p>
          <a:pPr marL="114300" lvl="1" indent="-114300" algn="l" defTabSz="666750">
            <a:lnSpc>
              <a:spcPct val="90000"/>
            </a:lnSpc>
            <a:spcBef>
              <a:spcPct val="0"/>
            </a:spcBef>
            <a:spcAft>
              <a:spcPct val="20000"/>
            </a:spcAft>
            <a:buChar char="•"/>
          </a:pPr>
          <a:r>
            <a:rPr lang="en-US" sz="1500" kern="1200" dirty="0">
              <a:latin typeface="+mj-lt"/>
            </a:rPr>
            <a:t>Equity, Inclusion, and Diversity</a:t>
          </a:r>
        </a:p>
        <a:p>
          <a:pPr marL="114300" lvl="1" indent="-114300" algn="l" defTabSz="666750">
            <a:lnSpc>
              <a:spcPct val="90000"/>
            </a:lnSpc>
            <a:spcBef>
              <a:spcPct val="0"/>
            </a:spcBef>
            <a:spcAft>
              <a:spcPct val="20000"/>
            </a:spcAft>
            <a:buChar char="•"/>
          </a:pPr>
          <a:r>
            <a:rPr lang="en-US" sz="1500" kern="1200" dirty="0">
              <a:latin typeface="+mj-lt"/>
            </a:rPr>
            <a:t>Membership</a:t>
          </a:r>
        </a:p>
        <a:p>
          <a:pPr marL="114300" lvl="1" indent="-114300" algn="l" defTabSz="666750">
            <a:lnSpc>
              <a:spcPct val="90000"/>
            </a:lnSpc>
            <a:spcBef>
              <a:spcPct val="0"/>
            </a:spcBef>
            <a:spcAft>
              <a:spcPct val="20000"/>
            </a:spcAft>
            <a:buChar char="•"/>
          </a:pPr>
          <a:r>
            <a:rPr lang="en-US" sz="1500" kern="1200" dirty="0">
              <a:latin typeface="+mj-lt"/>
            </a:rPr>
            <a:t>Programming</a:t>
          </a:r>
        </a:p>
        <a:p>
          <a:pPr marL="114300" lvl="1" indent="-114300" algn="l" defTabSz="666750">
            <a:lnSpc>
              <a:spcPct val="90000"/>
            </a:lnSpc>
            <a:spcBef>
              <a:spcPct val="0"/>
            </a:spcBef>
            <a:spcAft>
              <a:spcPct val="20000"/>
            </a:spcAft>
            <a:buChar char="•"/>
          </a:pPr>
          <a:r>
            <a:rPr lang="en-US" sz="1500" kern="1200" dirty="0">
              <a:latin typeface="+mj-lt"/>
            </a:rPr>
            <a:t>Fundraising</a:t>
          </a:r>
        </a:p>
        <a:p>
          <a:pPr marL="114300" lvl="1" indent="-114300" algn="l" defTabSz="666750">
            <a:lnSpc>
              <a:spcPct val="90000"/>
            </a:lnSpc>
            <a:spcBef>
              <a:spcPct val="0"/>
            </a:spcBef>
            <a:spcAft>
              <a:spcPct val="20000"/>
            </a:spcAft>
            <a:buChar char="•"/>
          </a:pPr>
          <a:r>
            <a:rPr lang="en-US" sz="1500" kern="1200" dirty="0">
              <a:latin typeface="+mj-lt"/>
            </a:rPr>
            <a:t>Marketing</a:t>
          </a:r>
        </a:p>
        <a:p>
          <a:pPr marL="114300" lvl="1" indent="-114300" algn="l" defTabSz="666750">
            <a:lnSpc>
              <a:spcPct val="90000"/>
            </a:lnSpc>
            <a:spcBef>
              <a:spcPct val="0"/>
            </a:spcBef>
            <a:spcAft>
              <a:spcPct val="20000"/>
            </a:spcAft>
            <a:buChar char="•"/>
          </a:pPr>
          <a:r>
            <a:rPr lang="en-US" sz="1500" kern="1200" dirty="0">
              <a:latin typeface="+mj-lt"/>
            </a:rPr>
            <a:t>Student Relations</a:t>
          </a:r>
        </a:p>
      </dsp:txBody>
      <dsp:txXfrm>
        <a:off x="0" y="620033"/>
        <a:ext cx="6096000" cy="1748936"/>
      </dsp:txXfrm>
    </dsp:sp>
    <dsp:sp modelId="{E6CD4F03-88BE-4878-AC9F-0BC94E5D0736}">
      <dsp:nvSpPr>
        <dsp:cNvPr id="0" name=""/>
        <dsp:cNvSpPr/>
      </dsp:nvSpPr>
      <dsp:spPr>
        <a:xfrm>
          <a:off x="0" y="2389696"/>
          <a:ext cx="6096000" cy="616034"/>
        </a:xfrm>
        <a:prstGeom prst="roundRect">
          <a:avLst/>
        </a:prstGeom>
        <a:solidFill>
          <a:schemeClr val="accent2">
            <a:hueOff val="3066704"/>
            <a:satOff val="2970"/>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rPr>
            <a:t>Chairs </a:t>
          </a:r>
          <a:r>
            <a:rPr lang="en-US" sz="2000" kern="1200" dirty="0">
              <a:latin typeface="+mj-lt"/>
            </a:rPr>
            <a:t>(no vote)</a:t>
          </a:r>
        </a:p>
      </dsp:txBody>
      <dsp:txXfrm>
        <a:off x="30072" y="2419768"/>
        <a:ext cx="6035856" cy="555890"/>
      </dsp:txXfrm>
    </dsp:sp>
    <dsp:sp modelId="{EBC05A21-43DF-480E-B1E2-E1020004C17A}">
      <dsp:nvSpPr>
        <dsp:cNvPr id="0" name=""/>
        <dsp:cNvSpPr/>
      </dsp:nvSpPr>
      <dsp:spPr>
        <a:xfrm>
          <a:off x="0" y="2985004"/>
          <a:ext cx="6096000" cy="211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9050" rIns="106680" bIns="19050" numCol="1" spcCol="1270" anchor="t" anchorCtr="0">
          <a:noAutofit/>
        </a:bodyPr>
        <a:lstStyle/>
        <a:p>
          <a:pPr marL="114300" lvl="1" indent="-114300" algn="l" defTabSz="666750">
            <a:lnSpc>
              <a:spcPct val="90000"/>
            </a:lnSpc>
            <a:spcBef>
              <a:spcPct val="0"/>
            </a:spcBef>
            <a:spcAft>
              <a:spcPct val="20000"/>
            </a:spcAft>
            <a:buChar char="•"/>
          </a:pPr>
          <a:r>
            <a:rPr lang="en-US" sz="1500" kern="1200" dirty="0">
              <a:latin typeface="+mj-lt"/>
            </a:rPr>
            <a:t>Community Service</a:t>
          </a:r>
        </a:p>
        <a:p>
          <a:pPr marL="114300" lvl="1" indent="-114300" algn="l" defTabSz="666750">
            <a:lnSpc>
              <a:spcPct val="90000"/>
            </a:lnSpc>
            <a:spcBef>
              <a:spcPct val="0"/>
            </a:spcBef>
            <a:spcAft>
              <a:spcPct val="20000"/>
            </a:spcAft>
            <a:buChar char="•"/>
          </a:pPr>
          <a:r>
            <a:rPr lang="en-US" sz="1500" kern="1200" dirty="0">
              <a:latin typeface="+mj-lt"/>
            </a:rPr>
            <a:t>Hospitality</a:t>
          </a:r>
        </a:p>
        <a:p>
          <a:pPr marL="114300" lvl="1" indent="-114300" algn="l" defTabSz="666750">
            <a:lnSpc>
              <a:spcPct val="90000"/>
            </a:lnSpc>
            <a:spcBef>
              <a:spcPct val="0"/>
            </a:spcBef>
            <a:spcAft>
              <a:spcPct val="20000"/>
            </a:spcAft>
            <a:buChar char="•"/>
          </a:pPr>
          <a:r>
            <a:rPr lang="en-US" sz="1500" kern="1200" dirty="0">
              <a:latin typeface="+mj-lt"/>
            </a:rPr>
            <a:t>Internet Communication</a:t>
          </a:r>
        </a:p>
        <a:p>
          <a:pPr marL="114300" lvl="1" indent="-114300" algn="l" defTabSz="666750">
            <a:lnSpc>
              <a:spcPct val="90000"/>
            </a:lnSpc>
            <a:spcBef>
              <a:spcPct val="0"/>
            </a:spcBef>
            <a:spcAft>
              <a:spcPct val="20000"/>
            </a:spcAft>
            <a:buChar char="•"/>
          </a:pPr>
          <a:r>
            <a:rPr lang="en-US" sz="1500" kern="1200" dirty="0">
              <a:latin typeface="+mj-lt"/>
            </a:rPr>
            <a:t>Public Relations</a:t>
          </a:r>
        </a:p>
        <a:p>
          <a:pPr marL="114300" lvl="1" indent="-114300" algn="l" defTabSz="666750">
            <a:lnSpc>
              <a:spcPct val="90000"/>
            </a:lnSpc>
            <a:spcBef>
              <a:spcPct val="0"/>
            </a:spcBef>
            <a:spcAft>
              <a:spcPct val="20000"/>
            </a:spcAft>
            <a:buChar char="•"/>
          </a:pPr>
          <a:r>
            <a:rPr lang="en-US" sz="1500" kern="1200" dirty="0">
              <a:latin typeface="+mj-lt"/>
            </a:rPr>
            <a:t>Publications</a:t>
          </a:r>
        </a:p>
        <a:p>
          <a:pPr marL="114300" lvl="1" indent="-114300" algn="l" defTabSz="666750">
            <a:lnSpc>
              <a:spcPct val="90000"/>
            </a:lnSpc>
            <a:spcBef>
              <a:spcPct val="0"/>
            </a:spcBef>
            <a:spcAft>
              <a:spcPct val="20000"/>
            </a:spcAft>
            <a:buChar char="•"/>
          </a:pPr>
          <a:r>
            <a:rPr lang="en-US" sz="1500" kern="1200" dirty="0">
              <a:latin typeface="+mj-lt"/>
            </a:rPr>
            <a:t>Green Voice</a:t>
          </a:r>
        </a:p>
        <a:p>
          <a:pPr marL="114300" lvl="1" indent="-114300" algn="l" defTabSz="666750">
            <a:lnSpc>
              <a:spcPct val="90000"/>
            </a:lnSpc>
            <a:spcBef>
              <a:spcPct val="0"/>
            </a:spcBef>
            <a:spcAft>
              <a:spcPct val="20000"/>
            </a:spcAft>
            <a:buChar char="•"/>
          </a:pPr>
          <a:r>
            <a:rPr lang="en-US" sz="1500" kern="1200" dirty="0">
              <a:latin typeface="+mj-lt"/>
            </a:rPr>
            <a:t>Student Rep</a:t>
          </a:r>
        </a:p>
        <a:p>
          <a:pPr marL="114300" lvl="1" indent="-114300" algn="l" defTabSz="666750">
            <a:lnSpc>
              <a:spcPct val="90000"/>
            </a:lnSpc>
            <a:spcBef>
              <a:spcPct val="0"/>
            </a:spcBef>
            <a:spcAft>
              <a:spcPct val="20000"/>
            </a:spcAft>
            <a:buChar char="•"/>
          </a:pPr>
          <a:r>
            <a:rPr lang="en-US" sz="1500" kern="1200" dirty="0">
              <a:latin typeface="+mj-lt"/>
            </a:rPr>
            <a:t>Other</a:t>
          </a:r>
        </a:p>
      </dsp:txBody>
      <dsp:txXfrm>
        <a:off x="0" y="2985004"/>
        <a:ext cx="6096000" cy="2113329"/>
      </dsp:txXfrm>
    </dsp:sp>
    <dsp:sp modelId="{84F3D37D-B2E0-48F1-A49A-9679945024A7}">
      <dsp:nvSpPr>
        <dsp:cNvPr id="0" name=""/>
        <dsp:cNvSpPr/>
      </dsp:nvSpPr>
      <dsp:spPr>
        <a:xfrm>
          <a:off x="0" y="4998206"/>
          <a:ext cx="6096000" cy="616034"/>
        </a:xfrm>
        <a:prstGeom prst="roundRect">
          <a:avLst/>
        </a:prstGeom>
        <a:solidFill>
          <a:schemeClr val="accent2">
            <a:hueOff val="6133409"/>
            <a:satOff val="5940"/>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Quorum = 50% of voting members +1</a:t>
          </a:r>
        </a:p>
      </dsp:txBody>
      <dsp:txXfrm>
        <a:off x="30072" y="5028278"/>
        <a:ext cx="6035856" cy="555890"/>
      </dsp:txXfrm>
    </dsp:sp>
    <dsp:sp modelId="{1F4E52EC-50CA-4E4A-857D-87ECC45B047B}">
      <dsp:nvSpPr>
        <dsp:cNvPr id="0" name=""/>
        <dsp:cNvSpPr/>
      </dsp:nvSpPr>
      <dsp:spPr>
        <a:xfrm>
          <a:off x="0" y="5606556"/>
          <a:ext cx="6096000" cy="616034"/>
        </a:xfrm>
        <a:prstGeom prst="roundRect">
          <a:avLst/>
        </a:prstGeom>
        <a:solidFill>
          <a:schemeClr val="accent2">
            <a:hueOff val="9200113"/>
            <a:satOff val="891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mj-lt"/>
            </a:rPr>
            <a:t>Email Vote: To be valid, the vote must be unanimous and have 100% participation/reply of all voting board members</a:t>
          </a:r>
        </a:p>
      </dsp:txBody>
      <dsp:txXfrm>
        <a:off x="30072" y="5636628"/>
        <a:ext cx="6035856" cy="555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A40C-A6B1-4644-8894-60737280D42D}">
      <dsp:nvSpPr>
        <dsp:cNvPr id="0" name=""/>
        <dsp:cNvSpPr/>
      </dsp:nvSpPr>
      <dsp:spPr>
        <a:xfrm>
          <a:off x="0" y="443137"/>
          <a:ext cx="6096000" cy="13308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All chapters have 2 bank accounts – Administrative and Scholarship.  Checks are ONLY written from the Admin account. </a:t>
          </a:r>
        </a:p>
      </dsp:txBody>
      <dsp:txXfrm>
        <a:off x="64968" y="508105"/>
        <a:ext cx="5966064" cy="1200939"/>
      </dsp:txXfrm>
    </dsp:sp>
    <dsp:sp modelId="{685CF2D2-7290-44E6-BEE1-D9A84B2F250A}">
      <dsp:nvSpPr>
        <dsp:cNvPr id="0" name=""/>
        <dsp:cNvSpPr/>
      </dsp:nvSpPr>
      <dsp:spPr>
        <a:xfrm>
          <a:off x="0" y="1874521"/>
          <a:ext cx="6096000" cy="3068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Checkbooks are held at the NEWH, Inc. office on the Chapter’s behalf.</a:t>
          </a:r>
        </a:p>
        <a:p>
          <a:pPr marL="228600" lvl="1" indent="-228600" algn="l" defTabSz="889000">
            <a:lnSpc>
              <a:spcPct val="90000"/>
            </a:lnSpc>
            <a:spcBef>
              <a:spcPct val="0"/>
            </a:spcBef>
            <a:spcAft>
              <a:spcPct val="20000"/>
            </a:spcAft>
            <a:buChar char="•"/>
          </a:pPr>
          <a:r>
            <a:rPr lang="en-US" sz="2000" kern="1200" dirty="0">
              <a:latin typeface="+mj-lt"/>
            </a:rPr>
            <a:t>Scholarship $$’s are NOT to be co-mingled with administrative funds.</a:t>
          </a:r>
        </a:p>
        <a:p>
          <a:pPr marL="228600" lvl="1" indent="-228600" algn="l" defTabSz="889000">
            <a:lnSpc>
              <a:spcPct val="90000"/>
            </a:lnSpc>
            <a:spcBef>
              <a:spcPct val="0"/>
            </a:spcBef>
            <a:spcAft>
              <a:spcPct val="20000"/>
            </a:spcAft>
            <a:buChar char="•"/>
          </a:pPr>
          <a:r>
            <a:rPr lang="en-US" sz="2000" kern="1200" dirty="0">
              <a:latin typeface="+mj-lt"/>
            </a:rPr>
            <a:t>Funds transferred from the scholarship account to the  admin account to cover the expenditure(s) – Contact Susan Huntington with approved transfer amount and she will complete the bank transfer for you.</a:t>
          </a:r>
        </a:p>
      </dsp:txBody>
      <dsp:txXfrm>
        <a:off x="0" y="1874521"/>
        <a:ext cx="6096000" cy="3068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970A4-9B38-4F1E-AF29-7EBA395AED6E}">
      <dsp:nvSpPr>
        <dsp:cNvPr id="0" name=""/>
        <dsp:cNvSpPr/>
      </dsp:nvSpPr>
      <dsp:spPr>
        <a:xfrm>
          <a:off x="0" y="0"/>
          <a:ext cx="10711543" cy="562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rPr>
            <a:t>The Past President/Parliamentarian will:  </a:t>
          </a:r>
          <a:endParaRPr lang="en-US" sz="2400" kern="1200" dirty="0">
            <a:latin typeface="+mj-lt"/>
          </a:endParaRPr>
        </a:p>
      </dsp:txBody>
      <dsp:txXfrm>
        <a:off x="27440" y="27440"/>
        <a:ext cx="10656663" cy="507233"/>
      </dsp:txXfrm>
    </dsp:sp>
    <dsp:sp modelId="{1BA6CA0F-0FCE-4255-A212-FC5AF2B15770}">
      <dsp:nvSpPr>
        <dsp:cNvPr id="0" name=""/>
        <dsp:cNvSpPr/>
      </dsp:nvSpPr>
      <dsp:spPr>
        <a:xfrm>
          <a:off x="0" y="566272"/>
          <a:ext cx="10711543" cy="284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09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Serve as parliamentarian and have knowledge of Roberts Rules of Order</a:t>
          </a:r>
        </a:p>
        <a:p>
          <a:pPr marL="228600" lvl="1" indent="-228600" algn="l" defTabSz="889000">
            <a:lnSpc>
              <a:spcPct val="90000"/>
            </a:lnSpc>
            <a:spcBef>
              <a:spcPct val="0"/>
            </a:spcBef>
            <a:spcAft>
              <a:spcPct val="20000"/>
            </a:spcAft>
            <a:buChar char="•"/>
          </a:pPr>
          <a:r>
            <a:rPr lang="en-US" sz="2000" kern="1200" dirty="0">
              <a:latin typeface="+mj-lt"/>
            </a:rPr>
            <a:t>Serve as the timekeeper of meetings</a:t>
          </a:r>
        </a:p>
        <a:p>
          <a:pPr marL="228600" lvl="1" indent="-228600" algn="l" defTabSz="889000">
            <a:lnSpc>
              <a:spcPct val="90000"/>
            </a:lnSpc>
            <a:spcBef>
              <a:spcPct val="0"/>
            </a:spcBef>
            <a:spcAft>
              <a:spcPct val="20000"/>
            </a:spcAft>
            <a:buChar char="•"/>
          </a:pPr>
          <a:r>
            <a:rPr lang="en-US" sz="2000" kern="1200" dirty="0">
              <a:latin typeface="+mj-lt"/>
            </a:rPr>
            <a:t>Take minutes in the absence of the secretary</a:t>
          </a:r>
        </a:p>
        <a:p>
          <a:pPr marL="228600" lvl="1" indent="-228600" algn="l" defTabSz="889000">
            <a:lnSpc>
              <a:spcPct val="90000"/>
            </a:lnSpc>
            <a:spcBef>
              <a:spcPct val="0"/>
            </a:spcBef>
            <a:spcAft>
              <a:spcPct val="20000"/>
            </a:spcAft>
            <a:buChar char="•"/>
          </a:pPr>
          <a:r>
            <a:rPr lang="en-US" sz="2000" kern="1200" dirty="0">
              <a:latin typeface="+mj-lt"/>
            </a:rPr>
            <a:t>Preserve all records and correspondence from his/her position, as they belong to the chapter</a:t>
          </a:r>
        </a:p>
        <a:p>
          <a:pPr marL="228600" lvl="1" indent="-228600" algn="l" defTabSz="889000">
            <a:lnSpc>
              <a:spcPct val="90000"/>
            </a:lnSpc>
            <a:spcBef>
              <a:spcPct val="0"/>
            </a:spcBef>
            <a:spcAft>
              <a:spcPct val="20000"/>
            </a:spcAft>
            <a:buChar char="•"/>
          </a:pPr>
          <a:r>
            <a:rPr lang="en-US" sz="2000" kern="1200" dirty="0">
              <a:latin typeface="+mj-lt"/>
            </a:rPr>
            <a:t>Ensure all board members sign code of ethics/conflict of interest form and adhere to NEWH by-laws</a:t>
          </a:r>
        </a:p>
        <a:p>
          <a:pPr marL="228600" lvl="1" indent="-228600" algn="l" defTabSz="889000">
            <a:lnSpc>
              <a:spcPct val="90000"/>
            </a:lnSpc>
            <a:spcBef>
              <a:spcPct val="0"/>
            </a:spcBef>
            <a:spcAft>
              <a:spcPct val="20000"/>
            </a:spcAft>
            <a:buChar char="•"/>
          </a:pPr>
          <a:r>
            <a:rPr lang="en-US" sz="2000" kern="1200" dirty="0">
              <a:latin typeface="+mj-lt"/>
            </a:rPr>
            <a:t>Chair the Nominations Committee</a:t>
          </a:r>
        </a:p>
        <a:p>
          <a:pPr marL="228600" lvl="1" indent="-228600" algn="l" defTabSz="889000">
            <a:lnSpc>
              <a:spcPct val="90000"/>
            </a:lnSpc>
            <a:spcBef>
              <a:spcPct val="0"/>
            </a:spcBef>
            <a:spcAft>
              <a:spcPct val="20000"/>
            </a:spcAft>
            <a:buChar char="•"/>
          </a:pPr>
          <a:r>
            <a:rPr lang="en-US" sz="2000" kern="1200" dirty="0">
              <a:latin typeface="+mj-lt"/>
            </a:rPr>
            <a:t>Attend Chapter Board meetings and Chapter Executive Committee meetings, along with Chapter Board Orientation/Training/Strategic Planning as required/requested</a:t>
          </a:r>
        </a:p>
      </dsp:txBody>
      <dsp:txXfrm>
        <a:off x="0" y="566272"/>
        <a:ext cx="10711543" cy="2841450"/>
      </dsp:txXfrm>
    </dsp:sp>
    <dsp:sp modelId="{070E9A5F-F2F5-454F-B11A-309D2BFA71CF}">
      <dsp:nvSpPr>
        <dsp:cNvPr id="0" name=""/>
        <dsp:cNvSpPr/>
      </dsp:nvSpPr>
      <dsp:spPr>
        <a:xfrm>
          <a:off x="0" y="3407723"/>
          <a:ext cx="10711543" cy="562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Past President will serve as a Chapter NEWH Delegate.</a:t>
          </a:r>
        </a:p>
      </dsp:txBody>
      <dsp:txXfrm>
        <a:off x="27440" y="3435163"/>
        <a:ext cx="10656663" cy="507233"/>
      </dsp:txXfrm>
    </dsp:sp>
    <dsp:sp modelId="{63271694-F5B7-47C4-90F6-AD5003C9DA3B}">
      <dsp:nvSpPr>
        <dsp:cNvPr id="0" name=""/>
        <dsp:cNvSpPr/>
      </dsp:nvSpPr>
      <dsp:spPr>
        <a:xfrm>
          <a:off x="0" y="3988115"/>
          <a:ext cx="10711543" cy="5621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The Past President should join a committee(s)!</a:t>
          </a:r>
        </a:p>
      </dsp:txBody>
      <dsp:txXfrm>
        <a:off x="27440" y="4015555"/>
        <a:ext cx="10656663" cy="5072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CAE50-3FAF-4427-ABF1-29733BA5322B}">
      <dsp:nvSpPr>
        <dsp:cNvPr id="0" name=""/>
        <dsp:cNvSpPr/>
      </dsp:nvSpPr>
      <dsp:spPr>
        <a:xfrm>
          <a:off x="0" y="0"/>
          <a:ext cx="6477000" cy="23760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The VP/Development shall assist the VP/Admin in the performance of his/her duties. In the absence or disability of the VP/Admin, the VP/Development shall assume and perform all duties and obligations of the VP/Admin. The VP/Development oversees:</a:t>
          </a:r>
        </a:p>
      </dsp:txBody>
      <dsp:txXfrm>
        <a:off x="115988" y="115988"/>
        <a:ext cx="6245024" cy="2144048"/>
      </dsp:txXfrm>
    </dsp:sp>
    <dsp:sp modelId="{BA51EA79-4996-46C4-8949-B75E682DDE03}">
      <dsp:nvSpPr>
        <dsp:cNvPr id="0" name=""/>
        <dsp:cNvSpPr/>
      </dsp:nvSpPr>
      <dsp:spPr>
        <a:xfrm>
          <a:off x="0" y="2377535"/>
          <a:ext cx="6477000" cy="9117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64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latin typeface="+mj-lt"/>
            </a:rPr>
            <a:t>Membership</a:t>
          </a:r>
          <a:r>
            <a:rPr lang="en-US" sz="2000" kern="1200" dirty="0">
              <a:latin typeface="+mj-lt"/>
            </a:rPr>
            <a:t>/Strategic Alliances/Farewell Ambassador</a:t>
          </a:r>
        </a:p>
        <a:p>
          <a:pPr marL="228600" lvl="1" indent="-228600" algn="l" defTabSz="889000">
            <a:lnSpc>
              <a:spcPct val="90000"/>
            </a:lnSpc>
            <a:spcBef>
              <a:spcPct val="0"/>
            </a:spcBef>
            <a:spcAft>
              <a:spcPct val="20000"/>
            </a:spcAft>
            <a:buChar char="•"/>
          </a:pPr>
          <a:r>
            <a:rPr lang="en-US" sz="2000" b="1" kern="1200" dirty="0">
              <a:latin typeface="+mj-lt"/>
            </a:rPr>
            <a:t>Marketing</a:t>
          </a:r>
          <a:r>
            <a:rPr lang="en-US" sz="2000" kern="1200" dirty="0">
              <a:latin typeface="+mj-lt"/>
            </a:rPr>
            <a:t>/Community Service/Internet Communications /Public Relations /Publications</a:t>
          </a:r>
        </a:p>
        <a:p>
          <a:pPr marL="228600" lvl="1" indent="-228600" algn="l" defTabSz="889000">
            <a:lnSpc>
              <a:spcPct val="90000"/>
            </a:lnSpc>
            <a:spcBef>
              <a:spcPct val="0"/>
            </a:spcBef>
            <a:spcAft>
              <a:spcPct val="20000"/>
            </a:spcAft>
            <a:buChar char="•"/>
          </a:pPr>
          <a:r>
            <a:rPr lang="en-US" sz="2000" kern="1200" dirty="0">
              <a:latin typeface="+mj-lt"/>
            </a:rPr>
            <a:t>Events/</a:t>
          </a:r>
          <a:r>
            <a:rPr lang="en-US" sz="2000" b="1" kern="1200" dirty="0">
              <a:latin typeface="+mj-lt"/>
            </a:rPr>
            <a:t>Programming</a:t>
          </a:r>
          <a:r>
            <a:rPr lang="en-US" sz="2000" kern="1200" dirty="0">
              <a:latin typeface="+mj-lt"/>
            </a:rPr>
            <a:t>/</a:t>
          </a:r>
          <a:r>
            <a:rPr lang="en-US" sz="2000" b="1" kern="1200" dirty="0">
              <a:latin typeface="+mj-lt"/>
            </a:rPr>
            <a:t>Fundraising</a:t>
          </a:r>
          <a:r>
            <a:rPr lang="en-US" sz="2000" kern="1200" dirty="0">
              <a:latin typeface="+mj-lt"/>
            </a:rPr>
            <a:t>/Hospitality/Regional Tradeshow/Mentoring</a:t>
          </a:r>
        </a:p>
        <a:p>
          <a:pPr marL="228600" lvl="1" indent="-228600" algn="l" defTabSz="889000">
            <a:lnSpc>
              <a:spcPct val="90000"/>
            </a:lnSpc>
            <a:spcBef>
              <a:spcPct val="0"/>
            </a:spcBef>
            <a:spcAft>
              <a:spcPct val="20000"/>
            </a:spcAft>
            <a:buChar char="•"/>
          </a:pPr>
          <a:r>
            <a:rPr lang="en-US" sz="2000" kern="1200" dirty="0">
              <a:latin typeface="+mj-lt"/>
            </a:rPr>
            <a:t>Development/</a:t>
          </a:r>
          <a:r>
            <a:rPr lang="en-US" sz="2000" b="1" kern="1200" dirty="0">
              <a:latin typeface="+mj-lt"/>
            </a:rPr>
            <a:t>Student Relations</a:t>
          </a:r>
          <a:r>
            <a:rPr lang="en-US" sz="2000" kern="1200" dirty="0">
              <a:latin typeface="+mj-lt"/>
            </a:rPr>
            <a:t>/By-Law and Ethics/Committee Development/Strategic Planning/Student Representative</a:t>
          </a:r>
        </a:p>
      </dsp:txBody>
      <dsp:txXfrm>
        <a:off x="0" y="2377535"/>
        <a:ext cx="6477000" cy="911729"/>
      </dsp:txXfrm>
    </dsp:sp>
    <dsp:sp modelId="{13C4EEC9-623C-45E3-B83C-D48BD89C0788}">
      <dsp:nvSpPr>
        <dsp:cNvPr id="0" name=""/>
        <dsp:cNvSpPr/>
      </dsp:nvSpPr>
      <dsp:spPr>
        <a:xfrm>
          <a:off x="0" y="3292683"/>
          <a:ext cx="6477000" cy="1221155"/>
        </a:xfrm>
        <a:prstGeom prst="roundRect">
          <a:avLst/>
        </a:prstGeom>
        <a:solidFill>
          <a:schemeClr val="accent2">
            <a:hueOff val="4600057"/>
            <a:satOff val="4455"/>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The VP/Development shall </a:t>
          </a:r>
          <a:r>
            <a:rPr lang="en-US" sz="2000" i="1" kern="1200" dirty="0">
              <a:latin typeface="+mj-lt"/>
            </a:rPr>
            <a:t>automatically</a:t>
          </a:r>
          <a:r>
            <a:rPr lang="en-US" sz="2000" kern="1200" dirty="0">
              <a:latin typeface="+mj-lt"/>
            </a:rPr>
            <a:t> assume the position of VP/Administration following their VP/Development term. </a:t>
          </a:r>
        </a:p>
      </dsp:txBody>
      <dsp:txXfrm>
        <a:off x="59612" y="3352295"/>
        <a:ext cx="6357776" cy="1101931"/>
      </dsp:txXfrm>
    </dsp:sp>
    <dsp:sp modelId="{7EA3279A-A20D-4A03-8E03-CA1687F592A1}">
      <dsp:nvSpPr>
        <dsp:cNvPr id="0" name=""/>
        <dsp:cNvSpPr/>
      </dsp:nvSpPr>
      <dsp:spPr>
        <a:xfrm>
          <a:off x="0" y="4517116"/>
          <a:ext cx="6477000" cy="969283"/>
        </a:xfrm>
        <a:prstGeom prst="roundRect">
          <a:avLst/>
        </a:prstGeom>
        <a:solidFill>
          <a:schemeClr val="accent2">
            <a:hueOff val="9200113"/>
            <a:satOff val="891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The VP/Development should join a committee(s)! </a:t>
          </a:r>
        </a:p>
      </dsp:txBody>
      <dsp:txXfrm>
        <a:off x="47316" y="4564432"/>
        <a:ext cx="6382368" cy="874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19872-919C-497D-A868-8F82AF301B3C}">
      <dsp:nvSpPr>
        <dsp:cNvPr id="0" name=""/>
        <dsp:cNvSpPr/>
      </dsp:nvSpPr>
      <dsp:spPr>
        <a:xfrm>
          <a:off x="312737" y="0"/>
          <a:ext cx="5470525" cy="5470525"/>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AE3411-199C-42A1-A9DF-D67B51D04199}">
      <dsp:nvSpPr>
        <dsp:cNvPr id="0" name=""/>
        <dsp:cNvSpPr/>
      </dsp:nvSpPr>
      <dsp:spPr>
        <a:xfrm>
          <a:off x="832437" y="519699"/>
          <a:ext cx="2133504" cy="213350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Support the president, be her/his mentor</a:t>
          </a:r>
        </a:p>
      </dsp:txBody>
      <dsp:txXfrm>
        <a:off x="936586" y="623848"/>
        <a:ext cx="1925206" cy="1925206"/>
      </dsp:txXfrm>
    </dsp:sp>
    <dsp:sp modelId="{6514FF56-D628-4AB1-8CA7-4F23C6D09AF5}">
      <dsp:nvSpPr>
        <dsp:cNvPr id="0" name=""/>
        <dsp:cNvSpPr/>
      </dsp:nvSpPr>
      <dsp:spPr>
        <a:xfrm>
          <a:off x="3130057" y="519699"/>
          <a:ext cx="2133504" cy="213350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Help maintain the knowledge base and history on the chapter board</a:t>
          </a:r>
        </a:p>
      </dsp:txBody>
      <dsp:txXfrm>
        <a:off x="3234206" y="623848"/>
        <a:ext cx="1925206" cy="1925206"/>
      </dsp:txXfrm>
    </dsp:sp>
    <dsp:sp modelId="{2E3D9563-5034-4B20-803A-7D08122D3FB6}">
      <dsp:nvSpPr>
        <dsp:cNvPr id="0" name=""/>
        <dsp:cNvSpPr/>
      </dsp:nvSpPr>
      <dsp:spPr>
        <a:xfrm>
          <a:off x="832437" y="2817320"/>
          <a:ext cx="2133504" cy="213350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The Executive Advisor has no vote</a:t>
          </a:r>
        </a:p>
      </dsp:txBody>
      <dsp:txXfrm>
        <a:off x="936586" y="2921469"/>
        <a:ext cx="1925206" cy="1925206"/>
      </dsp:txXfrm>
    </dsp:sp>
    <dsp:sp modelId="{60EA1508-75C1-455F-A924-C242440C25F3}">
      <dsp:nvSpPr>
        <dsp:cNvPr id="0" name=""/>
        <dsp:cNvSpPr/>
      </dsp:nvSpPr>
      <dsp:spPr>
        <a:xfrm>
          <a:off x="3130057" y="2817320"/>
          <a:ext cx="2133504" cy="21335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The Executive Advisor should join a committee(s)! </a:t>
          </a:r>
        </a:p>
      </dsp:txBody>
      <dsp:txXfrm>
        <a:off x="3234206" y="2921469"/>
        <a:ext cx="1925206" cy="1925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C3AB6-EE43-4F91-B9A1-7022BA004EF9}">
      <dsp:nvSpPr>
        <dsp:cNvPr id="0" name=""/>
        <dsp:cNvSpPr/>
      </dsp:nvSpPr>
      <dsp:spPr>
        <a:xfrm>
          <a:off x="1320" y="21270"/>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74B5FA-1A80-4355-B636-A711E7B611E9}">
      <dsp:nvSpPr>
        <dsp:cNvPr id="0" name=""/>
        <dsp:cNvSpPr/>
      </dsp:nvSpPr>
      <dsp:spPr>
        <a:xfrm>
          <a:off x="516452" y="510645"/>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www.newh.org</a:t>
          </a:r>
        </a:p>
      </dsp:txBody>
      <dsp:txXfrm>
        <a:off x="602678" y="596871"/>
        <a:ext cx="4463730" cy="2771523"/>
      </dsp:txXfrm>
    </dsp:sp>
    <dsp:sp modelId="{906A4BB5-8703-4EE0-8D3E-6328AC95AF52}">
      <dsp:nvSpPr>
        <dsp:cNvPr id="0" name=""/>
        <dsp:cNvSpPr/>
      </dsp:nvSpPr>
      <dsp:spPr>
        <a:xfrm>
          <a:off x="5667765" y="21270"/>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045B1-42E5-4D47-ABCA-73B98793EF02}">
      <dsp:nvSpPr>
        <dsp:cNvPr id="0" name=""/>
        <dsp:cNvSpPr/>
      </dsp:nvSpPr>
      <dsp:spPr>
        <a:xfrm>
          <a:off x="6182897" y="510645"/>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Check it out for chapter happenings, membership information, resource directory, scholarship materials, Career Network and MORE!</a:t>
          </a:r>
        </a:p>
      </dsp:txBody>
      <dsp:txXfrm>
        <a:off x="6269123" y="596871"/>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A33589-635F-393B-09D1-CD6301BEF64F}"/>
              </a:ext>
            </a:extLst>
          </p:cNvPr>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4C3F42C6-048E-A5D4-2CC4-DA1BDE500F8C}"/>
              </a:ext>
            </a:extLst>
          </p:cNvPr>
          <p:cNvSpPr>
            <a:spLocks noGrp="1"/>
          </p:cNvSpPr>
          <p:nvPr>
            <p:ph type="dt" sz="quarter" idx="1"/>
          </p:nvPr>
        </p:nvSpPr>
        <p:spPr>
          <a:xfrm>
            <a:off x="3978132" y="1"/>
            <a:ext cx="3043343" cy="467072"/>
          </a:xfrm>
          <a:prstGeom prst="rect">
            <a:avLst/>
          </a:prstGeom>
        </p:spPr>
        <p:txBody>
          <a:bodyPr vert="horz" lIns="93324" tIns="46662" rIns="93324" bIns="46662" rtlCol="0"/>
          <a:lstStyle>
            <a:lvl1pPr algn="r">
              <a:defRPr sz="1200"/>
            </a:lvl1pPr>
          </a:lstStyle>
          <a:p>
            <a:fld id="{9352C321-1596-49A2-8609-D407162C772A}" type="datetimeFigureOut">
              <a:rPr lang="en-US" smtClean="0"/>
              <a:t>2/17/2023</a:t>
            </a:fld>
            <a:endParaRPr lang="en-US"/>
          </a:p>
        </p:txBody>
      </p:sp>
      <p:sp>
        <p:nvSpPr>
          <p:cNvPr id="4" name="Footer Placeholder 3">
            <a:extLst>
              <a:ext uri="{FF2B5EF4-FFF2-40B4-BE49-F238E27FC236}">
                <a16:creationId xmlns:a16="http://schemas.microsoft.com/office/drawing/2014/main" id="{16A60AF8-FE26-46C5-90F9-D8D6C3187821}"/>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7F2E8-A242-E35B-0CCA-051FD8BB2802}"/>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99887ED-0B7E-429B-A7E3-2E5F5C31B63B}" type="slidenum">
              <a:rPr lang="en-US" smtClean="0"/>
              <a:t>‹#›</a:t>
            </a:fld>
            <a:endParaRPr lang="en-US"/>
          </a:p>
        </p:txBody>
      </p:sp>
    </p:spTree>
    <p:extLst>
      <p:ext uri="{BB962C8B-B14F-4D97-AF65-F5344CB8AC3E}">
        <p14:creationId xmlns:p14="http://schemas.microsoft.com/office/powerpoint/2010/main" val="1008043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03C38E09-5591-44E2-80B0-C18B2F198FAF}" type="datetimeFigureOut">
              <a:rPr lang="en-US" smtClean="0"/>
              <a:t>2/17/2023</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096F648-B397-4947-BFA2-2FA298B64D6B}" type="slidenum">
              <a:rPr lang="en-US" smtClean="0"/>
              <a:t>‹#›</a:t>
            </a:fld>
            <a:endParaRPr lang="en-US" dirty="0"/>
          </a:p>
        </p:txBody>
      </p:sp>
    </p:spTree>
    <p:extLst>
      <p:ext uri="{BB962C8B-B14F-4D97-AF65-F5344CB8AC3E}">
        <p14:creationId xmlns:p14="http://schemas.microsoft.com/office/powerpoint/2010/main" val="136295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1</a:t>
            </a:fld>
            <a:endParaRPr lang="en-US" dirty="0"/>
          </a:p>
        </p:txBody>
      </p:sp>
    </p:spTree>
    <p:extLst>
      <p:ext uri="{BB962C8B-B14F-4D97-AF65-F5344CB8AC3E}">
        <p14:creationId xmlns:p14="http://schemas.microsoft.com/office/powerpoint/2010/main" val="4237239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10</a:t>
            </a:fld>
            <a:endParaRPr lang="en-US" dirty="0"/>
          </a:p>
        </p:txBody>
      </p:sp>
    </p:spTree>
    <p:extLst>
      <p:ext uri="{BB962C8B-B14F-4D97-AF65-F5344CB8AC3E}">
        <p14:creationId xmlns:p14="http://schemas.microsoft.com/office/powerpoint/2010/main" val="3635221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Emailed Trisha 9/6</a:t>
            </a:r>
          </a:p>
        </p:txBody>
      </p:sp>
      <p:sp>
        <p:nvSpPr>
          <p:cNvPr id="4" name="Slide Number Placeholder 3"/>
          <p:cNvSpPr>
            <a:spLocks noGrp="1"/>
          </p:cNvSpPr>
          <p:nvPr>
            <p:ph type="sldNum" sz="quarter" idx="5"/>
          </p:nvPr>
        </p:nvSpPr>
        <p:spPr/>
        <p:txBody>
          <a:bodyPr/>
          <a:lstStyle/>
          <a:p>
            <a:fld id="{E096F648-B397-4947-BFA2-2FA298B64D6B}" type="slidenum">
              <a:rPr lang="en-US" smtClean="0"/>
              <a:t>11</a:t>
            </a:fld>
            <a:endParaRPr lang="en-US" dirty="0"/>
          </a:p>
        </p:txBody>
      </p:sp>
    </p:spTree>
    <p:extLst>
      <p:ext uri="{BB962C8B-B14F-4D97-AF65-F5344CB8AC3E}">
        <p14:creationId xmlns:p14="http://schemas.microsoft.com/office/powerpoint/2010/main" val="1469949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Emailed Trisha 9/6</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12</a:t>
            </a:fld>
            <a:endParaRPr lang="en-US" dirty="0"/>
          </a:p>
        </p:txBody>
      </p:sp>
    </p:spTree>
    <p:extLst>
      <p:ext uri="{BB962C8B-B14F-4D97-AF65-F5344CB8AC3E}">
        <p14:creationId xmlns:p14="http://schemas.microsoft.com/office/powerpoint/2010/main" val="476350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Emailed Trisha 9/6</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13</a:t>
            </a:fld>
            <a:endParaRPr lang="en-US" dirty="0"/>
          </a:p>
        </p:txBody>
      </p:sp>
    </p:spTree>
    <p:extLst>
      <p:ext uri="{BB962C8B-B14F-4D97-AF65-F5344CB8AC3E}">
        <p14:creationId xmlns:p14="http://schemas.microsoft.com/office/powerpoint/2010/main" val="2909987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Emailed Trisha 9/6</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14</a:t>
            </a:fld>
            <a:endParaRPr lang="en-US" dirty="0"/>
          </a:p>
        </p:txBody>
      </p:sp>
    </p:spTree>
    <p:extLst>
      <p:ext uri="{BB962C8B-B14F-4D97-AF65-F5344CB8AC3E}">
        <p14:creationId xmlns:p14="http://schemas.microsoft.com/office/powerpoint/2010/main" val="3487256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Emailed Trisha 9/6</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15</a:t>
            </a:fld>
            <a:endParaRPr lang="en-US" dirty="0"/>
          </a:p>
        </p:txBody>
      </p:sp>
    </p:spTree>
    <p:extLst>
      <p:ext uri="{BB962C8B-B14F-4D97-AF65-F5344CB8AC3E}">
        <p14:creationId xmlns:p14="http://schemas.microsoft.com/office/powerpoint/2010/main" val="113612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Emailed Trisha 9/6</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16</a:t>
            </a:fld>
            <a:endParaRPr lang="en-US" dirty="0"/>
          </a:p>
        </p:txBody>
      </p:sp>
    </p:spTree>
    <p:extLst>
      <p:ext uri="{BB962C8B-B14F-4D97-AF65-F5344CB8AC3E}">
        <p14:creationId xmlns:p14="http://schemas.microsoft.com/office/powerpoint/2010/main" val="135718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Emailed Trisha 9/6</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17</a:t>
            </a:fld>
            <a:endParaRPr lang="en-US" dirty="0"/>
          </a:p>
        </p:txBody>
      </p:sp>
    </p:spTree>
    <p:extLst>
      <p:ext uri="{BB962C8B-B14F-4D97-AF65-F5344CB8AC3E}">
        <p14:creationId xmlns:p14="http://schemas.microsoft.com/office/powerpoint/2010/main" val="360617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18</a:t>
            </a:fld>
            <a:endParaRPr lang="en-US" dirty="0"/>
          </a:p>
        </p:txBody>
      </p:sp>
    </p:spTree>
    <p:extLst>
      <p:ext uri="{BB962C8B-B14F-4D97-AF65-F5344CB8AC3E}">
        <p14:creationId xmlns:p14="http://schemas.microsoft.com/office/powerpoint/2010/main" val="1216507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19</a:t>
            </a:fld>
            <a:endParaRPr lang="en-US" dirty="0"/>
          </a:p>
        </p:txBody>
      </p:sp>
    </p:spTree>
    <p:extLst>
      <p:ext uri="{BB962C8B-B14F-4D97-AF65-F5344CB8AC3E}">
        <p14:creationId xmlns:p14="http://schemas.microsoft.com/office/powerpoint/2010/main" val="243896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a:t>
            </a:fld>
            <a:endParaRPr lang="en-US" dirty="0"/>
          </a:p>
        </p:txBody>
      </p:sp>
    </p:spTree>
    <p:extLst>
      <p:ext uri="{BB962C8B-B14F-4D97-AF65-F5344CB8AC3E}">
        <p14:creationId xmlns:p14="http://schemas.microsoft.com/office/powerpoint/2010/main" val="4284328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20</a:t>
            </a:fld>
            <a:endParaRPr lang="en-US" dirty="0"/>
          </a:p>
        </p:txBody>
      </p:sp>
    </p:spTree>
    <p:extLst>
      <p:ext uri="{BB962C8B-B14F-4D97-AF65-F5344CB8AC3E}">
        <p14:creationId xmlns:p14="http://schemas.microsoft.com/office/powerpoint/2010/main" val="1653242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21</a:t>
            </a:fld>
            <a:endParaRPr lang="en-US" dirty="0"/>
          </a:p>
        </p:txBody>
      </p:sp>
    </p:spTree>
    <p:extLst>
      <p:ext uri="{BB962C8B-B14F-4D97-AF65-F5344CB8AC3E}">
        <p14:creationId xmlns:p14="http://schemas.microsoft.com/office/powerpoint/2010/main" val="255427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22</a:t>
            </a:fld>
            <a:endParaRPr lang="en-US" dirty="0"/>
          </a:p>
        </p:txBody>
      </p:sp>
    </p:spTree>
    <p:extLst>
      <p:ext uri="{BB962C8B-B14F-4D97-AF65-F5344CB8AC3E}">
        <p14:creationId xmlns:p14="http://schemas.microsoft.com/office/powerpoint/2010/main" val="1663085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23</a:t>
            </a:fld>
            <a:endParaRPr lang="en-US" dirty="0"/>
          </a:p>
        </p:txBody>
      </p:sp>
    </p:spTree>
    <p:extLst>
      <p:ext uri="{BB962C8B-B14F-4D97-AF65-F5344CB8AC3E}">
        <p14:creationId xmlns:p14="http://schemas.microsoft.com/office/powerpoint/2010/main" val="157691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24</a:t>
            </a:fld>
            <a:endParaRPr lang="en-US" dirty="0"/>
          </a:p>
        </p:txBody>
      </p:sp>
    </p:spTree>
    <p:extLst>
      <p:ext uri="{BB962C8B-B14F-4D97-AF65-F5344CB8AC3E}">
        <p14:creationId xmlns:p14="http://schemas.microsoft.com/office/powerpoint/2010/main" val="121662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25</a:t>
            </a:fld>
            <a:endParaRPr lang="en-US" dirty="0"/>
          </a:p>
        </p:txBody>
      </p:sp>
    </p:spTree>
    <p:extLst>
      <p:ext uri="{BB962C8B-B14F-4D97-AF65-F5344CB8AC3E}">
        <p14:creationId xmlns:p14="http://schemas.microsoft.com/office/powerpoint/2010/main" val="3333176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26</a:t>
            </a:fld>
            <a:endParaRPr lang="en-US" dirty="0"/>
          </a:p>
        </p:txBody>
      </p:sp>
    </p:spTree>
    <p:extLst>
      <p:ext uri="{BB962C8B-B14F-4D97-AF65-F5344CB8AC3E}">
        <p14:creationId xmlns:p14="http://schemas.microsoft.com/office/powerpoint/2010/main" val="245839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27</a:t>
            </a:fld>
            <a:endParaRPr lang="en-US" dirty="0"/>
          </a:p>
        </p:txBody>
      </p:sp>
    </p:spTree>
    <p:extLst>
      <p:ext uri="{BB962C8B-B14F-4D97-AF65-F5344CB8AC3E}">
        <p14:creationId xmlns:p14="http://schemas.microsoft.com/office/powerpoint/2010/main" val="3952547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28</a:t>
            </a:fld>
            <a:endParaRPr lang="en-US" dirty="0"/>
          </a:p>
        </p:txBody>
      </p:sp>
    </p:spTree>
    <p:extLst>
      <p:ext uri="{BB962C8B-B14F-4D97-AF65-F5344CB8AC3E}">
        <p14:creationId xmlns:p14="http://schemas.microsoft.com/office/powerpoint/2010/main" val="4139551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29</a:t>
            </a:fld>
            <a:endParaRPr lang="en-US" dirty="0"/>
          </a:p>
        </p:txBody>
      </p:sp>
    </p:spTree>
    <p:extLst>
      <p:ext uri="{BB962C8B-B14F-4D97-AF65-F5344CB8AC3E}">
        <p14:creationId xmlns:p14="http://schemas.microsoft.com/office/powerpoint/2010/main" val="29154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3</a:t>
            </a:fld>
            <a:endParaRPr lang="en-US" dirty="0"/>
          </a:p>
        </p:txBody>
      </p:sp>
    </p:spTree>
    <p:extLst>
      <p:ext uri="{BB962C8B-B14F-4D97-AF65-F5344CB8AC3E}">
        <p14:creationId xmlns:p14="http://schemas.microsoft.com/office/powerpoint/2010/main" val="548875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30</a:t>
            </a:fld>
            <a:endParaRPr lang="en-US" dirty="0"/>
          </a:p>
        </p:txBody>
      </p:sp>
    </p:spTree>
    <p:extLst>
      <p:ext uri="{BB962C8B-B14F-4D97-AF65-F5344CB8AC3E}">
        <p14:creationId xmlns:p14="http://schemas.microsoft.com/office/powerpoint/2010/main" val="1893711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31</a:t>
            </a:fld>
            <a:endParaRPr lang="en-US" dirty="0"/>
          </a:p>
        </p:txBody>
      </p:sp>
    </p:spTree>
    <p:extLst>
      <p:ext uri="{BB962C8B-B14F-4D97-AF65-F5344CB8AC3E}">
        <p14:creationId xmlns:p14="http://schemas.microsoft.com/office/powerpoint/2010/main" val="268355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tweak</a:t>
            </a:r>
          </a:p>
        </p:txBody>
      </p:sp>
      <p:sp>
        <p:nvSpPr>
          <p:cNvPr id="4" name="Slide Number Placeholder 3"/>
          <p:cNvSpPr>
            <a:spLocks noGrp="1"/>
          </p:cNvSpPr>
          <p:nvPr>
            <p:ph type="sldNum" sz="quarter" idx="5"/>
          </p:nvPr>
        </p:nvSpPr>
        <p:spPr/>
        <p:txBody>
          <a:bodyPr/>
          <a:lstStyle/>
          <a:p>
            <a:fld id="{E096F648-B397-4947-BFA2-2FA298B64D6B}" type="slidenum">
              <a:rPr lang="en-US" smtClean="0"/>
              <a:t>32</a:t>
            </a:fld>
            <a:endParaRPr lang="en-US" dirty="0"/>
          </a:p>
        </p:txBody>
      </p:sp>
    </p:spTree>
    <p:extLst>
      <p:ext uri="{BB962C8B-B14F-4D97-AF65-F5344CB8AC3E}">
        <p14:creationId xmlns:p14="http://schemas.microsoft.com/office/powerpoint/2010/main" val="1463653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tweak</a:t>
            </a:r>
          </a:p>
        </p:txBody>
      </p:sp>
      <p:sp>
        <p:nvSpPr>
          <p:cNvPr id="4" name="Slide Number Placeholder 3"/>
          <p:cNvSpPr>
            <a:spLocks noGrp="1"/>
          </p:cNvSpPr>
          <p:nvPr>
            <p:ph type="sldNum" sz="quarter" idx="5"/>
          </p:nvPr>
        </p:nvSpPr>
        <p:spPr/>
        <p:txBody>
          <a:bodyPr/>
          <a:lstStyle/>
          <a:p>
            <a:fld id="{E096F648-B397-4947-BFA2-2FA298B64D6B}" type="slidenum">
              <a:rPr lang="en-US" smtClean="0"/>
              <a:t>33</a:t>
            </a:fld>
            <a:endParaRPr lang="en-US" dirty="0"/>
          </a:p>
        </p:txBody>
      </p:sp>
    </p:spTree>
    <p:extLst>
      <p:ext uri="{BB962C8B-B14F-4D97-AF65-F5344CB8AC3E}">
        <p14:creationId xmlns:p14="http://schemas.microsoft.com/office/powerpoint/2010/main" val="36702970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34</a:t>
            </a:fld>
            <a:endParaRPr lang="en-US" dirty="0"/>
          </a:p>
        </p:txBody>
      </p:sp>
    </p:spTree>
    <p:extLst>
      <p:ext uri="{BB962C8B-B14F-4D97-AF65-F5344CB8AC3E}">
        <p14:creationId xmlns:p14="http://schemas.microsoft.com/office/powerpoint/2010/main" val="174330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35</a:t>
            </a:fld>
            <a:endParaRPr lang="en-US" dirty="0"/>
          </a:p>
        </p:txBody>
      </p:sp>
    </p:spTree>
    <p:extLst>
      <p:ext uri="{BB962C8B-B14F-4D97-AF65-F5344CB8AC3E}">
        <p14:creationId xmlns:p14="http://schemas.microsoft.com/office/powerpoint/2010/main" val="2654672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36</a:t>
            </a:fld>
            <a:endParaRPr lang="en-US" dirty="0"/>
          </a:p>
        </p:txBody>
      </p:sp>
    </p:spTree>
    <p:extLst>
      <p:ext uri="{BB962C8B-B14F-4D97-AF65-F5344CB8AC3E}">
        <p14:creationId xmlns:p14="http://schemas.microsoft.com/office/powerpoint/2010/main" val="1912381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37</a:t>
            </a:fld>
            <a:endParaRPr lang="en-US" dirty="0"/>
          </a:p>
        </p:txBody>
      </p:sp>
    </p:spTree>
    <p:extLst>
      <p:ext uri="{BB962C8B-B14F-4D97-AF65-F5344CB8AC3E}">
        <p14:creationId xmlns:p14="http://schemas.microsoft.com/office/powerpoint/2010/main" val="2626176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38</a:t>
            </a:fld>
            <a:endParaRPr lang="en-US" dirty="0"/>
          </a:p>
        </p:txBody>
      </p:sp>
    </p:spTree>
    <p:extLst>
      <p:ext uri="{BB962C8B-B14F-4D97-AF65-F5344CB8AC3E}">
        <p14:creationId xmlns:p14="http://schemas.microsoft.com/office/powerpoint/2010/main" val="40118204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39</a:t>
            </a:fld>
            <a:endParaRPr lang="en-US" dirty="0"/>
          </a:p>
        </p:txBody>
      </p:sp>
    </p:spTree>
    <p:extLst>
      <p:ext uri="{BB962C8B-B14F-4D97-AF65-F5344CB8AC3E}">
        <p14:creationId xmlns:p14="http://schemas.microsoft.com/office/powerpoint/2010/main" val="63517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a:t>
            </a:fld>
            <a:endParaRPr lang="en-US" dirty="0"/>
          </a:p>
        </p:txBody>
      </p:sp>
    </p:spTree>
    <p:extLst>
      <p:ext uri="{BB962C8B-B14F-4D97-AF65-F5344CB8AC3E}">
        <p14:creationId xmlns:p14="http://schemas.microsoft.com/office/powerpoint/2010/main" val="1889566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40</a:t>
            </a:fld>
            <a:endParaRPr lang="en-US" dirty="0"/>
          </a:p>
        </p:txBody>
      </p:sp>
    </p:spTree>
    <p:extLst>
      <p:ext uri="{BB962C8B-B14F-4D97-AF65-F5344CB8AC3E}">
        <p14:creationId xmlns:p14="http://schemas.microsoft.com/office/powerpoint/2010/main" val="1740880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41</a:t>
            </a:fld>
            <a:endParaRPr lang="en-US" dirty="0"/>
          </a:p>
        </p:txBody>
      </p:sp>
    </p:spTree>
    <p:extLst>
      <p:ext uri="{BB962C8B-B14F-4D97-AF65-F5344CB8AC3E}">
        <p14:creationId xmlns:p14="http://schemas.microsoft.com/office/powerpoint/2010/main" val="8376541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42</a:t>
            </a:fld>
            <a:endParaRPr lang="en-US" dirty="0"/>
          </a:p>
        </p:txBody>
      </p:sp>
    </p:spTree>
    <p:extLst>
      <p:ext uri="{BB962C8B-B14F-4D97-AF65-F5344CB8AC3E}">
        <p14:creationId xmlns:p14="http://schemas.microsoft.com/office/powerpoint/2010/main" val="571101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43</a:t>
            </a:fld>
            <a:endParaRPr lang="en-US" dirty="0"/>
          </a:p>
        </p:txBody>
      </p:sp>
    </p:spTree>
    <p:extLst>
      <p:ext uri="{BB962C8B-B14F-4D97-AF65-F5344CB8AC3E}">
        <p14:creationId xmlns:p14="http://schemas.microsoft.com/office/powerpoint/2010/main" val="2966867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44</a:t>
            </a:fld>
            <a:endParaRPr lang="en-US" dirty="0"/>
          </a:p>
        </p:txBody>
      </p:sp>
    </p:spTree>
    <p:extLst>
      <p:ext uri="{BB962C8B-B14F-4D97-AF65-F5344CB8AC3E}">
        <p14:creationId xmlns:p14="http://schemas.microsoft.com/office/powerpoint/2010/main" val="3481250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45</a:t>
            </a:fld>
            <a:endParaRPr lang="en-US" dirty="0"/>
          </a:p>
        </p:txBody>
      </p:sp>
    </p:spTree>
    <p:extLst>
      <p:ext uri="{BB962C8B-B14F-4D97-AF65-F5344CB8AC3E}">
        <p14:creationId xmlns:p14="http://schemas.microsoft.com/office/powerpoint/2010/main" val="4662925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46</a:t>
            </a:fld>
            <a:endParaRPr lang="en-US" dirty="0"/>
          </a:p>
        </p:txBody>
      </p:sp>
    </p:spTree>
    <p:extLst>
      <p:ext uri="{BB962C8B-B14F-4D97-AF65-F5344CB8AC3E}">
        <p14:creationId xmlns:p14="http://schemas.microsoft.com/office/powerpoint/2010/main" val="4121600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E096F648-B397-4947-BFA2-2FA298B64D6B}" type="slidenum">
              <a:rPr lang="en-US">
                <a:solidFill>
                  <a:prstClr val="black"/>
                </a:solidFill>
                <a:latin typeface="Calibri" panose="020F0502020204030204"/>
              </a:rPr>
              <a:pPr defTabSz="466618">
                <a:defRPr/>
              </a:pPr>
              <a:t>47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94303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48</a:t>
            </a:fld>
            <a:endParaRPr lang="en-US" dirty="0"/>
          </a:p>
        </p:txBody>
      </p:sp>
    </p:spTree>
    <p:extLst>
      <p:ext uri="{BB962C8B-B14F-4D97-AF65-F5344CB8AC3E}">
        <p14:creationId xmlns:p14="http://schemas.microsoft.com/office/powerpoint/2010/main" val="11381096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7C306A89-82BC-85D4-FEA0-B57D13B38B13}"/>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2C2FD5D1-0EF7-5F21-78A5-AF9EF1FEDE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9028" name="Header Placeholder 3">
            <a:extLst>
              <a:ext uri="{FF2B5EF4-FFF2-40B4-BE49-F238E27FC236}">
                <a16:creationId xmlns:a16="http://schemas.microsoft.com/office/drawing/2014/main" id="{213451CF-53D6-9AB0-6767-7D67210EFBD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56635" indent="-290017">
              <a:defRPr sz="2400" b="1">
                <a:solidFill>
                  <a:schemeClr val="tx1"/>
                </a:solidFill>
                <a:latin typeface="Times New Roman" panose="02020603050405020304" pitchFamily="18" charset="0"/>
              </a:defRPr>
            </a:lvl2pPr>
            <a:lvl3pPr marL="1164926" indent="-231689">
              <a:defRPr sz="2400" b="1">
                <a:solidFill>
                  <a:schemeClr val="tx1"/>
                </a:solidFill>
                <a:latin typeface="Times New Roman" panose="02020603050405020304" pitchFamily="18" charset="0"/>
              </a:defRPr>
            </a:lvl3pPr>
            <a:lvl4pPr marL="1631544" indent="-231689">
              <a:defRPr sz="2400" b="1">
                <a:solidFill>
                  <a:schemeClr val="tx1"/>
                </a:solidFill>
                <a:latin typeface="Times New Roman" panose="02020603050405020304" pitchFamily="18" charset="0"/>
              </a:defRPr>
            </a:lvl4pPr>
            <a:lvl5pPr marL="2098163" indent="-231689">
              <a:defRPr sz="2400" b="1">
                <a:solidFill>
                  <a:schemeClr val="tx1"/>
                </a:solidFill>
                <a:latin typeface="Times New Roman" panose="02020603050405020304" pitchFamily="18" charset="0"/>
              </a:defRPr>
            </a:lvl5pPr>
            <a:lvl6pPr marL="2564781" indent="-231689" eaLnBrk="0" fontAlgn="base" hangingPunct="0">
              <a:spcBef>
                <a:spcPct val="0"/>
              </a:spcBef>
              <a:spcAft>
                <a:spcPct val="0"/>
              </a:spcAft>
              <a:defRPr sz="2400" b="1">
                <a:solidFill>
                  <a:schemeClr val="tx1"/>
                </a:solidFill>
                <a:latin typeface="Times New Roman" panose="02020603050405020304" pitchFamily="18" charset="0"/>
              </a:defRPr>
            </a:lvl6pPr>
            <a:lvl7pPr marL="3031399" indent="-231689" eaLnBrk="0" fontAlgn="base" hangingPunct="0">
              <a:spcBef>
                <a:spcPct val="0"/>
              </a:spcBef>
              <a:spcAft>
                <a:spcPct val="0"/>
              </a:spcAft>
              <a:defRPr sz="2400" b="1">
                <a:solidFill>
                  <a:schemeClr val="tx1"/>
                </a:solidFill>
                <a:latin typeface="Times New Roman" panose="02020603050405020304" pitchFamily="18" charset="0"/>
              </a:defRPr>
            </a:lvl7pPr>
            <a:lvl8pPr marL="3498018" indent="-231689" eaLnBrk="0" fontAlgn="base" hangingPunct="0">
              <a:spcBef>
                <a:spcPct val="0"/>
              </a:spcBef>
              <a:spcAft>
                <a:spcPct val="0"/>
              </a:spcAft>
              <a:defRPr sz="2400" b="1">
                <a:solidFill>
                  <a:schemeClr val="tx1"/>
                </a:solidFill>
                <a:latin typeface="Times New Roman" panose="02020603050405020304" pitchFamily="18" charset="0"/>
              </a:defRPr>
            </a:lvl8pPr>
            <a:lvl9pPr marL="3964636" indent="-231689"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dirty="0"/>
              <a:t>Board Training</a:t>
            </a:r>
          </a:p>
        </p:txBody>
      </p:sp>
      <p:sp>
        <p:nvSpPr>
          <p:cNvPr id="129029" name="Slide Number Placeholder 4">
            <a:extLst>
              <a:ext uri="{FF2B5EF4-FFF2-40B4-BE49-F238E27FC236}">
                <a16:creationId xmlns:a16="http://schemas.microsoft.com/office/drawing/2014/main" id="{B13DF3D5-8E43-8C36-8BC2-C37782EE55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56635" indent="-290017">
              <a:defRPr sz="2400" b="1">
                <a:solidFill>
                  <a:schemeClr val="tx1"/>
                </a:solidFill>
                <a:latin typeface="Times New Roman" panose="02020603050405020304" pitchFamily="18" charset="0"/>
              </a:defRPr>
            </a:lvl2pPr>
            <a:lvl3pPr marL="1164926" indent="-231689">
              <a:defRPr sz="2400" b="1">
                <a:solidFill>
                  <a:schemeClr val="tx1"/>
                </a:solidFill>
                <a:latin typeface="Times New Roman" panose="02020603050405020304" pitchFamily="18" charset="0"/>
              </a:defRPr>
            </a:lvl3pPr>
            <a:lvl4pPr marL="1631544" indent="-231689">
              <a:defRPr sz="2400" b="1">
                <a:solidFill>
                  <a:schemeClr val="tx1"/>
                </a:solidFill>
                <a:latin typeface="Times New Roman" panose="02020603050405020304" pitchFamily="18" charset="0"/>
              </a:defRPr>
            </a:lvl4pPr>
            <a:lvl5pPr marL="2098163" indent="-231689">
              <a:defRPr sz="2400" b="1">
                <a:solidFill>
                  <a:schemeClr val="tx1"/>
                </a:solidFill>
                <a:latin typeface="Times New Roman" panose="02020603050405020304" pitchFamily="18" charset="0"/>
              </a:defRPr>
            </a:lvl5pPr>
            <a:lvl6pPr marL="2564781" indent="-231689" eaLnBrk="0" fontAlgn="base" hangingPunct="0">
              <a:spcBef>
                <a:spcPct val="0"/>
              </a:spcBef>
              <a:spcAft>
                <a:spcPct val="0"/>
              </a:spcAft>
              <a:defRPr sz="2400" b="1">
                <a:solidFill>
                  <a:schemeClr val="tx1"/>
                </a:solidFill>
                <a:latin typeface="Times New Roman" panose="02020603050405020304" pitchFamily="18" charset="0"/>
              </a:defRPr>
            </a:lvl6pPr>
            <a:lvl7pPr marL="3031399" indent="-231689" eaLnBrk="0" fontAlgn="base" hangingPunct="0">
              <a:spcBef>
                <a:spcPct val="0"/>
              </a:spcBef>
              <a:spcAft>
                <a:spcPct val="0"/>
              </a:spcAft>
              <a:defRPr sz="2400" b="1">
                <a:solidFill>
                  <a:schemeClr val="tx1"/>
                </a:solidFill>
                <a:latin typeface="Times New Roman" panose="02020603050405020304" pitchFamily="18" charset="0"/>
              </a:defRPr>
            </a:lvl7pPr>
            <a:lvl8pPr marL="3498018" indent="-231689" eaLnBrk="0" fontAlgn="base" hangingPunct="0">
              <a:spcBef>
                <a:spcPct val="0"/>
              </a:spcBef>
              <a:spcAft>
                <a:spcPct val="0"/>
              </a:spcAft>
              <a:defRPr sz="2400" b="1">
                <a:solidFill>
                  <a:schemeClr val="tx1"/>
                </a:solidFill>
                <a:latin typeface="Times New Roman" panose="02020603050405020304" pitchFamily="18" charset="0"/>
              </a:defRPr>
            </a:lvl8pPr>
            <a:lvl9pPr marL="3964636" indent="-231689" eaLnBrk="0" fontAlgn="base" hangingPunct="0">
              <a:spcBef>
                <a:spcPct val="0"/>
              </a:spcBef>
              <a:spcAft>
                <a:spcPct val="0"/>
              </a:spcAft>
              <a:defRPr sz="2400" b="1">
                <a:solidFill>
                  <a:schemeClr val="tx1"/>
                </a:solidFill>
                <a:latin typeface="Times New Roman" panose="02020603050405020304" pitchFamily="18" charset="0"/>
              </a:defRPr>
            </a:lvl9pPr>
          </a:lstStyle>
          <a:p>
            <a:fld id="{5DC88CCF-03D4-44F5-A73C-A81E3DA6AE2A}" type="slidenum">
              <a:rPr lang="en-US" altLang="en-US" sz="1200" b="0"/>
              <a:pPr/>
              <a:t>49</a:t>
            </a:fld>
            <a:endParaRPr lang="en-US" altLang="en-US" sz="1200" b="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a:t>
            </a:fld>
            <a:endParaRPr lang="en-US" dirty="0"/>
          </a:p>
        </p:txBody>
      </p:sp>
    </p:spTree>
    <p:extLst>
      <p:ext uri="{BB962C8B-B14F-4D97-AF65-F5344CB8AC3E}">
        <p14:creationId xmlns:p14="http://schemas.microsoft.com/office/powerpoint/2010/main" val="36556185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50</a:t>
            </a:fld>
            <a:endParaRPr lang="en-US" dirty="0"/>
          </a:p>
        </p:txBody>
      </p:sp>
    </p:spTree>
    <p:extLst>
      <p:ext uri="{BB962C8B-B14F-4D97-AF65-F5344CB8AC3E}">
        <p14:creationId xmlns:p14="http://schemas.microsoft.com/office/powerpoint/2010/main" val="24918546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51</a:t>
            </a:fld>
            <a:endParaRPr lang="en-US" dirty="0"/>
          </a:p>
        </p:txBody>
      </p:sp>
    </p:spTree>
    <p:extLst>
      <p:ext uri="{BB962C8B-B14F-4D97-AF65-F5344CB8AC3E}">
        <p14:creationId xmlns:p14="http://schemas.microsoft.com/office/powerpoint/2010/main" val="34745131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52</a:t>
            </a:fld>
            <a:endParaRPr lang="en-US" dirty="0"/>
          </a:p>
        </p:txBody>
      </p:sp>
    </p:spTree>
    <p:extLst>
      <p:ext uri="{BB962C8B-B14F-4D97-AF65-F5344CB8AC3E}">
        <p14:creationId xmlns:p14="http://schemas.microsoft.com/office/powerpoint/2010/main" val="846894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53</a:t>
            </a:fld>
            <a:endParaRPr lang="en-US" dirty="0"/>
          </a:p>
        </p:txBody>
      </p:sp>
    </p:spTree>
    <p:extLst>
      <p:ext uri="{BB962C8B-B14F-4D97-AF65-F5344CB8AC3E}">
        <p14:creationId xmlns:p14="http://schemas.microsoft.com/office/powerpoint/2010/main" val="328686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54</a:t>
            </a:fld>
            <a:endParaRPr lang="en-US" dirty="0"/>
          </a:p>
        </p:txBody>
      </p:sp>
    </p:spTree>
    <p:extLst>
      <p:ext uri="{BB962C8B-B14F-4D97-AF65-F5344CB8AC3E}">
        <p14:creationId xmlns:p14="http://schemas.microsoft.com/office/powerpoint/2010/main" val="32136730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55</a:t>
            </a:fld>
            <a:endParaRPr lang="en-US" dirty="0"/>
          </a:p>
        </p:txBody>
      </p:sp>
    </p:spTree>
    <p:extLst>
      <p:ext uri="{BB962C8B-B14F-4D97-AF65-F5344CB8AC3E}">
        <p14:creationId xmlns:p14="http://schemas.microsoft.com/office/powerpoint/2010/main" val="2661731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56</a:t>
            </a:fld>
            <a:endParaRPr lang="en-US" dirty="0"/>
          </a:p>
        </p:txBody>
      </p:sp>
    </p:spTree>
    <p:extLst>
      <p:ext uri="{BB962C8B-B14F-4D97-AF65-F5344CB8AC3E}">
        <p14:creationId xmlns:p14="http://schemas.microsoft.com/office/powerpoint/2010/main" val="3643345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 to Hillary for review – 9/7 – Hillary okayed 9/8</a:t>
            </a:r>
          </a:p>
        </p:txBody>
      </p:sp>
      <p:sp>
        <p:nvSpPr>
          <p:cNvPr id="4" name="Slide Number Placeholder 3"/>
          <p:cNvSpPr>
            <a:spLocks noGrp="1"/>
          </p:cNvSpPr>
          <p:nvPr>
            <p:ph type="sldNum" sz="quarter" idx="5"/>
          </p:nvPr>
        </p:nvSpPr>
        <p:spPr/>
        <p:txBody>
          <a:bodyPr/>
          <a:lstStyle/>
          <a:p>
            <a:fld id="{E096F648-B397-4947-BFA2-2FA298B64D6B}" type="slidenum">
              <a:rPr lang="en-US" smtClean="0"/>
              <a:t>57</a:t>
            </a:fld>
            <a:endParaRPr lang="en-US" dirty="0"/>
          </a:p>
        </p:txBody>
      </p:sp>
    </p:spTree>
    <p:extLst>
      <p:ext uri="{BB962C8B-B14F-4D97-AF65-F5344CB8AC3E}">
        <p14:creationId xmlns:p14="http://schemas.microsoft.com/office/powerpoint/2010/main" val="5270557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58</a:t>
            </a:fld>
            <a:endParaRPr lang="en-US" dirty="0"/>
          </a:p>
        </p:txBody>
      </p:sp>
    </p:spTree>
    <p:extLst>
      <p:ext uri="{BB962C8B-B14F-4D97-AF65-F5344CB8AC3E}">
        <p14:creationId xmlns:p14="http://schemas.microsoft.com/office/powerpoint/2010/main" val="27566066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59</a:t>
            </a:fld>
            <a:endParaRPr lang="en-US" dirty="0"/>
          </a:p>
        </p:txBody>
      </p:sp>
    </p:spTree>
    <p:extLst>
      <p:ext uri="{BB962C8B-B14F-4D97-AF65-F5344CB8AC3E}">
        <p14:creationId xmlns:p14="http://schemas.microsoft.com/office/powerpoint/2010/main" val="257243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6</a:t>
            </a:fld>
            <a:endParaRPr lang="en-US" dirty="0"/>
          </a:p>
        </p:txBody>
      </p:sp>
    </p:spTree>
    <p:extLst>
      <p:ext uri="{BB962C8B-B14F-4D97-AF65-F5344CB8AC3E}">
        <p14:creationId xmlns:p14="http://schemas.microsoft.com/office/powerpoint/2010/main" val="19104477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60</a:t>
            </a:fld>
            <a:endParaRPr lang="en-US" dirty="0"/>
          </a:p>
        </p:txBody>
      </p:sp>
    </p:spTree>
    <p:extLst>
      <p:ext uri="{BB962C8B-B14F-4D97-AF65-F5344CB8AC3E}">
        <p14:creationId xmlns:p14="http://schemas.microsoft.com/office/powerpoint/2010/main" val="509807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61</a:t>
            </a:fld>
            <a:endParaRPr lang="en-US" dirty="0"/>
          </a:p>
        </p:txBody>
      </p:sp>
    </p:spTree>
    <p:extLst>
      <p:ext uri="{BB962C8B-B14F-4D97-AF65-F5344CB8AC3E}">
        <p14:creationId xmlns:p14="http://schemas.microsoft.com/office/powerpoint/2010/main" val="3588408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Sent to Hillary for review – 9/7 – Hillary ok 9/8</a:t>
            </a:r>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62</a:t>
            </a:fld>
            <a:endParaRPr lang="en-US" dirty="0"/>
          </a:p>
        </p:txBody>
      </p:sp>
    </p:spTree>
    <p:extLst>
      <p:ext uri="{BB962C8B-B14F-4D97-AF65-F5344CB8AC3E}">
        <p14:creationId xmlns:p14="http://schemas.microsoft.com/office/powerpoint/2010/main" val="3438823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63</a:t>
            </a:fld>
            <a:endParaRPr lang="en-US" dirty="0"/>
          </a:p>
        </p:txBody>
      </p:sp>
    </p:spTree>
    <p:extLst>
      <p:ext uri="{BB962C8B-B14F-4D97-AF65-F5344CB8AC3E}">
        <p14:creationId xmlns:p14="http://schemas.microsoft.com/office/powerpoint/2010/main" val="27069114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64</a:t>
            </a:fld>
            <a:endParaRPr lang="en-US" dirty="0"/>
          </a:p>
        </p:txBody>
      </p:sp>
    </p:spTree>
    <p:extLst>
      <p:ext uri="{BB962C8B-B14F-4D97-AF65-F5344CB8AC3E}">
        <p14:creationId xmlns:p14="http://schemas.microsoft.com/office/powerpoint/2010/main" val="26283402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highlight>
                  <a:srgbClr val="FFFF00"/>
                </a:highlight>
              </a:rPr>
              <a:t>Should this slide be moved to be under the Fundraising/Programing Director? </a:t>
            </a:r>
          </a:p>
        </p:txBody>
      </p:sp>
      <p:sp>
        <p:nvSpPr>
          <p:cNvPr id="4" name="Slide Number Placeholder 3"/>
          <p:cNvSpPr>
            <a:spLocks noGrp="1"/>
          </p:cNvSpPr>
          <p:nvPr>
            <p:ph type="sldNum" sz="quarter" idx="5"/>
          </p:nvPr>
        </p:nvSpPr>
        <p:spPr/>
        <p:txBody>
          <a:bodyPr/>
          <a:lstStyle/>
          <a:p>
            <a:fld id="{E096F648-B397-4947-BFA2-2FA298B64D6B}" type="slidenum">
              <a:rPr lang="en-US" smtClean="0"/>
              <a:t>65</a:t>
            </a:fld>
            <a:endParaRPr lang="en-US" dirty="0"/>
          </a:p>
        </p:txBody>
      </p:sp>
    </p:spTree>
    <p:extLst>
      <p:ext uri="{BB962C8B-B14F-4D97-AF65-F5344CB8AC3E}">
        <p14:creationId xmlns:p14="http://schemas.microsoft.com/office/powerpoint/2010/main" val="21324743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66</a:t>
            </a:fld>
            <a:endParaRPr lang="en-US" dirty="0"/>
          </a:p>
        </p:txBody>
      </p:sp>
    </p:spTree>
    <p:extLst>
      <p:ext uri="{BB962C8B-B14F-4D97-AF65-F5344CB8AC3E}">
        <p14:creationId xmlns:p14="http://schemas.microsoft.com/office/powerpoint/2010/main" val="42115326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Jena</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96F648-B397-4947-BFA2-2FA298B64D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2195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68</a:t>
            </a:fld>
            <a:endParaRPr lang="en-US" dirty="0"/>
          </a:p>
        </p:txBody>
      </p:sp>
    </p:spTree>
    <p:extLst>
      <p:ext uri="{BB962C8B-B14F-4D97-AF65-F5344CB8AC3E}">
        <p14:creationId xmlns:p14="http://schemas.microsoft.com/office/powerpoint/2010/main" val="21592499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69</a:t>
            </a:fld>
            <a:endParaRPr lang="en-US" dirty="0"/>
          </a:p>
        </p:txBody>
      </p:sp>
    </p:spTree>
    <p:extLst>
      <p:ext uri="{BB962C8B-B14F-4D97-AF65-F5344CB8AC3E}">
        <p14:creationId xmlns:p14="http://schemas.microsoft.com/office/powerpoint/2010/main" val="211869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a:t>
            </a:fld>
            <a:endParaRPr lang="en-US" dirty="0"/>
          </a:p>
        </p:txBody>
      </p:sp>
    </p:spTree>
    <p:extLst>
      <p:ext uri="{BB962C8B-B14F-4D97-AF65-F5344CB8AC3E}">
        <p14:creationId xmlns:p14="http://schemas.microsoft.com/office/powerpoint/2010/main" val="26927136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70</a:t>
            </a:fld>
            <a:endParaRPr lang="en-US" dirty="0"/>
          </a:p>
        </p:txBody>
      </p:sp>
    </p:spTree>
    <p:extLst>
      <p:ext uri="{BB962C8B-B14F-4D97-AF65-F5344CB8AC3E}">
        <p14:creationId xmlns:p14="http://schemas.microsoft.com/office/powerpoint/2010/main" val="12005303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71</a:t>
            </a:fld>
            <a:endParaRPr lang="en-US" dirty="0"/>
          </a:p>
        </p:txBody>
      </p:sp>
    </p:spTree>
    <p:extLst>
      <p:ext uri="{BB962C8B-B14F-4D97-AF65-F5344CB8AC3E}">
        <p14:creationId xmlns:p14="http://schemas.microsoft.com/office/powerpoint/2010/main" val="12477570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1027" lvl="2">
              <a:lnSpc>
                <a:spcPct val="90000"/>
              </a:lnSpc>
              <a:spcBef>
                <a:spcPts val="919"/>
              </a:spcBef>
            </a:pPr>
            <a:endParaRPr lang="en-US" altLang="en-US" sz="2100" dirty="0"/>
          </a:p>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72</a:t>
            </a:fld>
            <a:endParaRPr lang="en-US" dirty="0"/>
          </a:p>
        </p:txBody>
      </p:sp>
    </p:spTree>
    <p:extLst>
      <p:ext uri="{BB962C8B-B14F-4D97-AF65-F5344CB8AC3E}">
        <p14:creationId xmlns:p14="http://schemas.microsoft.com/office/powerpoint/2010/main" val="2049065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73</a:t>
            </a:fld>
            <a:endParaRPr lang="en-US" dirty="0"/>
          </a:p>
        </p:txBody>
      </p:sp>
    </p:spTree>
    <p:extLst>
      <p:ext uri="{BB962C8B-B14F-4D97-AF65-F5344CB8AC3E}">
        <p14:creationId xmlns:p14="http://schemas.microsoft.com/office/powerpoint/2010/main" val="3685160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74</a:t>
            </a:fld>
            <a:endParaRPr lang="en-US" dirty="0"/>
          </a:p>
        </p:txBody>
      </p:sp>
    </p:spTree>
    <p:extLst>
      <p:ext uri="{BB962C8B-B14F-4D97-AF65-F5344CB8AC3E}">
        <p14:creationId xmlns:p14="http://schemas.microsoft.com/office/powerpoint/2010/main" val="330736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75</a:t>
            </a:fld>
            <a:endParaRPr lang="en-US" dirty="0"/>
          </a:p>
        </p:txBody>
      </p:sp>
    </p:spTree>
    <p:extLst>
      <p:ext uri="{BB962C8B-B14F-4D97-AF65-F5344CB8AC3E}">
        <p14:creationId xmlns:p14="http://schemas.microsoft.com/office/powerpoint/2010/main" val="398149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76</a:t>
            </a:fld>
            <a:endParaRPr lang="en-US" dirty="0"/>
          </a:p>
        </p:txBody>
      </p:sp>
    </p:spTree>
    <p:extLst>
      <p:ext uri="{BB962C8B-B14F-4D97-AF65-F5344CB8AC3E}">
        <p14:creationId xmlns:p14="http://schemas.microsoft.com/office/powerpoint/2010/main" val="23879318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77</a:t>
            </a:fld>
            <a:endParaRPr lang="en-US" dirty="0"/>
          </a:p>
        </p:txBody>
      </p:sp>
    </p:spTree>
    <p:extLst>
      <p:ext uri="{BB962C8B-B14F-4D97-AF65-F5344CB8AC3E}">
        <p14:creationId xmlns:p14="http://schemas.microsoft.com/office/powerpoint/2010/main" val="30221123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78</a:t>
            </a:fld>
            <a:endParaRPr lang="en-US" dirty="0"/>
          </a:p>
        </p:txBody>
      </p:sp>
    </p:spTree>
    <p:extLst>
      <p:ext uri="{BB962C8B-B14F-4D97-AF65-F5344CB8AC3E}">
        <p14:creationId xmlns:p14="http://schemas.microsoft.com/office/powerpoint/2010/main" val="11703380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79</a:t>
            </a:fld>
            <a:endParaRPr lang="en-US" dirty="0"/>
          </a:p>
        </p:txBody>
      </p:sp>
    </p:spTree>
    <p:extLst>
      <p:ext uri="{BB962C8B-B14F-4D97-AF65-F5344CB8AC3E}">
        <p14:creationId xmlns:p14="http://schemas.microsoft.com/office/powerpoint/2010/main" val="154429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8</a:t>
            </a:fld>
            <a:endParaRPr lang="en-US" dirty="0"/>
          </a:p>
        </p:txBody>
      </p:sp>
    </p:spTree>
    <p:extLst>
      <p:ext uri="{BB962C8B-B14F-4D97-AF65-F5344CB8AC3E}">
        <p14:creationId xmlns:p14="http://schemas.microsoft.com/office/powerpoint/2010/main" val="36251802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80</a:t>
            </a:fld>
            <a:endParaRPr lang="en-US" dirty="0"/>
          </a:p>
        </p:txBody>
      </p:sp>
    </p:spTree>
    <p:extLst>
      <p:ext uri="{BB962C8B-B14F-4D97-AF65-F5344CB8AC3E}">
        <p14:creationId xmlns:p14="http://schemas.microsoft.com/office/powerpoint/2010/main" val="12322289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81</a:t>
            </a:fld>
            <a:endParaRPr lang="en-US" dirty="0"/>
          </a:p>
        </p:txBody>
      </p:sp>
    </p:spTree>
    <p:extLst>
      <p:ext uri="{BB962C8B-B14F-4D97-AF65-F5344CB8AC3E}">
        <p14:creationId xmlns:p14="http://schemas.microsoft.com/office/powerpoint/2010/main" val="32479576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82</a:t>
            </a:fld>
            <a:endParaRPr lang="en-US" dirty="0"/>
          </a:p>
        </p:txBody>
      </p:sp>
    </p:spTree>
    <p:extLst>
      <p:ext uri="{BB962C8B-B14F-4D97-AF65-F5344CB8AC3E}">
        <p14:creationId xmlns:p14="http://schemas.microsoft.com/office/powerpoint/2010/main" val="32901754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83</a:t>
            </a:fld>
            <a:endParaRPr lang="en-US" dirty="0"/>
          </a:p>
        </p:txBody>
      </p:sp>
    </p:spTree>
    <p:extLst>
      <p:ext uri="{BB962C8B-B14F-4D97-AF65-F5344CB8AC3E}">
        <p14:creationId xmlns:p14="http://schemas.microsoft.com/office/powerpoint/2010/main" val="21583301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84</a:t>
            </a:fld>
            <a:endParaRPr lang="en-US" dirty="0"/>
          </a:p>
        </p:txBody>
      </p:sp>
    </p:spTree>
    <p:extLst>
      <p:ext uri="{BB962C8B-B14F-4D97-AF65-F5344CB8AC3E}">
        <p14:creationId xmlns:p14="http://schemas.microsoft.com/office/powerpoint/2010/main" val="704000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85</a:t>
            </a:fld>
            <a:endParaRPr lang="en-US" dirty="0"/>
          </a:p>
        </p:txBody>
      </p:sp>
    </p:spTree>
    <p:extLst>
      <p:ext uri="{BB962C8B-B14F-4D97-AF65-F5344CB8AC3E}">
        <p14:creationId xmlns:p14="http://schemas.microsoft.com/office/powerpoint/2010/main" val="25235317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86</a:t>
            </a:fld>
            <a:endParaRPr lang="en-US" dirty="0"/>
          </a:p>
        </p:txBody>
      </p:sp>
    </p:spTree>
    <p:extLst>
      <p:ext uri="{BB962C8B-B14F-4D97-AF65-F5344CB8AC3E}">
        <p14:creationId xmlns:p14="http://schemas.microsoft.com/office/powerpoint/2010/main" val="13673143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87</a:t>
            </a:fld>
            <a:endParaRPr lang="en-US" dirty="0"/>
          </a:p>
        </p:txBody>
      </p:sp>
    </p:spTree>
    <p:extLst>
      <p:ext uri="{BB962C8B-B14F-4D97-AF65-F5344CB8AC3E}">
        <p14:creationId xmlns:p14="http://schemas.microsoft.com/office/powerpoint/2010/main" val="17224052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88</a:t>
            </a:fld>
            <a:endParaRPr lang="en-US" dirty="0"/>
          </a:p>
        </p:txBody>
      </p:sp>
    </p:spTree>
    <p:extLst>
      <p:ext uri="{BB962C8B-B14F-4D97-AF65-F5344CB8AC3E}">
        <p14:creationId xmlns:p14="http://schemas.microsoft.com/office/powerpoint/2010/main" val="17008384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89</a:t>
            </a:fld>
            <a:endParaRPr lang="en-US" dirty="0"/>
          </a:p>
        </p:txBody>
      </p:sp>
    </p:spTree>
    <p:extLst>
      <p:ext uri="{BB962C8B-B14F-4D97-AF65-F5344CB8AC3E}">
        <p14:creationId xmlns:p14="http://schemas.microsoft.com/office/powerpoint/2010/main" val="134085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6F648-B397-4947-BFA2-2FA298B64D6B}" type="slidenum">
              <a:rPr lang="en-US" smtClean="0"/>
              <a:t>9</a:t>
            </a:fld>
            <a:endParaRPr lang="en-US" dirty="0"/>
          </a:p>
        </p:txBody>
      </p:sp>
    </p:spTree>
    <p:extLst>
      <p:ext uri="{BB962C8B-B14F-4D97-AF65-F5344CB8AC3E}">
        <p14:creationId xmlns:p14="http://schemas.microsoft.com/office/powerpoint/2010/main" val="31869166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96F648-B397-4947-BFA2-2FA298B64D6B}" type="slidenum">
              <a:rPr lang="en-US" smtClean="0"/>
              <a:t>90</a:t>
            </a:fld>
            <a:endParaRPr lang="en-US" dirty="0"/>
          </a:p>
        </p:txBody>
      </p:sp>
    </p:spTree>
    <p:extLst>
      <p:ext uri="{BB962C8B-B14F-4D97-AF65-F5344CB8AC3E}">
        <p14:creationId xmlns:p14="http://schemas.microsoft.com/office/powerpoint/2010/main" val="3678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2/17/2023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06626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2/17/2023</a:t>
            </a:fld>
            <a:endParaRPr lang="en-US" dirty="0"/>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03510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2/17/2023</a:t>
            </a:fld>
            <a:endParaRPr lang="en-US" dirty="0"/>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8588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2/17/2023</a:t>
            </a:fld>
            <a:endParaRPr lang="en-US" dirty="0"/>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63289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2/17/2023</a:t>
            </a:fld>
            <a:endParaRPr lang="en-US" dirty="0"/>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91975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2/17/2023</a:t>
            </a:fld>
            <a:endParaRPr lang="en-US" dirty="0"/>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778247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2/17/2023</a:t>
            </a:fld>
            <a:endParaRPr lang="en-US" dirty="0"/>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98620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2/17/2023</a:t>
            </a:fld>
            <a:endParaRPr lang="en-US" dirty="0"/>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80714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2/17/2023</a:t>
            </a:fld>
            <a:endParaRPr lang="en-US" dirty="0"/>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72590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2/17/2023</a:t>
            </a:fld>
            <a:endParaRPr lang="en-US" dirty="0"/>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04809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2/17/2023</a:t>
            </a:fld>
            <a:endParaRPr lang="en-US" dirty="0"/>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437692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2/17/2023</a:t>
            </a:fld>
            <a:endParaRPr lang="en-US" dirty="0"/>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dirty="0"/>
          </a:p>
        </p:txBody>
      </p:sp>
    </p:spTree>
    <p:extLst>
      <p:ext uri="{BB962C8B-B14F-4D97-AF65-F5344CB8AC3E}">
        <p14:creationId xmlns:p14="http://schemas.microsoft.com/office/powerpoint/2010/main" val="8225053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7" r:id="rId6"/>
    <p:sldLayoutId id="2147483763" r:id="rId7"/>
    <p:sldLayoutId id="2147483764" r:id="rId8"/>
    <p:sldLayoutId id="2147483765" r:id="rId9"/>
    <p:sldLayoutId id="2147483766" r:id="rId10"/>
    <p:sldLayoutId id="2147483768"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1.xml"/><Relationship Id="rId16" Type="http://schemas.openxmlformats.org/officeDocument/2006/relationships/image" Target="../media/image24.png"/><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9.svg"/><Relationship Id="rId5" Type="http://schemas.openxmlformats.org/officeDocument/2006/relationships/diagramQuickStyle" Target="../diagrams/quickStyle1.xml"/><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diagramLayout" Target="../diagrams/layout1.xml"/><Relationship Id="rId9" Type="http://schemas.openxmlformats.org/officeDocument/2006/relationships/image" Target="../media/image17.sv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sv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gif"/><Relationship Id="rId7" Type="http://schemas.openxmlformats.org/officeDocument/2006/relationships/image" Target="../media/image3.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43.jpe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svg"/></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sv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sv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1.jpeg"/></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4.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3.svg"/></Relationships>
</file>

<file path=ppt/slides/_rels/slide5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9.jpeg"/><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2.png"/><Relationship Id="rId4" Type="http://schemas.openxmlformats.org/officeDocument/2006/relationships/image" Target="../media/image7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3.sv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5.png"/><Relationship Id="rId4" Type="http://schemas.openxmlformats.org/officeDocument/2006/relationships/image" Target="../media/image74.jpeg"/></Relationships>
</file>

<file path=ppt/slides/_rels/slide61.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8.jpeg"/><Relationship Id="rId4" Type="http://schemas.openxmlformats.org/officeDocument/2006/relationships/image" Target="../media/image77.png"/></Relationships>
</file>

<file path=ppt/slides/_rels/slide6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svg"/></Relationships>
</file>

<file path=ppt/slides/_rels/slide7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0.png"/><Relationship Id="rId4" Type="http://schemas.openxmlformats.org/officeDocument/2006/relationships/image" Target="../media/image89.png"/></Relationships>
</file>

<file path=ppt/slides/_rels/slide7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2.jpe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93.png"/><Relationship Id="rId7"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newh.org/scholarship/green-voice-design-competition/" TargetMode="External"/><Relationship Id="rId5" Type="http://schemas.openxmlformats.org/officeDocument/2006/relationships/hyperlink" Target="https://newh.org/education/" TargetMode="External"/><Relationship Id="rId4" Type="http://schemas.openxmlformats.org/officeDocument/2006/relationships/image" Target="../media/image9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96.jpe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svg"/></Relationships>
</file>

<file path=ppt/slides/_rels/slide87.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3.svg"/><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1.png"/><Relationship Id="rId4" Type="http://schemas.openxmlformats.org/officeDocument/2006/relationships/image" Target="../media/image100.png"/></Relationships>
</file>

<file path=ppt/slides/_rels/slide8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sv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6DB943-79CD-46F9-83E1-9610EB17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D024A9-19F4-9486-E3C0-4ED4DDD35802}"/>
              </a:ext>
            </a:extLst>
          </p:cNvPr>
          <p:cNvSpPr>
            <a:spLocks noGrp="1"/>
          </p:cNvSpPr>
          <p:nvPr>
            <p:ph type="ctrTitle"/>
          </p:nvPr>
        </p:nvSpPr>
        <p:spPr>
          <a:xfrm>
            <a:off x="6869367" y="955767"/>
            <a:ext cx="4366617" cy="3046228"/>
          </a:xfrm>
        </p:spPr>
        <p:txBody>
          <a:bodyPr>
            <a:normAutofit/>
          </a:bodyPr>
          <a:lstStyle/>
          <a:p>
            <a:r>
              <a:rPr lang="en-US" sz="4800" dirty="0">
                <a:solidFill>
                  <a:schemeClr val="bg2"/>
                </a:solidFill>
              </a:rPr>
              <a:t>Board Training</a:t>
            </a:r>
          </a:p>
        </p:txBody>
      </p:sp>
      <p:sp>
        <p:nvSpPr>
          <p:cNvPr id="3" name="Subtitle 2">
            <a:extLst>
              <a:ext uri="{FF2B5EF4-FFF2-40B4-BE49-F238E27FC236}">
                <a16:creationId xmlns:a16="http://schemas.microsoft.com/office/drawing/2014/main" id="{6F02A8F9-974F-4AC7-0373-0FF51CF42782}"/>
              </a:ext>
            </a:extLst>
          </p:cNvPr>
          <p:cNvSpPr>
            <a:spLocks noGrp="1"/>
          </p:cNvSpPr>
          <p:nvPr>
            <p:ph type="subTitle" idx="1"/>
          </p:nvPr>
        </p:nvSpPr>
        <p:spPr>
          <a:xfrm>
            <a:off x="6781800" y="4114800"/>
            <a:ext cx="4076700" cy="2057400"/>
          </a:xfrm>
        </p:spPr>
        <p:txBody>
          <a:bodyPr>
            <a:normAutofit/>
          </a:bodyPr>
          <a:lstStyle/>
          <a:p>
            <a:endParaRPr lang="en-US" dirty="0">
              <a:solidFill>
                <a:schemeClr val="bg1"/>
              </a:solidFill>
            </a:endParaRPr>
          </a:p>
          <a:p>
            <a:endParaRPr lang="en-US" dirty="0">
              <a:solidFill>
                <a:schemeClr val="bg1"/>
              </a:solidFill>
            </a:endParaRPr>
          </a:p>
        </p:txBody>
      </p:sp>
      <p:pic>
        <p:nvPicPr>
          <p:cNvPr id="5" name="Graphic 4">
            <a:extLst>
              <a:ext uri="{FF2B5EF4-FFF2-40B4-BE49-F238E27FC236}">
                <a16:creationId xmlns:a16="http://schemas.microsoft.com/office/drawing/2014/main" id="{13A8964C-F124-6EB3-E8BF-77225E4DEC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85801" y="2846018"/>
            <a:ext cx="4090498" cy="1165964"/>
          </a:xfrm>
          <a:prstGeom prst="rect">
            <a:avLst/>
          </a:prstGeom>
        </p:spPr>
      </p:pic>
    </p:spTree>
    <p:extLst>
      <p:ext uri="{BB962C8B-B14F-4D97-AF65-F5344CB8AC3E}">
        <p14:creationId xmlns:p14="http://schemas.microsoft.com/office/powerpoint/2010/main" val="216971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9" name="Rectangle 18">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CD40F5-E410-0864-4B9E-1AD4D5697614}"/>
              </a:ext>
            </a:extLst>
          </p:cNvPr>
          <p:cNvSpPr>
            <a:spLocks noGrp="1"/>
          </p:cNvSpPr>
          <p:nvPr>
            <p:ph type="title"/>
          </p:nvPr>
        </p:nvSpPr>
        <p:spPr>
          <a:xfrm>
            <a:off x="1368963" y="849087"/>
            <a:ext cx="9486900" cy="751113"/>
          </a:xfrm>
        </p:spPr>
        <p:txBody>
          <a:bodyPr anchor="ctr">
            <a:normAutofit/>
          </a:bodyPr>
          <a:lstStyle/>
          <a:p>
            <a:pPr algn="ctr"/>
            <a:r>
              <a:rPr lang="en-US" dirty="0"/>
              <a:t>What we do:</a:t>
            </a:r>
          </a:p>
        </p:txBody>
      </p:sp>
      <p:grpSp>
        <p:nvGrpSpPr>
          <p:cNvPr id="15" name="Group 14">
            <a:extLst>
              <a:ext uri="{FF2B5EF4-FFF2-40B4-BE49-F238E27FC236}">
                <a16:creationId xmlns:a16="http://schemas.microsoft.com/office/drawing/2014/main" id="{BAFC7412-F31A-00CE-B48A-130A0FF35648}"/>
              </a:ext>
            </a:extLst>
          </p:cNvPr>
          <p:cNvGrpSpPr/>
          <p:nvPr/>
        </p:nvGrpSpPr>
        <p:grpSpPr>
          <a:xfrm>
            <a:off x="1255474" y="1600200"/>
            <a:ext cx="2899665" cy="3965848"/>
            <a:chOff x="1255474" y="2236763"/>
            <a:chExt cx="2899665" cy="3547402"/>
          </a:xfrm>
        </p:grpSpPr>
        <p:sp>
          <p:nvSpPr>
            <p:cNvPr id="4" name="Rectangle 3" descr="Classroom">
              <a:extLst>
                <a:ext uri="{FF2B5EF4-FFF2-40B4-BE49-F238E27FC236}">
                  <a16:creationId xmlns:a16="http://schemas.microsoft.com/office/drawing/2014/main" id="{8FA8291B-EC3D-0ACA-5ADB-7CBBC516FEB4}"/>
                </a:ext>
              </a:extLst>
            </p:cNvPr>
            <p:cNvSpPr/>
            <p:nvPr/>
          </p:nvSpPr>
          <p:spPr>
            <a:xfrm>
              <a:off x="1255474" y="2236763"/>
              <a:ext cx="1014882" cy="744483"/>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456DFB60-815C-BE63-AD3A-0DDE581DDC3B}"/>
                </a:ext>
              </a:extLst>
            </p:cNvPr>
            <p:cNvSpPr/>
            <p:nvPr/>
          </p:nvSpPr>
          <p:spPr>
            <a:xfrm>
              <a:off x="1255474" y="3093143"/>
              <a:ext cx="2899665" cy="319064"/>
            </a:xfrm>
            <a:custGeom>
              <a:avLst/>
              <a:gdLst>
                <a:gd name="connsiteX0" fmla="*/ 0 w 2899665"/>
                <a:gd name="connsiteY0" fmla="*/ 0 h 319064"/>
                <a:gd name="connsiteX1" fmla="*/ 2899665 w 2899665"/>
                <a:gd name="connsiteY1" fmla="*/ 0 h 319064"/>
                <a:gd name="connsiteX2" fmla="*/ 2899665 w 2899665"/>
                <a:gd name="connsiteY2" fmla="*/ 319064 h 319064"/>
                <a:gd name="connsiteX3" fmla="*/ 0 w 2899665"/>
                <a:gd name="connsiteY3" fmla="*/ 319064 h 319064"/>
                <a:gd name="connsiteX4" fmla="*/ 0 w 2899665"/>
                <a:gd name="connsiteY4" fmla="*/ 0 h 31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319064">
                  <a:moveTo>
                    <a:pt x="0" y="0"/>
                  </a:moveTo>
                  <a:lnTo>
                    <a:pt x="2899665" y="0"/>
                  </a:lnTo>
                  <a:lnTo>
                    <a:pt x="2899665" y="319064"/>
                  </a:lnTo>
                  <a:lnTo>
                    <a:pt x="0" y="31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700" kern="1200" dirty="0">
                  <a:latin typeface="+mj-lt"/>
                </a:rPr>
                <a:t>Education</a:t>
              </a:r>
            </a:p>
          </p:txBody>
        </p:sp>
        <p:sp>
          <p:nvSpPr>
            <p:cNvPr id="7" name="Freeform: Shape 6">
              <a:extLst>
                <a:ext uri="{FF2B5EF4-FFF2-40B4-BE49-F238E27FC236}">
                  <a16:creationId xmlns:a16="http://schemas.microsoft.com/office/drawing/2014/main" id="{2D41AD70-82F2-A12A-F7E7-BC866738E329}"/>
                </a:ext>
              </a:extLst>
            </p:cNvPr>
            <p:cNvSpPr/>
            <p:nvPr/>
          </p:nvSpPr>
          <p:spPr>
            <a:xfrm>
              <a:off x="1255474" y="3464252"/>
              <a:ext cx="2899665" cy="2319913"/>
            </a:xfrm>
            <a:custGeom>
              <a:avLst/>
              <a:gdLst>
                <a:gd name="connsiteX0" fmla="*/ 0 w 2899665"/>
                <a:gd name="connsiteY0" fmla="*/ 0 h 2319913"/>
                <a:gd name="connsiteX1" fmla="*/ 2899665 w 2899665"/>
                <a:gd name="connsiteY1" fmla="*/ 0 h 2319913"/>
                <a:gd name="connsiteX2" fmla="*/ 2899665 w 2899665"/>
                <a:gd name="connsiteY2" fmla="*/ 2319913 h 2319913"/>
                <a:gd name="connsiteX3" fmla="*/ 0 w 2899665"/>
                <a:gd name="connsiteY3" fmla="*/ 2319913 h 2319913"/>
                <a:gd name="connsiteX4" fmla="*/ 0 w 2899665"/>
                <a:gd name="connsiteY4" fmla="*/ 0 h 231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2319913">
                  <a:moveTo>
                    <a:pt x="0" y="0"/>
                  </a:moveTo>
                  <a:lnTo>
                    <a:pt x="2899665" y="0"/>
                  </a:lnTo>
                  <a:lnTo>
                    <a:pt x="2899665" y="2319913"/>
                  </a:lnTo>
                  <a:lnTo>
                    <a:pt x="0" y="2319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kern="1200" dirty="0">
                  <a:latin typeface="+mj-lt"/>
                </a:rPr>
                <a:t>NEWH offers events and programs providing educational opportunities for students and hospitality industry professionals related to their fields including design, procurement and sales. NEWH events bring knowledge from CEUs, hotel tours to visionary panel discussions from leading industry professionals.</a:t>
              </a:r>
            </a:p>
          </p:txBody>
        </p:sp>
      </p:grpSp>
      <p:grpSp>
        <p:nvGrpSpPr>
          <p:cNvPr id="16" name="Group 15">
            <a:extLst>
              <a:ext uri="{FF2B5EF4-FFF2-40B4-BE49-F238E27FC236}">
                <a16:creationId xmlns:a16="http://schemas.microsoft.com/office/drawing/2014/main" id="{9F57D1CA-1752-6B26-A710-20F84279D9C7}"/>
              </a:ext>
            </a:extLst>
          </p:cNvPr>
          <p:cNvGrpSpPr/>
          <p:nvPr/>
        </p:nvGrpSpPr>
        <p:grpSpPr>
          <a:xfrm>
            <a:off x="4633176" y="1600200"/>
            <a:ext cx="2899665" cy="3947526"/>
            <a:chOff x="4662581" y="2253152"/>
            <a:chExt cx="2899665" cy="3531013"/>
          </a:xfrm>
        </p:grpSpPr>
        <p:sp>
          <p:nvSpPr>
            <p:cNvPr id="8" name="Rectangle 7" descr="Handshake with solid fill">
              <a:extLst>
                <a:ext uri="{FF2B5EF4-FFF2-40B4-BE49-F238E27FC236}">
                  <a16:creationId xmlns:a16="http://schemas.microsoft.com/office/drawing/2014/main" id="{9EAA1102-BB50-5524-2886-F8E197021206}"/>
                </a:ext>
              </a:extLst>
            </p:cNvPr>
            <p:cNvSpPr/>
            <p:nvPr/>
          </p:nvSpPr>
          <p:spPr>
            <a:xfrm>
              <a:off x="4662581" y="2253152"/>
              <a:ext cx="1014882" cy="744483"/>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t="-20000" b="-20000"/>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23088F7B-5B74-4171-443E-2DE7B2D4A07C}"/>
                </a:ext>
              </a:extLst>
            </p:cNvPr>
            <p:cNvSpPr/>
            <p:nvPr/>
          </p:nvSpPr>
          <p:spPr>
            <a:xfrm>
              <a:off x="4662581" y="3093143"/>
              <a:ext cx="2899665" cy="319064"/>
            </a:xfrm>
            <a:custGeom>
              <a:avLst/>
              <a:gdLst>
                <a:gd name="connsiteX0" fmla="*/ 0 w 2899665"/>
                <a:gd name="connsiteY0" fmla="*/ 0 h 319064"/>
                <a:gd name="connsiteX1" fmla="*/ 2899665 w 2899665"/>
                <a:gd name="connsiteY1" fmla="*/ 0 h 319064"/>
                <a:gd name="connsiteX2" fmla="*/ 2899665 w 2899665"/>
                <a:gd name="connsiteY2" fmla="*/ 319064 h 319064"/>
                <a:gd name="connsiteX3" fmla="*/ 0 w 2899665"/>
                <a:gd name="connsiteY3" fmla="*/ 319064 h 319064"/>
                <a:gd name="connsiteX4" fmla="*/ 0 w 2899665"/>
                <a:gd name="connsiteY4" fmla="*/ 0 h 31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319064">
                  <a:moveTo>
                    <a:pt x="0" y="0"/>
                  </a:moveTo>
                  <a:lnTo>
                    <a:pt x="2899665" y="0"/>
                  </a:lnTo>
                  <a:lnTo>
                    <a:pt x="2899665" y="319064"/>
                  </a:lnTo>
                  <a:lnTo>
                    <a:pt x="0" y="31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700" kern="1200" dirty="0">
                  <a:latin typeface="+mj-lt"/>
                </a:rPr>
                <a:t>Networking</a:t>
              </a:r>
            </a:p>
          </p:txBody>
        </p:sp>
        <p:sp>
          <p:nvSpPr>
            <p:cNvPr id="10" name="Freeform: Shape 9">
              <a:extLst>
                <a:ext uri="{FF2B5EF4-FFF2-40B4-BE49-F238E27FC236}">
                  <a16:creationId xmlns:a16="http://schemas.microsoft.com/office/drawing/2014/main" id="{D2AB2200-4DD0-BEFB-5F2C-CBE98C9C3A6D}"/>
                </a:ext>
              </a:extLst>
            </p:cNvPr>
            <p:cNvSpPr/>
            <p:nvPr/>
          </p:nvSpPr>
          <p:spPr>
            <a:xfrm>
              <a:off x="4662581" y="3464252"/>
              <a:ext cx="2899665" cy="2319913"/>
            </a:xfrm>
            <a:custGeom>
              <a:avLst/>
              <a:gdLst>
                <a:gd name="connsiteX0" fmla="*/ 0 w 2899665"/>
                <a:gd name="connsiteY0" fmla="*/ 0 h 2319913"/>
                <a:gd name="connsiteX1" fmla="*/ 2899665 w 2899665"/>
                <a:gd name="connsiteY1" fmla="*/ 0 h 2319913"/>
                <a:gd name="connsiteX2" fmla="*/ 2899665 w 2899665"/>
                <a:gd name="connsiteY2" fmla="*/ 2319913 h 2319913"/>
                <a:gd name="connsiteX3" fmla="*/ 0 w 2899665"/>
                <a:gd name="connsiteY3" fmla="*/ 2319913 h 2319913"/>
                <a:gd name="connsiteX4" fmla="*/ 0 w 2899665"/>
                <a:gd name="connsiteY4" fmla="*/ 0 h 231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2319913">
                  <a:moveTo>
                    <a:pt x="0" y="0"/>
                  </a:moveTo>
                  <a:lnTo>
                    <a:pt x="2899665" y="0"/>
                  </a:lnTo>
                  <a:lnTo>
                    <a:pt x="2899665" y="2319913"/>
                  </a:lnTo>
                  <a:lnTo>
                    <a:pt x="0" y="2319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kern="1200" dirty="0">
                  <a:latin typeface="+mj-lt"/>
                </a:rPr>
                <a:t>As part of its mission, NEWH connects students and professionals wishing to pursue careers in the hospitality industry with companies that have projects, job openings and internship programs. </a:t>
              </a:r>
            </a:p>
          </p:txBody>
        </p:sp>
      </p:grpSp>
      <p:grpSp>
        <p:nvGrpSpPr>
          <p:cNvPr id="17" name="Group 16">
            <a:extLst>
              <a:ext uri="{FF2B5EF4-FFF2-40B4-BE49-F238E27FC236}">
                <a16:creationId xmlns:a16="http://schemas.microsoft.com/office/drawing/2014/main" id="{D34A030F-8413-B1FB-2ED4-4750DB008D6C}"/>
              </a:ext>
            </a:extLst>
          </p:cNvPr>
          <p:cNvGrpSpPr/>
          <p:nvPr/>
        </p:nvGrpSpPr>
        <p:grpSpPr>
          <a:xfrm>
            <a:off x="8010878" y="1600200"/>
            <a:ext cx="2899665" cy="3965848"/>
            <a:chOff x="8069688" y="2236763"/>
            <a:chExt cx="2899665" cy="3547402"/>
          </a:xfrm>
        </p:grpSpPr>
        <p:sp>
          <p:nvSpPr>
            <p:cNvPr id="11" name="Rectangle 10" descr="Graduation cap with solid fill">
              <a:extLst>
                <a:ext uri="{FF2B5EF4-FFF2-40B4-BE49-F238E27FC236}">
                  <a16:creationId xmlns:a16="http://schemas.microsoft.com/office/drawing/2014/main" id="{15772D69-2540-2C55-A180-F2A5A16F1EE7}"/>
                </a:ext>
              </a:extLst>
            </p:cNvPr>
            <p:cNvSpPr/>
            <p:nvPr/>
          </p:nvSpPr>
          <p:spPr>
            <a:xfrm>
              <a:off x="8069688" y="2236763"/>
              <a:ext cx="1014882" cy="744483"/>
            </a:xfrm>
            <a:prstGeom prst="rect">
              <a:avLst/>
            </a:prstGeom>
            <a: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t="-20000" b="-20000"/>
              </a:stretch>
            </a:blipFill>
            <a:ln>
              <a:noFill/>
            </a:ln>
          </p:spPr>
          <p:style>
            <a:lnRef idx="2">
              <a:scrgbClr r="0" g="0" b="0"/>
            </a:lnRef>
            <a:fillRef idx="1">
              <a:scrgbClr r="0" g="0" b="0"/>
            </a:fillRef>
            <a:effectRef idx="0">
              <a:schemeClr val="accent6">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C2728C40-2E4B-E605-7F2D-8152D297FFE2}"/>
                </a:ext>
              </a:extLst>
            </p:cNvPr>
            <p:cNvSpPr/>
            <p:nvPr/>
          </p:nvSpPr>
          <p:spPr>
            <a:xfrm>
              <a:off x="8069688" y="3093143"/>
              <a:ext cx="2899665" cy="319064"/>
            </a:xfrm>
            <a:custGeom>
              <a:avLst/>
              <a:gdLst>
                <a:gd name="connsiteX0" fmla="*/ 0 w 2899665"/>
                <a:gd name="connsiteY0" fmla="*/ 0 h 319064"/>
                <a:gd name="connsiteX1" fmla="*/ 2899665 w 2899665"/>
                <a:gd name="connsiteY1" fmla="*/ 0 h 319064"/>
                <a:gd name="connsiteX2" fmla="*/ 2899665 w 2899665"/>
                <a:gd name="connsiteY2" fmla="*/ 319064 h 319064"/>
                <a:gd name="connsiteX3" fmla="*/ 0 w 2899665"/>
                <a:gd name="connsiteY3" fmla="*/ 319064 h 319064"/>
                <a:gd name="connsiteX4" fmla="*/ 0 w 2899665"/>
                <a:gd name="connsiteY4" fmla="*/ 0 h 31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319064">
                  <a:moveTo>
                    <a:pt x="0" y="0"/>
                  </a:moveTo>
                  <a:lnTo>
                    <a:pt x="2899665" y="0"/>
                  </a:lnTo>
                  <a:lnTo>
                    <a:pt x="2899665" y="319064"/>
                  </a:lnTo>
                  <a:lnTo>
                    <a:pt x="0" y="31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700" kern="1200" dirty="0">
                  <a:latin typeface="+mj-lt"/>
                </a:rPr>
                <a:t>Scholarships</a:t>
              </a:r>
            </a:p>
          </p:txBody>
        </p:sp>
        <p:sp>
          <p:nvSpPr>
            <p:cNvPr id="14" name="Freeform: Shape 13">
              <a:extLst>
                <a:ext uri="{FF2B5EF4-FFF2-40B4-BE49-F238E27FC236}">
                  <a16:creationId xmlns:a16="http://schemas.microsoft.com/office/drawing/2014/main" id="{D31ECA06-9FD1-EE53-EC87-2D25B800F244}"/>
                </a:ext>
              </a:extLst>
            </p:cNvPr>
            <p:cNvSpPr/>
            <p:nvPr/>
          </p:nvSpPr>
          <p:spPr>
            <a:xfrm>
              <a:off x="8069688" y="3464252"/>
              <a:ext cx="2899665" cy="2319913"/>
            </a:xfrm>
            <a:custGeom>
              <a:avLst/>
              <a:gdLst>
                <a:gd name="connsiteX0" fmla="*/ 0 w 2899665"/>
                <a:gd name="connsiteY0" fmla="*/ 0 h 2319913"/>
                <a:gd name="connsiteX1" fmla="*/ 2899665 w 2899665"/>
                <a:gd name="connsiteY1" fmla="*/ 0 h 2319913"/>
                <a:gd name="connsiteX2" fmla="*/ 2899665 w 2899665"/>
                <a:gd name="connsiteY2" fmla="*/ 2319913 h 2319913"/>
                <a:gd name="connsiteX3" fmla="*/ 0 w 2899665"/>
                <a:gd name="connsiteY3" fmla="*/ 2319913 h 2319913"/>
                <a:gd name="connsiteX4" fmla="*/ 0 w 2899665"/>
                <a:gd name="connsiteY4" fmla="*/ 0 h 231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2319913">
                  <a:moveTo>
                    <a:pt x="0" y="0"/>
                  </a:moveTo>
                  <a:lnTo>
                    <a:pt x="2899665" y="0"/>
                  </a:lnTo>
                  <a:lnTo>
                    <a:pt x="2899665" y="2319913"/>
                  </a:lnTo>
                  <a:lnTo>
                    <a:pt x="0" y="2319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kern="1200" dirty="0">
                  <a:latin typeface="+mj-lt"/>
                </a:rPr>
                <a:t>NEWH has awarded over $7.9M in scholarships that have impacted more than 2,700 students and their families from around the world. Volunteers are the driving force behind these astounding results. </a:t>
              </a:r>
            </a:p>
          </p:txBody>
        </p:sp>
      </p:grpSp>
      <p:pic>
        <p:nvPicPr>
          <p:cNvPr id="12" name="Picture 11">
            <a:extLst>
              <a:ext uri="{FF2B5EF4-FFF2-40B4-BE49-F238E27FC236}">
                <a16:creationId xmlns:a16="http://schemas.microsoft.com/office/drawing/2014/main" id="{8E635DEC-A29A-3DBE-98A4-01ABD351311B}"/>
              </a:ext>
            </a:extLst>
          </p:cNvPr>
          <p:cNvPicPr>
            <a:picLocks noChangeAspect="1"/>
          </p:cNvPicPr>
          <p:nvPr/>
        </p:nvPicPr>
        <p:blipFill>
          <a:blip r:embed="rId9"/>
          <a:srcRect/>
          <a:stretch/>
        </p:blipFill>
        <p:spPr>
          <a:xfrm>
            <a:off x="10572205" y="6260826"/>
            <a:ext cx="1528435" cy="596942"/>
          </a:xfrm>
          <a:prstGeom prst="rect">
            <a:avLst/>
          </a:prstGeom>
        </p:spPr>
      </p:pic>
    </p:spTree>
    <p:extLst>
      <p:ext uri="{BB962C8B-B14F-4D97-AF65-F5344CB8AC3E}">
        <p14:creationId xmlns:p14="http://schemas.microsoft.com/office/powerpoint/2010/main" val="3587282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0" name="Rectangle 19">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3E4904-8D2A-4BAE-95C0-178963DF9C40}"/>
              </a:ext>
            </a:extLst>
          </p:cNvPr>
          <p:cNvSpPr>
            <a:spLocks noGrp="1"/>
          </p:cNvSpPr>
          <p:nvPr>
            <p:ph type="title"/>
          </p:nvPr>
        </p:nvSpPr>
        <p:spPr>
          <a:xfrm>
            <a:off x="1371600" y="1073834"/>
            <a:ext cx="9486900" cy="900332"/>
          </a:xfrm>
        </p:spPr>
        <p:txBody>
          <a:bodyPr anchor="ctr">
            <a:normAutofit/>
          </a:bodyPr>
          <a:lstStyle/>
          <a:p>
            <a:pPr algn="ctr"/>
            <a:r>
              <a:rPr lang="en-US" dirty="0"/>
              <a:t>NEWH Partnerships</a:t>
            </a:r>
          </a:p>
        </p:txBody>
      </p:sp>
      <p:graphicFrame>
        <p:nvGraphicFramePr>
          <p:cNvPr id="14" name="Content Placeholder 2">
            <a:extLst>
              <a:ext uri="{FF2B5EF4-FFF2-40B4-BE49-F238E27FC236}">
                <a16:creationId xmlns:a16="http://schemas.microsoft.com/office/drawing/2014/main" id="{6CFD0CB4-F3E5-A0E4-58ED-272F516ABE3A}"/>
              </a:ext>
            </a:extLst>
          </p:cNvPr>
          <p:cNvGraphicFramePr>
            <a:graphicFrameLocks noGrp="1"/>
          </p:cNvGraphicFramePr>
          <p:nvPr>
            <p:ph idx="1"/>
            <p:extLst>
              <p:ext uri="{D42A27DB-BD31-4B8C-83A1-F6EECF244321}">
                <p14:modId xmlns:p14="http://schemas.microsoft.com/office/powerpoint/2010/main" val="561364412"/>
              </p:ext>
            </p:extLst>
          </p:nvPr>
        </p:nvGraphicFramePr>
        <p:xfrm>
          <a:off x="1249682" y="1870841"/>
          <a:ext cx="9725464" cy="3132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8D181E3-D8CC-C933-E574-1A9620025A3D}"/>
              </a:ext>
            </a:extLst>
          </p:cNvPr>
          <p:cNvSpPr txBox="1"/>
          <p:nvPr/>
        </p:nvSpPr>
        <p:spPr>
          <a:xfrm>
            <a:off x="938254" y="5268609"/>
            <a:ext cx="10416209" cy="646331"/>
          </a:xfrm>
          <a:prstGeom prst="rect">
            <a:avLst/>
          </a:prstGeom>
          <a:noFill/>
        </p:spPr>
        <p:txBody>
          <a:bodyPr wrap="square" rtlCol="0">
            <a:spAutoFit/>
          </a:bodyPr>
          <a:lstStyle/>
          <a:p>
            <a:pPr marL="0" indent="0" algn="ctr">
              <a:lnSpc>
                <a:spcPct val="90000"/>
              </a:lnSpc>
              <a:buNone/>
            </a:pPr>
            <a:r>
              <a:rPr lang="en-US" sz="2000" dirty="0">
                <a:latin typeface="+mj-lt"/>
              </a:rPr>
              <a:t>NEWH has built strategic alliances and partnerships to benefit its members and the driving mission of education, networking and raising scholarship funds for students pursuing careers in hospitality.</a:t>
            </a:r>
          </a:p>
        </p:txBody>
      </p:sp>
      <p:pic>
        <p:nvPicPr>
          <p:cNvPr id="13" name="Graphic 12" descr="Handshake with solid fill">
            <a:extLst>
              <a:ext uri="{FF2B5EF4-FFF2-40B4-BE49-F238E27FC236}">
                <a16:creationId xmlns:a16="http://schemas.microsoft.com/office/drawing/2014/main" id="{2425ED14-2609-8214-8275-C76C3A98ED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3977" y="1905587"/>
            <a:ext cx="914400" cy="914400"/>
          </a:xfrm>
          <a:prstGeom prst="rect">
            <a:avLst/>
          </a:prstGeom>
        </p:spPr>
      </p:pic>
      <p:pic>
        <p:nvPicPr>
          <p:cNvPr id="16" name="Graphic 15" descr="Leaf with solid fill">
            <a:extLst>
              <a:ext uri="{FF2B5EF4-FFF2-40B4-BE49-F238E27FC236}">
                <a16:creationId xmlns:a16="http://schemas.microsoft.com/office/drawing/2014/main" id="{5AD9B611-F982-CEDA-CC3E-ED5B26B55A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5547" y="1915499"/>
            <a:ext cx="914400" cy="914400"/>
          </a:xfrm>
          <a:prstGeom prst="rect">
            <a:avLst/>
          </a:prstGeom>
        </p:spPr>
      </p:pic>
      <p:pic>
        <p:nvPicPr>
          <p:cNvPr id="19" name="Graphic 18" descr="Internet with solid fill">
            <a:extLst>
              <a:ext uri="{FF2B5EF4-FFF2-40B4-BE49-F238E27FC236}">
                <a16:creationId xmlns:a16="http://schemas.microsoft.com/office/drawing/2014/main" id="{73DC54CC-7A29-75D6-C977-E0E9DC03F7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70346" y="1856773"/>
            <a:ext cx="914400" cy="914400"/>
          </a:xfrm>
          <a:prstGeom prst="rect">
            <a:avLst/>
          </a:prstGeom>
        </p:spPr>
      </p:pic>
      <p:pic>
        <p:nvPicPr>
          <p:cNvPr id="24" name="Graphic 23" descr="Alterations &amp; Tailoring with solid fill">
            <a:extLst>
              <a:ext uri="{FF2B5EF4-FFF2-40B4-BE49-F238E27FC236}">
                <a16:creationId xmlns:a16="http://schemas.microsoft.com/office/drawing/2014/main" id="{236D4071-D3FB-EE44-4E89-358DC4ACDB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55214" y="3515699"/>
            <a:ext cx="914400" cy="914400"/>
          </a:xfrm>
          <a:prstGeom prst="rect">
            <a:avLst/>
          </a:prstGeom>
        </p:spPr>
      </p:pic>
      <p:pic>
        <p:nvPicPr>
          <p:cNvPr id="26" name="Graphic 25" descr="Europe with solid fill">
            <a:extLst>
              <a:ext uri="{FF2B5EF4-FFF2-40B4-BE49-F238E27FC236}">
                <a16:creationId xmlns:a16="http://schemas.microsoft.com/office/drawing/2014/main" id="{E13375FE-346A-CBEA-0A97-14EFFA494F2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258053" y="3568180"/>
            <a:ext cx="914400" cy="914400"/>
          </a:xfrm>
          <a:prstGeom prst="rect">
            <a:avLst/>
          </a:prstGeom>
        </p:spPr>
      </p:pic>
      <p:pic>
        <p:nvPicPr>
          <p:cNvPr id="28" name="Graphic 27" descr="Bookmark with solid fill">
            <a:extLst>
              <a:ext uri="{FF2B5EF4-FFF2-40B4-BE49-F238E27FC236}">
                <a16:creationId xmlns:a16="http://schemas.microsoft.com/office/drawing/2014/main" id="{89EAD616-4F7E-1380-69A6-CB9E81D9EC9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052375" y="3616994"/>
            <a:ext cx="914400" cy="914400"/>
          </a:xfrm>
          <a:prstGeom prst="rect">
            <a:avLst/>
          </a:prstGeom>
        </p:spPr>
      </p:pic>
      <p:pic>
        <p:nvPicPr>
          <p:cNvPr id="3" name="Picture 2">
            <a:extLst>
              <a:ext uri="{FF2B5EF4-FFF2-40B4-BE49-F238E27FC236}">
                <a16:creationId xmlns:a16="http://schemas.microsoft.com/office/drawing/2014/main" id="{473D5616-B8DC-EBF9-926F-C25CBA422DEB}"/>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10644714" y="6279861"/>
            <a:ext cx="1419498" cy="554227"/>
          </a:xfrm>
          <a:prstGeom prst="rect">
            <a:avLst/>
          </a:prstGeom>
        </p:spPr>
      </p:pic>
    </p:spTree>
    <p:extLst>
      <p:ext uri="{BB962C8B-B14F-4D97-AF65-F5344CB8AC3E}">
        <p14:creationId xmlns:p14="http://schemas.microsoft.com/office/powerpoint/2010/main" val="333887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56">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58">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6BE244-30AD-AC96-9158-C54B2C45672C}"/>
              </a:ext>
            </a:extLst>
          </p:cNvPr>
          <p:cNvSpPr>
            <a:spLocks noGrp="1"/>
          </p:cNvSpPr>
          <p:nvPr>
            <p:ph type="title"/>
          </p:nvPr>
        </p:nvSpPr>
        <p:spPr>
          <a:xfrm>
            <a:off x="685800" y="412653"/>
            <a:ext cx="5410200" cy="539318"/>
          </a:xfrm>
        </p:spPr>
        <p:txBody>
          <a:bodyPr>
            <a:normAutofit/>
          </a:bodyPr>
          <a:lstStyle/>
          <a:p>
            <a:pPr algn="ctr"/>
            <a:r>
              <a:rPr lang="en-US" dirty="0"/>
              <a:t>Corporate Partners </a:t>
            </a:r>
          </a:p>
        </p:txBody>
      </p:sp>
      <p:sp>
        <p:nvSpPr>
          <p:cNvPr id="24" name="Content Placeholder 2">
            <a:extLst>
              <a:ext uri="{FF2B5EF4-FFF2-40B4-BE49-F238E27FC236}">
                <a16:creationId xmlns:a16="http://schemas.microsoft.com/office/drawing/2014/main" id="{F8975C1C-106D-5D99-0102-05E92F9FCFA9}"/>
              </a:ext>
            </a:extLst>
          </p:cNvPr>
          <p:cNvSpPr>
            <a:spLocks noGrp="1"/>
          </p:cNvSpPr>
          <p:nvPr>
            <p:ph idx="1"/>
          </p:nvPr>
        </p:nvSpPr>
        <p:spPr>
          <a:xfrm>
            <a:off x="685798" y="1817154"/>
            <a:ext cx="5410201" cy="4482670"/>
          </a:xfrm>
        </p:spPr>
        <p:txBody>
          <a:bodyPr>
            <a:normAutofit/>
          </a:bodyPr>
          <a:lstStyle/>
          <a:p>
            <a:pPr marL="0" indent="0" defTabSz="914400">
              <a:spcAft>
                <a:spcPts val="600"/>
              </a:spcAft>
              <a:buSzPct val="70000"/>
              <a:buNone/>
              <a:defRPr/>
            </a:pPr>
            <a:r>
              <a:rPr lang="en-US" sz="2000" dirty="0">
                <a:latin typeface="+mj-lt"/>
                <a:sym typeface="Lato Light" charset="0"/>
              </a:rPr>
              <a:t>NEWH Corporate Partners are primarily comprised of manufacturers that manufacture products for the hospitality industry. These relationships bring financial stability to the organization.</a:t>
            </a:r>
          </a:p>
          <a:p>
            <a:pPr marL="0" indent="0" defTabSz="914400">
              <a:spcAft>
                <a:spcPts val="600"/>
              </a:spcAft>
              <a:buSzPct val="70000"/>
              <a:buNone/>
              <a:defRPr/>
            </a:pPr>
            <a:r>
              <a:rPr lang="en-US" sz="2000" dirty="0">
                <a:latin typeface="+mj-lt"/>
                <a:sym typeface="Lato Light" charset="0"/>
              </a:rPr>
              <a:t>Corporate Partners allow NEWH to keep dues at an affordable rate, host in-person International Board of Director meetings and support new membership initiatives.</a:t>
            </a:r>
          </a:p>
          <a:p>
            <a:pPr marL="0" indent="0" defTabSz="914400">
              <a:spcAft>
                <a:spcPts val="600"/>
              </a:spcAft>
              <a:buSzPct val="70000"/>
              <a:buNone/>
              <a:defRPr/>
            </a:pPr>
            <a:r>
              <a:rPr lang="en-US" altLang="en-US" sz="2000" dirty="0">
                <a:latin typeface="+mj-lt"/>
              </a:rPr>
              <a:t>NEWH, Inc. has 3 levels of NEWH Corporate Partnership ($18,000-$38,500 USD per year). </a:t>
            </a:r>
          </a:p>
          <a:p>
            <a:pPr marL="0" indent="0">
              <a:buNone/>
            </a:pPr>
            <a:endParaRPr lang="en-US" sz="2200" dirty="0"/>
          </a:p>
        </p:txBody>
      </p:sp>
      <p:pic>
        <p:nvPicPr>
          <p:cNvPr id="9" name="Content Placeholder 3" descr="Handshake with solid fill">
            <a:extLst>
              <a:ext uri="{FF2B5EF4-FFF2-40B4-BE49-F238E27FC236}">
                <a16:creationId xmlns:a16="http://schemas.microsoft.com/office/drawing/2014/main" id="{54C9276B-880E-CABB-9C14-73CAADE8A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80" y="791962"/>
            <a:ext cx="934036" cy="934036"/>
          </a:xfrm>
          <a:prstGeom prst="rect">
            <a:avLst/>
          </a:prstGeom>
        </p:spPr>
      </p:pic>
      <p:pic>
        <p:nvPicPr>
          <p:cNvPr id="10" name="Graphic 9">
            <a:extLst>
              <a:ext uri="{FF2B5EF4-FFF2-40B4-BE49-F238E27FC236}">
                <a16:creationId xmlns:a16="http://schemas.microsoft.com/office/drawing/2014/main" id="{E504628F-E67C-01F6-808B-A010AA32A69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48613" y="5467035"/>
            <a:ext cx="1743387" cy="2256149"/>
          </a:xfrm>
          <a:prstGeom prst="rect">
            <a:avLst/>
          </a:prstGeom>
        </p:spPr>
      </p:pic>
      <p:pic>
        <p:nvPicPr>
          <p:cNvPr id="3" name="Picture 2">
            <a:extLst>
              <a:ext uri="{FF2B5EF4-FFF2-40B4-BE49-F238E27FC236}">
                <a16:creationId xmlns:a16="http://schemas.microsoft.com/office/drawing/2014/main" id="{5561E925-C64E-75B2-E763-171CF5FA5C2F}"/>
              </a:ext>
            </a:extLst>
          </p:cNvPr>
          <p:cNvPicPr>
            <a:picLocks noChangeAspect="1"/>
          </p:cNvPicPr>
          <p:nvPr/>
        </p:nvPicPr>
        <p:blipFill>
          <a:blip r:embed="rId7"/>
          <a:stretch>
            <a:fillRect/>
          </a:stretch>
        </p:blipFill>
        <p:spPr>
          <a:xfrm>
            <a:off x="7709543" y="412653"/>
            <a:ext cx="3554714" cy="5603995"/>
          </a:xfrm>
          <a:prstGeom prst="rect">
            <a:avLst/>
          </a:prstGeom>
        </p:spPr>
      </p:pic>
    </p:spTree>
    <p:extLst>
      <p:ext uri="{BB962C8B-B14F-4D97-AF65-F5344CB8AC3E}">
        <p14:creationId xmlns:p14="http://schemas.microsoft.com/office/powerpoint/2010/main" val="2748191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246CC04-2A14-4599-8B94-8305E093B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F3FAD2-6FC8-1117-D63B-BBEFCF83BBFC}"/>
              </a:ext>
            </a:extLst>
          </p:cNvPr>
          <p:cNvSpPr>
            <a:spLocks noGrp="1"/>
          </p:cNvSpPr>
          <p:nvPr>
            <p:ph type="title"/>
          </p:nvPr>
        </p:nvSpPr>
        <p:spPr>
          <a:xfrm>
            <a:off x="698528" y="541606"/>
            <a:ext cx="5410200" cy="1001150"/>
          </a:xfrm>
        </p:spPr>
        <p:txBody>
          <a:bodyPr>
            <a:normAutofit/>
          </a:bodyPr>
          <a:lstStyle/>
          <a:p>
            <a:pPr algn="ctr"/>
            <a:r>
              <a:rPr lang="en-US" cap="small" dirty="0"/>
              <a:t>Green Voice</a:t>
            </a:r>
          </a:p>
        </p:txBody>
      </p:sp>
      <p:sp>
        <p:nvSpPr>
          <p:cNvPr id="3" name="Content Placeholder 2">
            <a:extLst>
              <a:ext uri="{FF2B5EF4-FFF2-40B4-BE49-F238E27FC236}">
                <a16:creationId xmlns:a16="http://schemas.microsoft.com/office/drawing/2014/main" id="{EFAE86B7-A1AE-2156-3FFF-C9BF0BA3A37A}"/>
              </a:ext>
            </a:extLst>
          </p:cNvPr>
          <p:cNvSpPr>
            <a:spLocks noGrp="1"/>
          </p:cNvSpPr>
          <p:nvPr>
            <p:ph idx="1"/>
          </p:nvPr>
        </p:nvSpPr>
        <p:spPr>
          <a:xfrm>
            <a:off x="685801" y="1814732"/>
            <a:ext cx="5426843" cy="4501662"/>
          </a:xfrm>
        </p:spPr>
        <p:txBody>
          <a:bodyPr>
            <a:normAutofit/>
          </a:bodyPr>
          <a:lstStyle/>
          <a:p>
            <a:pPr marL="0" indent="0">
              <a:lnSpc>
                <a:spcPct val="90000"/>
              </a:lnSpc>
              <a:buNone/>
            </a:pPr>
            <a:r>
              <a:rPr lang="en-US" sz="2000" dirty="0">
                <a:ea typeface="Roboto" panose="02000000000000000000" pitchFamily="2" charset="0"/>
                <a:cs typeface="Lato Light" charset="0"/>
                <a:sym typeface="Lato Light" charset="0"/>
              </a:rPr>
              <a:t>NEWH supports a focused educational initiative related to sustainability and the protection of our environment.  </a:t>
            </a:r>
          </a:p>
          <a:p>
            <a:pPr marL="0" indent="0">
              <a:lnSpc>
                <a:spcPct val="90000"/>
              </a:lnSpc>
              <a:buNone/>
            </a:pPr>
            <a:endParaRPr lang="en-US" sz="2000" dirty="0">
              <a:ea typeface="Roboto" panose="02000000000000000000" pitchFamily="2" charset="0"/>
              <a:cs typeface="Lato Light" charset="0"/>
              <a:sym typeface="Lato Light" charset="0"/>
            </a:endParaRPr>
          </a:p>
          <a:p>
            <a:pPr marL="0" indent="0">
              <a:lnSpc>
                <a:spcPct val="90000"/>
              </a:lnSpc>
              <a:buNone/>
            </a:pPr>
            <a:r>
              <a:rPr lang="en-US" sz="2000" dirty="0">
                <a:ea typeface="Roboto" panose="02000000000000000000" pitchFamily="2" charset="0"/>
                <a:cs typeface="Lato Light" charset="0"/>
                <a:sym typeface="Lato Light" charset="0"/>
              </a:rPr>
              <a:t>Green Voice Partners financially support the needs related to resourcing credible talent and professional expertise that can deliver comprehensive knowledge about sustainability at international expositions and conferences. </a:t>
            </a:r>
          </a:p>
          <a:p>
            <a:pPr marL="0" indent="0">
              <a:lnSpc>
                <a:spcPct val="90000"/>
              </a:lnSpc>
              <a:buNone/>
            </a:pPr>
            <a:endParaRPr lang="en-US" sz="2000" dirty="0">
              <a:ea typeface="Roboto" panose="02000000000000000000" pitchFamily="2" charset="0"/>
              <a:cs typeface="Lato Light" charset="0"/>
              <a:sym typeface="Lato Light" charset="0"/>
            </a:endParaRPr>
          </a:p>
          <a:p>
            <a:pPr marL="0" indent="0">
              <a:lnSpc>
                <a:spcPct val="90000"/>
              </a:lnSpc>
              <a:buNone/>
            </a:pPr>
            <a:r>
              <a:rPr lang="en-US" sz="2000" dirty="0">
                <a:ea typeface="Roboto" panose="02000000000000000000" pitchFamily="2" charset="0"/>
                <a:cs typeface="Lato Light" charset="0"/>
                <a:sym typeface="Lato Light" charset="0"/>
              </a:rPr>
              <a:t>NEWH includes the vision of our students through design competitions tapping into their creative design solutions that benefit the world of hospitality.  </a:t>
            </a:r>
          </a:p>
          <a:p>
            <a:pPr marL="0" indent="0">
              <a:lnSpc>
                <a:spcPct val="90000"/>
              </a:lnSpc>
              <a:buNone/>
            </a:pPr>
            <a:endParaRPr lang="en-US" dirty="0"/>
          </a:p>
        </p:txBody>
      </p:sp>
      <p:sp>
        <p:nvSpPr>
          <p:cNvPr id="25" name="Rectangle 24">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erson holding up a sign&#10;&#10;Description automatically generated with low confidence">
            <a:extLst>
              <a:ext uri="{FF2B5EF4-FFF2-40B4-BE49-F238E27FC236}">
                <a16:creationId xmlns:a16="http://schemas.microsoft.com/office/drawing/2014/main" id="{E9104F6F-2F32-3622-F9EC-1E81BE7C26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600" y="2075562"/>
            <a:ext cx="4055245" cy="2706876"/>
          </a:xfrm>
          <a:prstGeom prst="rect">
            <a:avLst/>
          </a:prstGeom>
        </p:spPr>
      </p:pic>
      <p:pic>
        <p:nvPicPr>
          <p:cNvPr id="10" name="Graphic 9">
            <a:extLst>
              <a:ext uri="{FF2B5EF4-FFF2-40B4-BE49-F238E27FC236}">
                <a16:creationId xmlns:a16="http://schemas.microsoft.com/office/drawing/2014/main" id="{72966927-D521-1745-DCBC-10F2D33DE9C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34053" y="5312899"/>
            <a:ext cx="1857947" cy="2404403"/>
          </a:xfrm>
          <a:prstGeom prst="rect">
            <a:avLst/>
          </a:prstGeom>
        </p:spPr>
      </p:pic>
      <p:pic>
        <p:nvPicPr>
          <p:cNvPr id="12" name="Graphic 11" descr="Leaf with solid fill">
            <a:extLst>
              <a:ext uri="{FF2B5EF4-FFF2-40B4-BE49-F238E27FC236}">
                <a16:creationId xmlns:a16="http://schemas.microsoft.com/office/drawing/2014/main" id="{5019BD8E-3754-77F4-1003-7F46D109BE9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53001" y="764344"/>
            <a:ext cx="914400" cy="914400"/>
          </a:xfrm>
          <a:prstGeom prst="rect">
            <a:avLst/>
          </a:prstGeom>
        </p:spPr>
      </p:pic>
    </p:spTree>
    <p:extLst>
      <p:ext uri="{BB962C8B-B14F-4D97-AF65-F5344CB8AC3E}">
        <p14:creationId xmlns:p14="http://schemas.microsoft.com/office/powerpoint/2010/main" val="2852966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0" name="Rectangle 39">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A18D06-85D7-08B7-2AAA-28153435078F}"/>
              </a:ext>
            </a:extLst>
          </p:cNvPr>
          <p:cNvSpPr>
            <a:spLocks noGrp="1"/>
          </p:cNvSpPr>
          <p:nvPr>
            <p:ph type="title"/>
          </p:nvPr>
        </p:nvSpPr>
        <p:spPr>
          <a:xfrm>
            <a:off x="1284850" y="1065791"/>
            <a:ext cx="6393688" cy="813498"/>
          </a:xfrm>
        </p:spPr>
        <p:txBody>
          <a:bodyPr>
            <a:normAutofit/>
          </a:bodyPr>
          <a:lstStyle/>
          <a:p>
            <a:pPr algn="ctr"/>
            <a:r>
              <a:rPr lang="en-US" dirty="0"/>
              <a:t>Media</a:t>
            </a:r>
          </a:p>
        </p:txBody>
      </p:sp>
      <p:sp>
        <p:nvSpPr>
          <p:cNvPr id="3" name="Content Placeholder 2">
            <a:extLst>
              <a:ext uri="{FF2B5EF4-FFF2-40B4-BE49-F238E27FC236}">
                <a16:creationId xmlns:a16="http://schemas.microsoft.com/office/drawing/2014/main" id="{F26DCFB9-F26B-93C0-AEFE-F1FE44132818}"/>
              </a:ext>
            </a:extLst>
          </p:cNvPr>
          <p:cNvSpPr>
            <a:spLocks noGrp="1"/>
          </p:cNvSpPr>
          <p:nvPr>
            <p:ph idx="1"/>
          </p:nvPr>
        </p:nvSpPr>
        <p:spPr>
          <a:xfrm>
            <a:off x="1284850" y="2135938"/>
            <a:ext cx="6339840" cy="3439557"/>
          </a:xfrm>
        </p:spPr>
        <p:txBody>
          <a:bodyPr>
            <a:normAutofit lnSpcReduction="10000"/>
          </a:bodyPr>
          <a:lstStyle/>
          <a:p>
            <a:pPr marL="0" indent="0">
              <a:lnSpc>
                <a:spcPct val="90000"/>
              </a:lnSpc>
              <a:buNone/>
            </a:pPr>
            <a:r>
              <a:rPr lang="en-US" sz="2000" dirty="0">
                <a:ea typeface="Roboto" panose="02000000000000000000" pitchFamily="2" charset="0"/>
                <a:cs typeface="Lato Light" charset="0"/>
                <a:sym typeface="Lato Light" charset="0"/>
              </a:rPr>
              <a:t>NEWH Media Partners bring strength to the extensive international network with their vast reach into the market connecting with executives and professionals that lead the industry with innovative thought, influence, and action.  </a:t>
            </a:r>
          </a:p>
          <a:p>
            <a:pPr marL="0" indent="0">
              <a:lnSpc>
                <a:spcPct val="90000"/>
              </a:lnSpc>
              <a:buNone/>
            </a:pPr>
            <a:endParaRPr lang="en-US" sz="2000" dirty="0">
              <a:ea typeface="Roboto" panose="02000000000000000000" pitchFamily="2" charset="0"/>
              <a:cs typeface="Lato Light" charset="0"/>
              <a:sym typeface="Lato Light" charset="0"/>
            </a:endParaRPr>
          </a:p>
          <a:p>
            <a:pPr marL="0" indent="0">
              <a:lnSpc>
                <a:spcPct val="90000"/>
              </a:lnSpc>
              <a:buNone/>
            </a:pPr>
            <a:r>
              <a:rPr lang="en-US" sz="2000" dirty="0">
                <a:ea typeface="Roboto" panose="02000000000000000000" pitchFamily="2" charset="0"/>
                <a:cs typeface="Lato Light" charset="0"/>
                <a:sym typeface="Lato Light" charset="0"/>
              </a:rPr>
              <a:t>These partners provide NEWH and its members presence at the international expositions, conferences, and trade fairs allowing NEWH the opportunity to spread their message and share initiatives that benefit the entire industry and those that support it. Many of these partners assist NEWH in promotion of its members and supporters through their globally renowned publications.</a:t>
            </a:r>
          </a:p>
          <a:p>
            <a:pPr marL="0" indent="0">
              <a:lnSpc>
                <a:spcPct val="90000"/>
              </a:lnSpc>
              <a:buNone/>
            </a:pPr>
            <a:endParaRPr lang="en-US" sz="2000" dirty="0"/>
          </a:p>
        </p:txBody>
      </p:sp>
      <p:pic>
        <p:nvPicPr>
          <p:cNvPr id="4" name="Graphic 3" descr="Internet with solid fill">
            <a:extLst>
              <a:ext uri="{FF2B5EF4-FFF2-40B4-BE49-F238E27FC236}">
                <a16:creationId xmlns:a16="http://schemas.microsoft.com/office/drawing/2014/main" id="{EBFF7E73-2F95-C7C2-2C1E-F6A678C184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53400" y="2076450"/>
            <a:ext cx="2705100" cy="2705100"/>
          </a:xfrm>
          <a:prstGeom prst="rect">
            <a:avLst/>
          </a:prstGeom>
        </p:spPr>
      </p:pic>
      <p:pic>
        <p:nvPicPr>
          <p:cNvPr id="6" name="Graphic 5">
            <a:extLst>
              <a:ext uri="{FF2B5EF4-FFF2-40B4-BE49-F238E27FC236}">
                <a16:creationId xmlns:a16="http://schemas.microsoft.com/office/drawing/2014/main" id="{FB94FD0B-C8A7-C23B-A403-E9BA21B7413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48613" y="5473933"/>
            <a:ext cx="1743387" cy="2256149"/>
          </a:xfrm>
          <a:prstGeom prst="rect">
            <a:avLst/>
          </a:prstGeom>
        </p:spPr>
      </p:pic>
    </p:spTree>
    <p:extLst>
      <p:ext uri="{BB962C8B-B14F-4D97-AF65-F5344CB8AC3E}">
        <p14:creationId xmlns:p14="http://schemas.microsoft.com/office/powerpoint/2010/main" val="193149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DEB908-D1CD-4F2D-8E11-147CE2779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3AD737C-E656-4AA4-816A-3E6836ED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0B3978-5334-B2B9-603E-2CB9D8D49038}"/>
              </a:ext>
            </a:extLst>
          </p:cNvPr>
          <p:cNvSpPr>
            <a:spLocks noGrp="1"/>
          </p:cNvSpPr>
          <p:nvPr>
            <p:ph type="title"/>
          </p:nvPr>
        </p:nvSpPr>
        <p:spPr>
          <a:xfrm>
            <a:off x="5336345" y="1008185"/>
            <a:ext cx="5580183" cy="871104"/>
          </a:xfrm>
        </p:spPr>
        <p:txBody>
          <a:bodyPr>
            <a:normAutofit/>
          </a:bodyPr>
          <a:lstStyle/>
          <a:p>
            <a:pPr algn="ctr"/>
            <a:r>
              <a:rPr lang="en-US" dirty="0"/>
              <a:t>Brand</a:t>
            </a:r>
          </a:p>
        </p:txBody>
      </p:sp>
      <p:pic>
        <p:nvPicPr>
          <p:cNvPr id="5" name="Picture 4" descr="A close up of a logo&#10;&#10;Description automatically generated">
            <a:extLst>
              <a:ext uri="{FF2B5EF4-FFF2-40B4-BE49-F238E27FC236}">
                <a16:creationId xmlns:a16="http://schemas.microsoft.com/office/drawing/2014/main" id="{79CCBBE2-7BFE-1925-73A2-954CB1A23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2487502"/>
            <a:ext cx="3487028" cy="1882995"/>
          </a:xfrm>
          <a:prstGeom prst="rect">
            <a:avLst/>
          </a:prstGeom>
        </p:spPr>
      </p:pic>
      <p:sp>
        <p:nvSpPr>
          <p:cNvPr id="3" name="Content Placeholder 2">
            <a:extLst>
              <a:ext uri="{FF2B5EF4-FFF2-40B4-BE49-F238E27FC236}">
                <a16:creationId xmlns:a16="http://schemas.microsoft.com/office/drawing/2014/main" id="{8E153DC0-379B-8593-11E4-E32E94CF10A7}"/>
              </a:ext>
            </a:extLst>
          </p:cNvPr>
          <p:cNvSpPr>
            <a:spLocks noGrp="1"/>
          </p:cNvSpPr>
          <p:nvPr>
            <p:ph idx="1"/>
          </p:nvPr>
        </p:nvSpPr>
        <p:spPr>
          <a:xfrm>
            <a:off x="5336345" y="2148051"/>
            <a:ext cx="5580183" cy="3556352"/>
          </a:xfrm>
        </p:spPr>
        <p:txBody>
          <a:bodyPr>
            <a:normAutofit lnSpcReduction="10000"/>
          </a:bodyPr>
          <a:lstStyle/>
          <a:p>
            <a:pPr marL="0" indent="0">
              <a:lnSpc>
                <a:spcPct val="90000"/>
              </a:lnSpc>
              <a:buNone/>
            </a:pPr>
            <a:r>
              <a:rPr lang="en-US" sz="2000" dirty="0">
                <a:ea typeface="Roboto" panose="02000000000000000000" pitchFamily="2" charset="0"/>
                <a:cs typeface="Lato Light" charset="0"/>
                <a:sym typeface="Lato Light" charset="0"/>
              </a:rPr>
              <a:t>NEWH Brand Partners lead the charge for bringing the highest level of education to our professional members. We provide live educational sessions that host the brand partners as they share pertinent information with a perspective on pipeline and design expectations related to the brand distinctions. </a:t>
            </a:r>
          </a:p>
          <a:p>
            <a:pPr marL="0" indent="0">
              <a:lnSpc>
                <a:spcPct val="90000"/>
              </a:lnSpc>
              <a:buNone/>
            </a:pPr>
            <a:endParaRPr lang="en-US" sz="2000" dirty="0">
              <a:ea typeface="Roboto" panose="02000000000000000000" pitchFamily="2" charset="0"/>
              <a:cs typeface="Lato Light" charset="0"/>
              <a:sym typeface="Lato Light" charset="0"/>
            </a:endParaRPr>
          </a:p>
          <a:p>
            <a:pPr marL="0" indent="0">
              <a:lnSpc>
                <a:spcPct val="90000"/>
              </a:lnSpc>
              <a:buNone/>
            </a:pPr>
            <a:r>
              <a:rPr lang="en-US" sz="2000" dirty="0">
                <a:ea typeface="Roboto" panose="02000000000000000000" pitchFamily="2" charset="0"/>
                <a:cs typeface="Lato Light" charset="0"/>
                <a:sym typeface="Lato Light" charset="0"/>
              </a:rPr>
              <a:t>NEWH BrandED Program Partners are manufacturing companies that support this educational and networking initiative for NEWH. This program funds multiple scholarships per year presented at international events.</a:t>
            </a:r>
          </a:p>
          <a:p>
            <a:pPr marL="0" indent="0">
              <a:lnSpc>
                <a:spcPct val="90000"/>
              </a:lnSpc>
              <a:buNone/>
            </a:pPr>
            <a:endParaRPr lang="en-US" sz="1900" dirty="0"/>
          </a:p>
        </p:txBody>
      </p:sp>
      <p:pic>
        <p:nvPicPr>
          <p:cNvPr id="6" name="Graphic 5" descr="Bookmark with solid fill">
            <a:extLst>
              <a:ext uri="{FF2B5EF4-FFF2-40B4-BE49-F238E27FC236}">
                <a16:creationId xmlns:a16="http://schemas.microsoft.com/office/drawing/2014/main" id="{F02D442D-AACD-5154-439A-71E5548CF0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64596" y="1233651"/>
            <a:ext cx="914400" cy="914400"/>
          </a:xfrm>
          <a:prstGeom prst="rect">
            <a:avLst/>
          </a:prstGeom>
        </p:spPr>
      </p:pic>
      <p:pic>
        <p:nvPicPr>
          <p:cNvPr id="7" name="Graphic 6">
            <a:extLst>
              <a:ext uri="{FF2B5EF4-FFF2-40B4-BE49-F238E27FC236}">
                <a16:creationId xmlns:a16="http://schemas.microsoft.com/office/drawing/2014/main" id="{3DD7BF7D-1B68-C099-10E8-A1950CE6A47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8613" y="5485732"/>
            <a:ext cx="1743387" cy="2256149"/>
          </a:xfrm>
          <a:prstGeom prst="rect">
            <a:avLst/>
          </a:prstGeom>
        </p:spPr>
      </p:pic>
    </p:spTree>
    <p:extLst>
      <p:ext uri="{BB962C8B-B14F-4D97-AF65-F5344CB8AC3E}">
        <p14:creationId xmlns:p14="http://schemas.microsoft.com/office/powerpoint/2010/main" val="32164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D647C0-647B-1EBA-3D31-E6D6ACA8C243}"/>
              </a:ext>
            </a:extLst>
          </p:cNvPr>
          <p:cNvSpPr>
            <a:spLocks noGrp="1"/>
          </p:cNvSpPr>
          <p:nvPr>
            <p:ph type="title"/>
          </p:nvPr>
        </p:nvSpPr>
        <p:spPr>
          <a:xfrm>
            <a:off x="698528" y="239150"/>
            <a:ext cx="5397472" cy="1303606"/>
          </a:xfrm>
        </p:spPr>
        <p:txBody>
          <a:bodyPr>
            <a:normAutofit/>
          </a:bodyPr>
          <a:lstStyle/>
          <a:p>
            <a:pPr algn="ctr"/>
            <a:r>
              <a:rPr lang="en-US" dirty="0"/>
              <a:t>Design</a:t>
            </a:r>
          </a:p>
        </p:txBody>
      </p:sp>
      <p:sp>
        <p:nvSpPr>
          <p:cNvPr id="3" name="Content Placeholder 2">
            <a:extLst>
              <a:ext uri="{FF2B5EF4-FFF2-40B4-BE49-F238E27FC236}">
                <a16:creationId xmlns:a16="http://schemas.microsoft.com/office/drawing/2014/main" id="{3D1E7F89-00AB-20CB-648C-29C0D9B9519F}"/>
              </a:ext>
            </a:extLst>
          </p:cNvPr>
          <p:cNvSpPr>
            <a:spLocks noGrp="1"/>
          </p:cNvSpPr>
          <p:nvPr>
            <p:ph idx="1"/>
          </p:nvPr>
        </p:nvSpPr>
        <p:spPr>
          <a:xfrm>
            <a:off x="685801" y="1817152"/>
            <a:ext cx="5485227" cy="4499241"/>
          </a:xfrm>
        </p:spPr>
        <p:txBody>
          <a:bodyPr>
            <a:normAutofit/>
          </a:bodyPr>
          <a:lstStyle/>
          <a:p>
            <a:pPr marL="0" indent="0">
              <a:lnSpc>
                <a:spcPct val="90000"/>
              </a:lnSpc>
              <a:buNone/>
            </a:pPr>
            <a:r>
              <a:rPr lang="en-US" sz="2000" dirty="0">
                <a:latin typeface="Goudy Old Style (Headings)"/>
              </a:rPr>
              <a:t>NEWH is committed to acknowledging and promoting its member firms through programs such as Top Interior Designers (TopID), which celebrates its talented and innovative design professionals. </a:t>
            </a:r>
          </a:p>
          <a:p>
            <a:pPr marL="0" indent="0">
              <a:lnSpc>
                <a:spcPct val="90000"/>
              </a:lnSpc>
              <a:buNone/>
            </a:pPr>
            <a:endParaRPr lang="en-US" sz="2000" dirty="0">
              <a:latin typeface="Goudy Old Style (Headings)"/>
            </a:endParaRPr>
          </a:p>
          <a:p>
            <a:pPr marL="0" indent="0">
              <a:lnSpc>
                <a:spcPct val="90000"/>
              </a:lnSpc>
              <a:buNone/>
            </a:pPr>
            <a:r>
              <a:rPr lang="en-US" sz="2000" dirty="0">
                <a:latin typeface="Goudy Old Style (Headings)"/>
              </a:rPr>
              <a:t>We are proud to promote our members throughout the world as leaders in design excellence with a heart for giving back to the hospitality community. </a:t>
            </a:r>
          </a:p>
          <a:p>
            <a:pPr marL="0" indent="0">
              <a:lnSpc>
                <a:spcPct val="90000"/>
              </a:lnSpc>
              <a:buNone/>
            </a:pPr>
            <a:endParaRPr lang="en-US" sz="2000" dirty="0">
              <a:latin typeface="Goudy Old Style (Headings)"/>
            </a:endParaRPr>
          </a:p>
          <a:p>
            <a:pPr marL="0" indent="0">
              <a:lnSpc>
                <a:spcPct val="90000"/>
              </a:lnSpc>
              <a:buNone/>
            </a:pPr>
            <a:endParaRPr lang="en-US" sz="2000" dirty="0"/>
          </a:p>
        </p:txBody>
      </p:sp>
      <p:pic>
        <p:nvPicPr>
          <p:cNvPr id="5" name="Picture 4">
            <a:extLst>
              <a:ext uri="{FF2B5EF4-FFF2-40B4-BE49-F238E27FC236}">
                <a16:creationId xmlns:a16="http://schemas.microsoft.com/office/drawing/2014/main" id="{C230CD80-28CB-11E6-BBF0-52979895E93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80328" y="1241388"/>
            <a:ext cx="4025872" cy="4375224"/>
          </a:xfrm>
          <a:prstGeom prst="rect">
            <a:avLst/>
          </a:prstGeom>
        </p:spPr>
      </p:pic>
      <p:pic>
        <p:nvPicPr>
          <p:cNvPr id="6" name="Graphic 5" descr="Alterations &amp; Tailoring with solid fill">
            <a:extLst>
              <a:ext uri="{FF2B5EF4-FFF2-40B4-BE49-F238E27FC236}">
                <a16:creationId xmlns:a16="http://schemas.microsoft.com/office/drawing/2014/main" id="{6B455447-10B0-5D88-AAE4-2841F50F41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46525" y="784188"/>
            <a:ext cx="914400" cy="914400"/>
          </a:xfrm>
          <a:prstGeom prst="rect">
            <a:avLst/>
          </a:prstGeom>
        </p:spPr>
      </p:pic>
      <p:pic>
        <p:nvPicPr>
          <p:cNvPr id="7" name="Graphic 6">
            <a:extLst>
              <a:ext uri="{FF2B5EF4-FFF2-40B4-BE49-F238E27FC236}">
                <a16:creationId xmlns:a16="http://schemas.microsoft.com/office/drawing/2014/main" id="{CAD8F043-537E-BD77-77AA-B76316AC451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8613" y="5485732"/>
            <a:ext cx="1743387" cy="2256149"/>
          </a:xfrm>
          <a:prstGeom prst="rect">
            <a:avLst/>
          </a:prstGeom>
        </p:spPr>
      </p:pic>
    </p:spTree>
    <p:extLst>
      <p:ext uri="{BB962C8B-B14F-4D97-AF65-F5344CB8AC3E}">
        <p14:creationId xmlns:p14="http://schemas.microsoft.com/office/powerpoint/2010/main" val="28049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5A213E-643B-0C87-ECE9-9972C2AE1097}"/>
              </a:ext>
            </a:extLst>
          </p:cNvPr>
          <p:cNvSpPr>
            <a:spLocks noGrp="1"/>
          </p:cNvSpPr>
          <p:nvPr>
            <p:ph type="title"/>
          </p:nvPr>
        </p:nvSpPr>
        <p:spPr>
          <a:xfrm>
            <a:off x="1284850" y="1065791"/>
            <a:ext cx="6393688" cy="813498"/>
          </a:xfrm>
        </p:spPr>
        <p:txBody>
          <a:bodyPr>
            <a:normAutofit/>
          </a:bodyPr>
          <a:lstStyle/>
          <a:p>
            <a:pPr algn="ctr"/>
            <a:r>
              <a:rPr lang="en-US" dirty="0"/>
              <a:t>International</a:t>
            </a:r>
          </a:p>
        </p:txBody>
      </p:sp>
      <p:sp>
        <p:nvSpPr>
          <p:cNvPr id="3" name="Content Placeholder 2">
            <a:extLst>
              <a:ext uri="{FF2B5EF4-FFF2-40B4-BE49-F238E27FC236}">
                <a16:creationId xmlns:a16="http://schemas.microsoft.com/office/drawing/2014/main" id="{5EF062A2-80BD-A4B8-132F-702F5C366DBF}"/>
              </a:ext>
            </a:extLst>
          </p:cNvPr>
          <p:cNvSpPr>
            <a:spLocks noGrp="1"/>
          </p:cNvSpPr>
          <p:nvPr>
            <p:ph idx="1"/>
          </p:nvPr>
        </p:nvSpPr>
        <p:spPr>
          <a:xfrm>
            <a:off x="1284850" y="2135938"/>
            <a:ext cx="6339840" cy="3439557"/>
          </a:xfrm>
        </p:spPr>
        <p:txBody>
          <a:bodyPr>
            <a:normAutofit/>
          </a:bodyPr>
          <a:lstStyle/>
          <a:p>
            <a:pPr marL="0" indent="0">
              <a:lnSpc>
                <a:spcPct val="90000"/>
              </a:lnSpc>
              <a:buNone/>
            </a:pPr>
            <a:r>
              <a:rPr lang="en-US" sz="2000" dirty="0">
                <a:ea typeface="Roboto" panose="02000000000000000000" pitchFamily="2" charset="0"/>
                <a:cs typeface="Lato Light" charset="0"/>
                <a:sym typeface="Lato Light" charset="0"/>
              </a:rPr>
              <a:t>The strength of NEWH’s network comes from the expansion of chapters and regions to selective hospitality communities. </a:t>
            </a:r>
          </a:p>
          <a:p>
            <a:pPr marL="0" indent="0">
              <a:lnSpc>
                <a:spcPct val="90000"/>
              </a:lnSpc>
              <a:buNone/>
            </a:pPr>
            <a:endParaRPr lang="en-US" sz="2000" dirty="0">
              <a:ea typeface="Roboto" panose="02000000000000000000" pitchFamily="2" charset="0"/>
              <a:cs typeface="Lato Light" charset="0"/>
              <a:sym typeface="Lato Light" charset="0"/>
            </a:endParaRPr>
          </a:p>
          <a:p>
            <a:pPr marL="0" indent="0">
              <a:lnSpc>
                <a:spcPct val="90000"/>
              </a:lnSpc>
              <a:buNone/>
            </a:pPr>
            <a:r>
              <a:rPr lang="en-US" sz="2000" dirty="0">
                <a:ea typeface="Roboto" panose="02000000000000000000" pitchFamily="2" charset="0"/>
                <a:cs typeface="Lato Light" charset="0"/>
                <a:sym typeface="Lato Light" charset="0"/>
              </a:rPr>
              <a:t>We align with International Partners that provide financial support and cultural guidance related to building these regions to support their businesses and local hospitality industry.</a:t>
            </a:r>
          </a:p>
          <a:p>
            <a:pPr marL="0" indent="0">
              <a:lnSpc>
                <a:spcPct val="90000"/>
              </a:lnSpc>
              <a:buNone/>
            </a:pPr>
            <a:endParaRPr lang="en-US" sz="1900" dirty="0">
              <a:ea typeface="Roboto" panose="02000000000000000000" pitchFamily="2" charset="0"/>
              <a:cs typeface="Lato Light" charset="0"/>
              <a:sym typeface="Lato Light" charset="0"/>
            </a:endParaRPr>
          </a:p>
          <a:p>
            <a:pPr>
              <a:lnSpc>
                <a:spcPct val="90000"/>
              </a:lnSpc>
            </a:pPr>
            <a:endParaRPr lang="en-US" sz="1900" dirty="0"/>
          </a:p>
        </p:txBody>
      </p:sp>
      <p:pic>
        <p:nvPicPr>
          <p:cNvPr id="7" name="Picture 6" descr="Text&#10;&#10;Description automatically generated">
            <a:extLst>
              <a:ext uri="{FF2B5EF4-FFF2-40B4-BE49-F238E27FC236}">
                <a16:creationId xmlns:a16="http://schemas.microsoft.com/office/drawing/2014/main" id="{33C1CE27-E24B-2BC2-5827-5044E606DF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8231993" y="1371600"/>
            <a:ext cx="2547914" cy="4114801"/>
          </a:xfrm>
          <a:prstGeom prst="rect">
            <a:avLst/>
          </a:prstGeom>
        </p:spPr>
      </p:pic>
      <p:pic>
        <p:nvPicPr>
          <p:cNvPr id="11" name="Graphic 10" descr="Europe with solid fill">
            <a:extLst>
              <a:ext uri="{FF2B5EF4-FFF2-40B4-BE49-F238E27FC236}">
                <a16:creationId xmlns:a16="http://schemas.microsoft.com/office/drawing/2014/main" id="{EAAD7F53-0337-639C-0D2E-B882C4E32E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53200" y="1090410"/>
            <a:ext cx="914400" cy="914400"/>
          </a:xfrm>
          <a:prstGeom prst="rect">
            <a:avLst/>
          </a:prstGeom>
        </p:spPr>
      </p:pic>
      <p:pic>
        <p:nvPicPr>
          <p:cNvPr id="13" name="Graphic 12">
            <a:extLst>
              <a:ext uri="{FF2B5EF4-FFF2-40B4-BE49-F238E27FC236}">
                <a16:creationId xmlns:a16="http://schemas.microsoft.com/office/drawing/2014/main" id="{AD2C7D65-6375-61B8-CA0C-28C8A9C4063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48613" y="5485732"/>
            <a:ext cx="1743387" cy="2256149"/>
          </a:xfrm>
          <a:prstGeom prst="rect">
            <a:avLst/>
          </a:prstGeom>
        </p:spPr>
      </p:pic>
    </p:spTree>
    <p:extLst>
      <p:ext uri="{BB962C8B-B14F-4D97-AF65-F5344CB8AC3E}">
        <p14:creationId xmlns:p14="http://schemas.microsoft.com/office/powerpoint/2010/main" val="301015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F5ED762-87A9-4432-9372-C63D1D399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227E7CE-3860-417D-BFB8-9C0D915E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960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0A728F4-0AE8-41AC-91AF-ECA038ACF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D55423E-1B20-4E98-B53F-F519725AD1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64663" y="366891"/>
            <a:ext cx="10176469" cy="612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216"/>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F810E4-139D-4D0F-A81C-2783F5869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F9488A2-8E53-4B40-81EA-EF0126290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
            <a:extLst>
              <a:ext uri="{FF2B5EF4-FFF2-40B4-BE49-F238E27FC236}">
                <a16:creationId xmlns:a16="http://schemas.microsoft.com/office/drawing/2014/main" id="{5BEFA0CE-1E2F-E9D2-6F3E-71A44DD15B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1968383" y="107580"/>
            <a:ext cx="7984913" cy="664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43584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Rectangle 20">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82BCC0-51FC-8258-5C68-F35E6127B5D6}"/>
              </a:ext>
            </a:extLst>
          </p:cNvPr>
          <p:cNvSpPr>
            <a:spLocks noGrp="1"/>
          </p:cNvSpPr>
          <p:nvPr>
            <p:ph type="title"/>
          </p:nvPr>
        </p:nvSpPr>
        <p:spPr>
          <a:xfrm>
            <a:off x="1371600" y="1020728"/>
            <a:ext cx="9486900" cy="996061"/>
          </a:xfrm>
        </p:spPr>
        <p:txBody>
          <a:bodyPr anchor="b">
            <a:normAutofit/>
          </a:bodyPr>
          <a:lstStyle/>
          <a:p>
            <a:pPr algn="ctr"/>
            <a:r>
              <a:rPr lang="en-US" dirty="0"/>
              <a:t>A few simple guidelines	</a:t>
            </a:r>
          </a:p>
        </p:txBody>
      </p:sp>
      <p:sp>
        <p:nvSpPr>
          <p:cNvPr id="3" name="Content Placeholder 2">
            <a:extLst>
              <a:ext uri="{FF2B5EF4-FFF2-40B4-BE49-F238E27FC236}">
                <a16:creationId xmlns:a16="http://schemas.microsoft.com/office/drawing/2014/main" id="{8303E739-9A1B-9DFA-97D6-FF06A51007E3}"/>
              </a:ext>
            </a:extLst>
          </p:cNvPr>
          <p:cNvSpPr>
            <a:spLocks noGrp="1"/>
          </p:cNvSpPr>
          <p:nvPr>
            <p:ph idx="1"/>
          </p:nvPr>
        </p:nvSpPr>
        <p:spPr>
          <a:xfrm>
            <a:off x="1371600" y="2200940"/>
            <a:ext cx="9486901" cy="3577854"/>
          </a:xfrm>
        </p:spPr>
        <p:txBody>
          <a:bodyPr>
            <a:normAutofit/>
          </a:bodyPr>
          <a:lstStyle/>
          <a:p>
            <a:pPr marL="0" indent="0">
              <a:buNone/>
            </a:pPr>
            <a:r>
              <a:rPr lang="en-US" sz="2000" dirty="0"/>
              <a:t>As we begin the training session, please follow a few basic guidelines to ensure productive results: </a:t>
            </a:r>
          </a:p>
          <a:p>
            <a:r>
              <a:rPr lang="en-US" sz="2000" dirty="0"/>
              <a:t>Be present by silencing all cell phones and put them to the side, face down.</a:t>
            </a:r>
          </a:p>
          <a:p>
            <a:r>
              <a:rPr lang="en-US" sz="2000" dirty="0"/>
              <a:t>Ask questions as they arise! (Please no side conversations)</a:t>
            </a:r>
          </a:p>
          <a:p>
            <a:r>
              <a:rPr lang="en-US" sz="2000" dirty="0"/>
              <a:t>We will have a “Parking Lot” for ideas that need further discussion.</a:t>
            </a:r>
          </a:p>
          <a:p>
            <a:r>
              <a:rPr lang="en-US" sz="2000" i="1" dirty="0"/>
              <a:t>Think in terms of your role as a board member; responsible for the well-being and future of this organization.</a:t>
            </a:r>
          </a:p>
        </p:txBody>
      </p:sp>
      <p:pic>
        <p:nvPicPr>
          <p:cNvPr id="4" name="Graphic 3">
            <a:extLst>
              <a:ext uri="{FF2B5EF4-FFF2-40B4-BE49-F238E27FC236}">
                <a16:creationId xmlns:a16="http://schemas.microsoft.com/office/drawing/2014/main" id="{E383245F-328F-7B52-16A1-53B1F016D1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0074" y="5530922"/>
            <a:ext cx="1601926" cy="2073080"/>
          </a:xfrm>
          <a:prstGeom prst="rect">
            <a:avLst/>
          </a:prstGeom>
        </p:spPr>
      </p:pic>
    </p:spTree>
    <p:extLst>
      <p:ext uri="{BB962C8B-B14F-4D97-AF65-F5344CB8AC3E}">
        <p14:creationId xmlns:p14="http://schemas.microsoft.com/office/powerpoint/2010/main" val="33413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43A9CE-5A47-3B4D-59F9-BF3C7268B021}"/>
              </a:ext>
            </a:extLst>
          </p:cNvPr>
          <p:cNvSpPr>
            <a:spLocks noGrp="1"/>
          </p:cNvSpPr>
          <p:nvPr>
            <p:ph type="title"/>
          </p:nvPr>
        </p:nvSpPr>
        <p:spPr>
          <a:xfrm>
            <a:off x="5448300" y="394600"/>
            <a:ext cx="6119904" cy="1027953"/>
          </a:xfrm>
        </p:spPr>
        <p:txBody>
          <a:bodyPr>
            <a:normAutofit/>
          </a:bodyPr>
          <a:lstStyle/>
          <a:p>
            <a:pPr algn="ctr"/>
            <a:r>
              <a:rPr lang="en-US" sz="2500" dirty="0"/>
              <a:t>UNDERSTANDING THE CHAPTER BOARD SUCCESSION PLAN</a:t>
            </a:r>
          </a:p>
        </p:txBody>
      </p:sp>
      <p:sp>
        <p:nvSpPr>
          <p:cNvPr id="31" name="Rectangle 30">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picture containing indoor, floor, window, pink&#10;&#10;Description automatically generated">
            <a:extLst>
              <a:ext uri="{FF2B5EF4-FFF2-40B4-BE49-F238E27FC236}">
                <a16:creationId xmlns:a16="http://schemas.microsoft.com/office/drawing/2014/main" id="{7B7D8735-56DB-5C3C-E7E3-CE7E8D7FBB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85800" y="685800"/>
            <a:ext cx="3390900" cy="5486400"/>
          </a:xfrm>
          <a:prstGeom prst="rect">
            <a:avLst/>
          </a:prstGeom>
        </p:spPr>
      </p:pic>
      <p:sp>
        <p:nvSpPr>
          <p:cNvPr id="7" name="Content Placeholder 2">
            <a:extLst>
              <a:ext uri="{FF2B5EF4-FFF2-40B4-BE49-F238E27FC236}">
                <a16:creationId xmlns:a16="http://schemas.microsoft.com/office/drawing/2014/main" id="{FE4C30D1-06BF-B274-890A-A204E0F525D5}"/>
              </a:ext>
            </a:extLst>
          </p:cNvPr>
          <p:cNvSpPr>
            <a:spLocks noGrp="1"/>
          </p:cNvSpPr>
          <p:nvPr>
            <p:ph idx="1"/>
          </p:nvPr>
        </p:nvSpPr>
        <p:spPr>
          <a:xfrm>
            <a:off x="4931229" y="1709057"/>
            <a:ext cx="7162800" cy="4754343"/>
          </a:xfrm>
        </p:spPr>
        <p:txBody>
          <a:bodyPr>
            <a:noAutofit/>
          </a:bodyPr>
          <a:lstStyle/>
          <a:p>
            <a:pPr marL="0" marR="0" indent="0">
              <a:lnSpc>
                <a:spcPct val="90000"/>
              </a:lnSpc>
              <a:spcBef>
                <a:spcPts val="1000"/>
              </a:spcBef>
              <a:spcAft>
                <a:spcPts val="1200"/>
              </a:spcAft>
              <a:buNone/>
            </a:pP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NEWH, Inc. has a succession plan policy in place for chapters to follow. Succession planning ensures knowledge and stability for the chapter and follows the NEWH, Inc. Board model. The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VP/Development</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VP/Administration</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President</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Past President</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 and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Executive Advisor</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 positions are part of the succession plan - beginning with the VP/Development position which is elected. </a:t>
            </a:r>
            <a:endParaRPr lang="en-US" sz="2000" dirty="0">
              <a:solidFill>
                <a:schemeClr val="tx1"/>
              </a:solidFill>
              <a:effectLst/>
              <a:latin typeface="Times New Roman" panose="02020603050405020304" pitchFamily="18" charset="0"/>
              <a:ea typeface="Times New Roman" panose="02020603050405020304" pitchFamily="18" charset="0"/>
            </a:endParaRPr>
          </a:p>
          <a:p>
            <a:pPr marL="0" marR="0" indent="0">
              <a:lnSpc>
                <a:spcPct val="90000"/>
              </a:lnSpc>
              <a:spcBef>
                <a:spcPts val="1000"/>
              </a:spcBef>
              <a:spcAft>
                <a:spcPts val="1200"/>
              </a:spcAft>
              <a:buNone/>
            </a:pP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Each position is a one-year term, which means when you accept to run for VP/Development you are making a 5-year commitment to your chapter. </a:t>
            </a:r>
            <a:r>
              <a:rPr lang="en-US" sz="2000" i="1" kern="1200" dirty="0">
                <a:solidFill>
                  <a:schemeClr val="tx1"/>
                </a:solidFill>
                <a:effectLst/>
                <a:latin typeface="Goudy Old Style (Headings)"/>
                <a:ea typeface="Times New Roman" panose="02020603050405020304" pitchFamily="18" charset="0"/>
                <a:cs typeface="Times New Roman" panose="02020603050405020304" pitchFamily="18" charset="0"/>
              </a:rPr>
              <a:t>No person shall serve on the board more than ten (10) years.</a:t>
            </a:r>
            <a:endParaRPr lang="en-US" sz="2000" dirty="0">
              <a:solidFill>
                <a:schemeClr val="tx1"/>
              </a:solidFill>
              <a:effectLst/>
              <a:latin typeface="Times New Roman" panose="02020603050405020304" pitchFamily="18" charset="0"/>
              <a:ea typeface="Times New Roman" panose="02020603050405020304" pitchFamily="18" charset="0"/>
            </a:endParaRPr>
          </a:p>
          <a:p>
            <a:pPr marL="0" marR="0" indent="0">
              <a:lnSpc>
                <a:spcPct val="90000"/>
              </a:lnSpc>
              <a:spcBef>
                <a:spcPts val="1000"/>
              </a:spcBef>
              <a:spcAft>
                <a:spcPts val="1200"/>
              </a:spcAft>
              <a:buNone/>
            </a:pP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The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VP/Administration</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 and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Past President </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will also serve as the chapter’s </a:t>
            </a:r>
            <a:r>
              <a:rPr lang="en-US" sz="2000" b="1" kern="1200" dirty="0">
                <a:solidFill>
                  <a:schemeClr val="tx1"/>
                </a:solidFill>
                <a:effectLst/>
                <a:latin typeface="Goudy Old Style (Headings)"/>
                <a:ea typeface="Times New Roman" panose="02020603050405020304" pitchFamily="18" charset="0"/>
                <a:cs typeface="Times New Roman" panose="02020603050405020304" pitchFamily="18" charset="0"/>
              </a:rPr>
              <a:t>NEWH, Inc. Delegate</a:t>
            </a:r>
            <a:r>
              <a:rPr lang="en-US" sz="2000" kern="1200" dirty="0">
                <a:solidFill>
                  <a:schemeClr val="tx1"/>
                </a:solidFill>
                <a:effectLst/>
                <a:latin typeface="Goudy Old Style (Headings)"/>
                <a:ea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endParaRPr>
          </a:p>
          <a:p>
            <a:pPr marL="0" marR="0" indent="0">
              <a:lnSpc>
                <a:spcPct val="90000"/>
              </a:lnSpc>
              <a:spcBef>
                <a:spcPts val="1000"/>
              </a:spcBef>
              <a:spcAft>
                <a:spcPts val="1200"/>
              </a:spcAft>
              <a:buNone/>
            </a:pPr>
            <a:r>
              <a:rPr lang="en-US" sz="1800" i="1"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*NOTE: In the UK, the delegate position is a floating position for a board member who can attend the IBOD meeting in the U.S.</a:t>
            </a:r>
            <a:r>
              <a:rPr lang="en-US" sz="1800" kern="1200" dirty="0">
                <a:solidFill>
                  <a:schemeClr val="tx1"/>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Times New Roman" panose="02020603050405020304" pitchFamily="18" charset="0"/>
            </a:endParaRPr>
          </a:p>
        </p:txBody>
      </p:sp>
      <p:pic>
        <p:nvPicPr>
          <p:cNvPr id="4" name="Graphic 3">
            <a:extLst>
              <a:ext uri="{FF2B5EF4-FFF2-40B4-BE49-F238E27FC236}">
                <a16:creationId xmlns:a16="http://schemas.microsoft.com/office/drawing/2014/main" id="{50990025-EEA7-52B6-022B-FAE4B6052B7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7598" y="5422595"/>
            <a:ext cx="1743387" cy="2256149"/>
          </a:xfrm>
          <a:prstGeom prst="rect">
            <a:avLst/>
          </a:prstGeom>
        </p:spPr>
      </p:pic>
    </p:spTree>
    <p:extLst>
      <p:ext uri="{BB962C8B-B14F-4D97-AF65-F5344CB8AC3E}">
        <p14:creationId xmlns:p14="http://schemas.microsoft.com/office/powerpoint/2010/main" val="99718901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A018F8-49AF-D976-1D79-55875CB9548B}"/>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Board Positions</a:t>
            </a:r>
          </a:p>
        </p:txBody>
      </p:sp>
      <p:graphicFrame>
        <p:nvGraphicFramePr>
          <p:cNvPr id="5" name="Content Placeholder 2">
            <a:extLst>
              <a:ext uri="{FF2B5EF4-FFF2-40B4-BE49-F238E27FC236}">
                <a16:creationId xmlns:a16="http://schemas.microsoft.com/office/drawing/2014/main" id="{386AD0CF-34E3-E2DF-A370-092E469EA3A9}"/>
              </a:ext>
            </a:extLst>
          </p:cNvPr>
          <p:cNvGraphicFramePr>
            <a:graphicFrameLocks noGrp="1"/>
          </p:cNvGraphicFramePr>
          <p:nvPr>
            <p:ph idx="1"/>
            <p:extLst>
              <p:ext uri="{D42A27DB-BD31-4B8C-83A1-F6EECF244321}">
                <p14:modId xmlns:p14="http://schemas.microsoft.com/office/powerpoint/2010/main" val="2310694094"/>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D93DC6A7-A6BD-442F-F412-2677B5702B52}"/>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48613" y="5486400"/>
            <a:ext cx="1743387" cy="2256149"/>
          </a:xfrm>
          <a:prstGeom prst="rect">
            <a:avLst/>
          </a:prstGeom>
        </p:spPr>
      </p:pic>
    </p:spTree>
    <p:extLst>
      <p:ext uri="{BB962C8B-B14F-4D97-AF65-F5344CB8AC3E}">
        <p14:creationId xmlns:p14="http://schemas.microsoft.com/office/powerpoint/2010/main" val="297388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A018F8-49AF-D976-1D79-55875CB9548B}"/>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Board Positions</a:t>
            </a:r>
            <a:br>
              <a:rPr lang="en-US" dirty="0">
                <a:solidFill>
                  <a:schemeClr val="bg2"/>
                </a:solidFill>
              </a:rPr>
            </a:br>
            <a:r>
              <a:rPr lang="en-US" sz="2400" dirty="0">
                <a:solidFill>
                  <a:schemeClr val="bg2"/>
                </a:solidFill>
              </a:rPr>
              <a:t>Continued</a:t>
            </a:r>
            <a:endParaRPr lang="en-US" dirty="0">
              <a:solidFill>
                <a:schemeClr val="bg2"/>
              </a:solidFill>
            </a:endParaRPr>
          </a:p>
        </p:txBody>
      </p:sp>
      <p:graphicFrame>
        <p:nvGraphicFramePr>
          <p:cNvPr id="5" name="Content Placeholder 2">
            <a:extLst>
              <a:ext uri="{FF2B5EF4-FFF2-40B4-BE49-F238E27FC236}">
                <a16:creationId xmlns:a16="http://schemas.microsoft.com/office/drawing/2014/main" id="{386AD0CF-34E3-E2DF-A370-092E469EA3A9}"/>
              </a:ext>
            </a:extLst>
          </p:cNvPr>
          <p:cNvGraphicFramePr>
            <a:graphicFrameLocks noGrp="1"/>
          </p:cNvGraphicFramePr>
          <p:nvPr>
            <p:ph idx="1"/>
            <p:extLst>
              <p:ext uri="{D42A27DB-BD31-4B8C-83A1-F6EECF244321}">
                <p14:modId xmlns:p14="http://schemas.microsoft.com/office/powerpoint/2010/main" val="2726849753"/>
              </p:ext>
            </p:extLst>
          </p:nvPr>
        </p:nvGraphicFramePr>
        <p:xfrm>
          <a:off x="5410200" y="391885"/>
          <a:ext cx="6096000" cy="6348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a:extLst>
              <a:ext uri="{FF2B5EF4-FFF2-40B4-BE49-F238E27FC236}">
                <a16:creationId xmlns:a16="http://schemas.microsoft.com/office/drawing/2014/main" id="{716D79D2-83A8-B85C-9385-75EDCE6548D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0" y="5486400"/>
            <a:ext cx="1743387" cy="2256149"/>
          </a:xfrm>
          <a:prstGeom prst="rect">
            <a:avLst/>
          </a:prstGeom>
        </p:spPr>
      </p:pic>
    </p:spTree>
    <p:extLst>
      <p:ext uri="{BB962C8B-B14F-4D97-AF65-F5344CB8AC3E}">
        <p14:creationId xmlns:p14="http://schemas.microsoft.com/office/powerpoint/2010/main" val="39629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FBAD0-B8B5-861F-25B9-5ACFF585A278}"/>
              </a:ext>
            </a:extLst>
          </p:cNvPr>
          <p:cNvSpPr>
            <a:spLocks noGrp="1"/>
          </p:cNvSpPr>
          <p:nvPr>
            <p:ph type="title"/>
          </p:nvPr>
        </p:nvSpPr>
        <p:spPr>
          <a:xfrm>
            <a:off x="1050389" y="914881"/>
            <a:ext cx="5212188" cy="964407"/>
          </a:xfrm>
        </p:spPr>
        <p:txBody>
          <a:bodyPr>
            <a:normAutofit/>
          </a:bodyPr>
          <a:lstStyle/>
          <a:p>
            <a:pPr algn="ctr"/>
            <a:r>
              <a:rPr lang="en-US" sz="2400" dirty="0"/>
              <a:t>The Board/Chapter – </a:t>
            </a:r>
            <a:br>
              <a:rPr lang="en-US" sz="2400" dirty="0"/>
            </a:br>
            <a:r>
              <a:rPr lang="en-US" sz="2400" dirty="0"/>
              <a:t>NEWH Staff Relationship</a:t>
            </a:r>
          </a:p>
        </p:txBody>
      </p:sp>
      <p:sp>
        <p:nvSpPr>
          <p:cNvPr id="3" name="Content Placeholder 2">
            <a:extLst>
              <a:ext uri="{FF2B5EF4-FFF2-40B4-BE49-F238E27FC236}">
                <a16:creationId xmlns:a16="http://schemas.microsoft.com/office/drawing/2014/main" id="{8D254C50-1156-6F2D-C522-DFDCE1A0E2BC}"/>
              </a:ext>
            </a:extLst>
          </p:cNvPr>
          <p:cNvSpPr>
            <a:spLocks noGrp="1"/>
          </p:cNvSpPr>
          <p:nvPr>
            <p:ph idx="1"/>
          </p:nvPr>
        </p:nvSpPr>
        <p:spPr>
          <a:xfrm>
            <a:off x="1218040" y="2146570"/>
            <a:ext cx="5118965" cy="3754499"/>
          </a:xfrm>
        </p:spPr>
        <p:txBody>
          <a:bodyPr>
            <a:normAutofit/>
          </a:bodyPr>
          <a:lstStyle/>
          <a:p>
            <a:pPr algn="ctr" eaLnBrk="1" hangingPunct="1">
              <a:buFont typeface="Wingdings 3" panose="05040102010807070707" pitchFamily="18" charset="2"/>
              <a:buNone/>
            </a:pPr>
            <a:r>
              <a:rPr lang="en-US" altLang="en-US" sz="2000" b="1" dirty="0"/>
              <a:t>Two Elements, One Team</a:t>
            </a:r>
          </a:p>
          <a:p>
            <a:pPr algn="ctr" eaLnBrk="1" hangingPunct="1">
              <a:buFont typeface="Wingdings 3" panose="05040102010807070707" pitchFamily="18" charset="2"/>
              <a:buNone/>
            </a:pPr>
            <a:r>
              <a:rPr lang="en-US" altLang="en-US" sz="2000" dirty="0"/>
              <a:t>Consider it a </a:t>
            </a:r>
            <a:r>
              <a:rPr lang="en-US" altLang="en-US" sz="2000" u="sng" dirty="0"/>
              <a:t>partnership</a:t>
            </a:r>
            <a:r>
              <a:rPr lang="en-US" altLang="en-US" sz="2000" dirty="0"/>
              <a:t>, </a:t>
            </a:r>
            <a:r>
              <a:rPr lang="en-US" altLang="en-US" sz="2000" u="sng" dirty="0"/>
              <a:t>alliance</a:t>
            </a:r>
            <a:r>
              <a:rPr lang="en-US" altLang="en-US" sz="2000" dirty="0"/>
              <a:t>, </a:t>
            </a:r>
            <a:r>
              <a:rPr lang="en-US" altLang="en-US" sz="2000" u="sng" dirty="0"/>
              <a:t>collaboration</a:t>
            </a:r>
            <a:r>
              <a:rPr lang="en-US" altLang="en-US" sz="2000" dirty="0"/>
              <a:t> between chapter boards and the NEWH, Inc. staff to achieve the goals of NEWH</a:t>
            </a:r>
            <a:r>
              <a:rPr lang="en-US" altLang="en-US" dirty="0"/>
              <a:t>.</a:t>
            </a:r>
          </a:p>
          <a:p>
            <a:pPr marL="0" indent="0">
              <a:buNone/>
            </a:pPr>
            <a:endParaRPr lang="en-US" dirty="0"/>
          </a:p>
        </p:txBody>
      </p:sp>
      <p:pic>
        <p:nvPicPr>
          <p:cNvPr id="5" name="Picture 4" descr="Person holding a puzzle piece">
            <a:extLst>
              <a:ext uri="{FF2B5EF4-FFF2-40B4-BE49-F238E27FC236}">
                <a16:creationId xmlns:a16="http://schemas.microsoft.com/office/drawing/2014/main" id="{73043475-FF12-4875-4273-682B6DBB1C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467600" y="10"/>
            <a:ext cx="4724400" cy="6857988"/>
          </a:xfrm>
          <a:prstGeom prst="rect">
            <a:avLst/>
          </a:prstGeom>
        </p:spPr>
      </p:pic>
      <p:pic>
        <p:nvPicPr>
          <p:cNvPr id="4" name="Graphic 3">
            <a:extLst>
              <a:ext uri="{FF2B5EF4-FFF2-40B4-BE49-F238E27FC236}">
                <a16:creationId xmlns:a16="http://schemas.microsoft.com/office/drawing/2014/main" id="{9273625C-4B7F-ACC6-D5BC-0E84AB7D428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275" y="5468983"/>
            <a:ext cx="1743387" cy="2256149"/>
          </a:xfrm>
          <a:prstGeom prst="rect">
            <a:avLst/>
          </a:prstGeom>
        </p:spPr>
      </p:pic>
    </p:spTree>
    <p:extLst>
      <p:ext uri="{BB962C8B-B14F-4D97-AF65-F5344CB8AC3E}">
        <p14:creationId xmlns:p14="http://schemas.microsoft.com/office/powerpoint/2010/main" val="12357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8" name="Rectangle 27">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7224B1-3BC7-4EDD-E152-C1291BCB8DF1}"/>
              </a:ext>
            </a:extLst>
          </p:cNvPr>
          <p:cNvSpPr>
            <a:spLocks noGrp="1"/>
          </p:cNvSpPr>
          <p:nvPr>
            <p:ph type="title"/>
          </p:nvPr>
        </p:nvSpPr>
        <p:spPr>
          <a:xfrm>
            <a:off x="1284850" y="1065791"/>
            <a:ext cx="6393688" cy="813498"/>
          </a:xfrm>
        </p:spPr>
        <p:txBody>
          <a:bodyPr>
            <a:noAutofit/>
          </a:bodyPr>
          <a:lstStyle/>
          <a:p>
            <a:pPr algn="ctr"/>
            <a:r>
              <a:rPr lang="en-US" altLang="en-US" dirty="0"/>
              <a:t>How can I be a valuable board member?</a:t>
            </a:r>
            <a:endParaRPr lang="en-US" dirty="0"/>
          </a:p>
        </p:txBody>
      </p:sp>
      <p:sp>
        <p:nvSpPr>
          <p:cNvPr id="3" name="Content Placeholder 2">
            <a:extLst>
              <a:ext uri="{FF2B5EF4-FFF2-40B4-BE49-F238E27FC236}">
                <a16:creationId xmlns:a16="http://schemas.microsoft.com/office/drawing/2014/main" id="{73637ADD-6710-ABC4-001D-131471C6FA21}"/>
              </a:ext>
            </a:extLst>
          </p:cNvPr>
          <p:cNvSpPr>
            <a:spLocks noGrp="1"/>
          </p:cNvSpPr>
          <p:nvPr>
            <p:ph idx="1"/>
          </p:nvPr>
        </p:nvSpPr>
        <p:spPr>
          <a:xfrm>
            <a:off x="920978" y="2135938"/>
            <a:ext cx="6757560" cy="3656271"/>
          </a:xfrm>
        </p:spPr>
        <p:txBody>
          <a:bodyPr>
            <a:normAutofit fontScale="85000" lnSpcReduction="10000"/>
          </a:bodyPr>
          <a:lstStyle/>
          <a:p>
            <a:pPr eaLnBrk="1" hangingPunct="1">
              <a:lnSpc>
                <a:spcPct val="90000"/>
              </a:lnSpc>
              <a:spcBef>
                <a:spcPts val="1000"/>
              </a:spcBef>
              <a:buClr>
                <a:schemeClr val="accent1"/>
              </a:buClr>
            </a:pPr>
            <a:r>
              <a:rPr lang="en-US" altLang="en-US" dirty="0"/>
              <a:t>Promote NEWH to others; understand the mission/history.</a:t>
            </a:r>
          </a:p>
          <a:p>
            <a:pPr eaLnBrk="1" hangingPunct="1">
              <a:lnSpc>
                <a:spcPct val="90000"/>
              </a:lnSpc>
              <a:spcBef>
                <a:spcPts val="1000"/>
              </a:spcBef>
              <a:buClr>
                <a:schemeClr val="accent1"/>
              </a:buClr>
            </a:pPr>
            <a:r>
              <a:rPr lang="en-US" altLang="en-US" dirty="0"/>
              <a:t>Understand roles and responsibilities; hold others accountable. </a:t>
            </a:r>
          </a:p>
          <a:p>
            <a:pPr eaLnBrk="1" hangingPunct="1">
              <a:lnSpc>
                <a:spcPct val="90000"/>
              </a:lnSpc>
              <a:spcBef>
                <a:spcPts val="1000"/>
              </a:spcBef>
              <a:buClr>
                <a:schemeClr val="accent1"/>
              </a:buClr>
            </a:pPr>
            <a:r>
              <a:rPr lang="en-US" altLang="en-US" dirty="0"/>
              <a:t>Live your role and responsibilities; hold yourself accountable.</a:t>
            </a:r>
          </a:p>
          <a:p>
            <a:pPr eaLnBrk="1" hangingPunct="1">
              <a:lnSpc>
                <a:spcPct val="90000"/>
              </a:lnSpc>
              <a:spcBef>
                <a:spcPts val="1000"/>
              </a:spcBef>
              <a:buClr>
                <a:schemeClr val="accent1"/>
              </a:buClr>
            </a:pPr>
            <a:r>
              <a:rPr lang="en-US" altLang="en-US" dirty="0"/>
              <a:t>Stay in your lane.</a:t>
            </a:r>
          </a:p>
          <a:p>
            <a:pPr eaLnBrk="1" hangingPunct="1">
              <a:lnSpc>
                <a:spcPct val="90000"/>
              </a:lnSpc>
              <a:spcBef>
                <a:spcPts val="1000"/>
              </a:spcBef>
              <a:buClr>
                <a:schemeClr val="accent1"/>
              </a:buClr>
            </a:pPr>
            <a:r>
              <a:rPr lang="en-US" altLang="en-US" dirty="0"/>
              <a:t>Cross over lanes when asked.</a:t>
            </a:r>
          </a:p>
          <a:p>
            <a:pPr eaLnBrk="1" hangingPunct="1">
              <a:lnSpc>
                <a:spcPct val="90000"/>
              </a:lnSpc>
              <a:spcBef>
                <a:spcPts val="1000"/>
              </a:spcBef>
              <a:buClr>
                <a:schemeClr val="accent1"/>
              </a:buClr>
            </a:pPr>
            <a:r>
              <a:rPr lang="en-US" altLang="en-US" dirty="0"/>
              <a:t>Come prepared (review agenda and supporting documents).</a:t>
            </a:r>
          </a:p>
          <a:p>
            <a:pPr eaLnBrk="1" hangingPunct="1">
              <a:lnSpc>
                <a:spcPct val="90000"/>
              </a:lnSpc>
              <a:spcBef>
                <a:spcPts val="1000"/>
              </a:spcBef>
              <a:buClr>
                <a:schemeClr val="accent1"/>
              </a:buClr>
            </a:pPr>
            <a:r>
              <a:rPr lang="en-US" altLang="en-US" dirty="0"/>
              <a:t>Treat information and discussions as “confidential”.</a:t>
            </a:r>
          </a:p>
          <a:p>
            <a:pPr eaLnBrk="1" hangingPunct="1">
              <a:lnSpc>
                <a:spcPct val="90000"/>
              </a:lnSpc>
              <a:spcBef>
                <a:spcPts val="1000"/>
              </a:spcBef>
              <a:buClr>
                <a:schemeClr val="accent1"/>
              </a:buClr>
            </a:pPr>
            <a:r>
              <a:rPr lang="en-US" altLang="en-US" dirty="0"/>
              <a:t>Be curious about different perspectives/practice teamwork.</a:t>
            </a:r>
          </a:p>
          <a:p>
            <a:pPr eaLnBrk="1" hangingPunct="1">
              <a:lnSpc>
                <a:spcPct val="90000"/>
              </a:lnSpc>
              <a:spcBef>
                <a:spcPts val="1000"/>
              </a:spcBef>
              <a:buClr>
                <a:schemeClr val="accent1"/>
              </a:buClr>
            </a:pPr>
            <a:r>
              <a:rPr lang="en-US" altLang="en-US" dirty="0"/>
              <a:t>Consensus means “I can live with it” and will support it as a team.</a:t>
            </a:r>
          </a:p>
          <a:p>
            <a:pPr>
              <a:lnSpc>
                <a:spcPct val="90000"/>
              </a:lnSpc>
            </a:pPr>
            <a:endParaRPr lang="en-US" sz="1700" dirty="0"/>
          </a:p>
        </p:txBody>
      </p:sp>
      <p:pic>
        <p:nvPicPr>
          <p:cNvPr id="6" name="Picture 5">
            <a:extLst>
              <a:ext uri="{FF2B5EF4-FFF2-40B4-BE49-F238E27FC236}">
                <a16:creationId xmlns:a16="http://schemas.microsoft.com/office/drawing/2014/main" id="{11702CD2-668A-1F7D-7B37-09A56CD57CC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153400" y="2526173"/>
            <a:ext cx="2705099" cy="1805654"/>
          </a:xfrm>
          <a:prstGeom prst="rect">
            <a:avLst/>
          </a:prstGeom>
        </p:spPr>
      </p:pic>
      <p:pic>
        <p:nvPicPr>
          <p:cNvPr id="7" name="Graphic 6">
            <a:extLst>
              <a:ext uri="{FF2B5EF4-FFF2-40B4-BE49-F238E27FC236}">
                <a16:creationId xmlns:a16="http://schemas.microsoft.com/office/drawing/2014/main" id="{BC2331AB-FDF4-6B3F-8B6E-087BC8D89C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8613" y="5452369"/>
            <a:ext cx="1743387" cy="2256149"/>
          </a:xfrm>
          <a:prstGeom prst="rect">
            <a:avLst/>
          </a:prstGeom>
        </p:spPr>
      </p:pic>
    </p:spTree>
    <p:extLst>
      <p:ext uri="{BB962C8B-B14F-4D97-AF65-F5344CB8AC3E}">
        <p14:creationId xmlns:p14="http://schemas.microsoft.com/office/powerpoint/2010/main" val="3511607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5D19BE-D234-2867-9132-6052E7A498E2}"/>
              </a:ext>
            </a:extLst>
          </p:cNvPr>
          <p:cNvSpPr>
            <a:spLocks noGrp="1"/>
          </p:cNvSpPr>
          <p:nvPr>
            <p:ph type="title"/>
          </p:nvPr>
        </p:nvSpPr>
        <p:spPr>
          <a:xfrm>
            <a:off x="1371599" y="1010097"/>
            <a:ext cx="9486901" cy="1010088"/>
          </a:xfrm>
        </p:spPr>
        <p:txBody>
          <a:bodyPr anchor="b">
            <a:normAutofit/>
          </a:bodyPr>
          <a:lstStyle/>
          <a:p>
            <a:pPr algn="ctr"/>
            <a:r>
              <a:rPr lang="en-US" dirty="0"/>
              <a:t>Committee do’s &amp; Don’ts</a:t>
            </a:r>
          </a:p>
        </p:txBody>
      </p:sp>
      <p:sp>
        <p:nvSpPr>
          <p:cNvPr id="11" name="Content Placeholder 2">
            <a:extLst>
              <a:ext uri="{FF2B5EF4-FFF2-40B4-BE49-F238E27FC236}">
                <a16:creationId xmlns:a16="http://schemas.microsoft.com/office/drawing/2014/main" id="{3658C608-56C8-009A-137F-4E9B269341F3}"/>
              </a:ext>
            </a:extLst>
          </p:cNvPr>
          <p:cNvSpPr>
            <a:spLocks noGrp="1"/>
          </p:cNvSpPr>
          <p:nvPr>
            <p:ph idx="1"/>
          </p:nvPr>
        </p:nvSpPr>
        <p:spPr>
          <a:xfrm>
            <a:off x="1371600" y="2206257"/>
            <a:ext cx="9486901" cy="3540642"/>
          </a:xfrm>
        </p:spPr>
        <p:txBody>
          <a:bodyPr>
            <a:normAutofit fontScale="92500" lnSpcReduction="20000"/>
          </a:bodyPr>
          <a:lstStyle/>
          <a:p>
            <a:pPr marL="0" indent="0">
              <a:lnSpc>
                <a:spcPct val="90000"/>
              </a:lnSpc>
              <a:buNone/>
            </a:pPr>
            <a:r>
              <a:rPr lang="en-US" sz="2200" dirty="0"/>
              <a:t>Do:</a:t>
            </a:r>
          </a:p>
          <a:p>
            <a:pPr lvl="1">
              <a:lnSpc>
                <a:spcPct val="90000"/>
              </a:lnSpc>
            </a:pPr>
            <a:r>
              <a:rPr lang="en-US" sz="2200" dirty="0"/>
              <a:t>Choose members carefully, include non-board members for committee service (If you need help recruiting, conduct a member talent survey – contact the NEWH, Inc. office for info).</a:t>
            </a:r>
          </a:p>
          <a:p>
            <a:pPr lvl="1">
              <a:lnSpc>
                <a:spcPct val="90000"/>
              </a:lnSpc>
            </a:pPr>
            <a:r>
              <a:rPr lang="en-US" sz="2200" dirty="0"/>
              <a:t>Distribute committee assignments evenly across the board so all members are involved.</a:t>
            </a:r>
          </a:p>
          <a:p>
            <a:pPr lvl="1">
              <a:lnSpc>
                <a:spcPct val="90000"/>
              </a:lnSpc>
            </a:pPr>
            <a:r>
              <a:rPr lang="en-US" sz="2200" dirty="0"/>
              <a:t>Give goals and provide follow-up communication/connect with committee members on an ongoing basis to ensure success.</a:t>
            </a:r>
          </a:p>
          <a:p>
            <a:pPr lvl="1">
              <a:lnSpc>
                <a:spcPct val="90000"/>
              </a:lnSpc>
            </a:pPr>
            <a:r>
              <a:rPr lang="en-US" sz="2200" dirty="0"/>
              <a:t>Get approval from the full board before making important decisions.</a:t>
            </a:r>
          </a:p>
          <a:p>
            <a:pPr lvl="1">
              <a:lnSpc>
                <a:spcPct val="90000"/>
              </a:lnSpc>
            </a:pPr>
            <a:r>
              <a:rPr lang="en-US" sz="2200" dirty="0"/>
              <a:t>Write committee reports providing info to board.</a:t>
            </a:r>
          </a:p>
          <a:p>
            <a:pPr marL="0" indent="0">
              <a:lnSpc>
                <a:spcPct val="90000"/>
              </a:lnSpc>
              <a:buNone/>
            </a:pPr>
            <a:r>
              <a:rPr lang="en-US" sz="2200" dirty="0"/>
              <a:t>Don’t: </a:t>
            </a:r>
          </a:p>
          <a:p>
            <a:pPr lvl="1">
              <a:lnSpc>
                <a:spcPct val="90000"/>
              </a:lnSpc>
            </a:pPr>
            <a:r>
              <a:rPr lang="en-US" sz="2200" dirty="0"/>
              <a:t>Create committees that are too large to be effective.</a:t>
            </a:r>
          </a:p>
          <a:p>
            <a:pPr lvl="1">
              <a:lnSpc>
                <a:spcPct val="90000"/>
              </a:lnSpc>
            </a:pPr>
            <a:r>
              <a:rPr lang="en-US" sz="2200" dirty="0"/>
              <a:t>Treat non-board members as outsiders.</a:t>
            </a:r>
          </a:p>
          <a:p>
            <a:pPr marL="0" indent="0">
              <a:lnSpc>
                <a:spcPct val="90000"/>
              </a:lnSpc>
              <a:buNone/>
            </a:pPr>
            <a:endParaRPr lang="en-US" sz="1500" dirty="0"/>
          </a:p>
        </p:txBody>
      </p:sp>
      <p:pic>
        <p:nvPicPr>
          <p:cNvPr id="3" name="Picture 2">
            <a:extLst>
              <a:ext uri="{FF2B5EF4-FFF2-40B4-BE49-F238E27FC236}">
                <a16:creationId xmlns:a16="http://schemas.microsoft.com/office/drawing/2014/main" id="{8C7B8174-89F7-4790-3E41-2F17353C4A0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43961" y="6309066"/>
            <a:ext cx="1299993" cy="507723"/>
          </a:xfrm>
          <a:prstGeom prst="rect">
            <a:avLst/>
          </a:prstGeom>
        </p:spPr>
      </p:pic>
    </p:spTree>
    <p:extLst>
      <p:ext uri="{BB962C8B-B14F-4D97-AF65-F5344CB8AC3E}">
        <p14:creationId xmlns:p14="http://schemas.microsoft.com/office/powerpoint/2010/main" val="316630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500"/>
                                        <p:tgtEl>
                                          <p:spTgt spid="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fade">
                                      <p:cBhvr>
                                        <p:cTn id="30" dur="500"/>
                                        <p:tgtEl>
                                          <p:spTgt spid="11">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fade">
                                      <p:cBhvr>
                                        <p:cTn id="3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69B6E1D9-2C24-43DD-ABAD-DD4593E49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7F3F1B7-AE30-4D54-870F-255CBBE43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528" y="685800"/>
            <a:ext cx="4063972"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004283-DE0C-CC04-3E54-1664D19FC2F9}"/>
              </a:ext>
            </a:extLst>
          </p:cNvPr>
          <p:cNvSpPr>
            <a:spLocks noGrp="1"/>
          </p:cNvSpPr>
          <p:nvPr>
            <p:ph type="title"/>
          </p:nvPr>
        </p:nvSpPr>
        <p:spPr>
          <a:xfrm>
            <a:off x="698528" y="1397683"/>
            <a:ext cx="3982329" cy="2360429"/>
          </a:xfrm>
        </p:spPr>
        <p:txBody>
          <a:bodyPr vert="horz" lIns="91440" tIns="45720" rIns="91440" bIns="45720" rtlCol="0" anchor="b">
            <a:noAutofit/>
          </a:bodyPr>
          <a:lstStyle/>
          <a:p>
            <a:pPr algn="ctr"/>
            <a:r>
              <a:rPr lang="en-US" sz="2400" kern="1200" cap="all" spc="300" baseline="0" dirty="0">
                <a:solidFill>
                  <a:schemeClr val="bg2"/>
                </a:solidFill>
                <a:latin typeface="+mj-lt"/>
                <a:ea typeface="+mj-ea"/>
                <a:cs typeface="+mj-cs"/>
              </a:rPr>
              <a:t>Post your board/committee volunteers hard at work…</a:t>
            </a:r>
          </a:p>
        </p:txBody>
      </p:sp>
      <p:pic>
        <p:nvPicPr>
          <p:cNvPr id="9" name="Picture 2" descr="A group of people posing for a photo&#10;&#10;Description automatically generated">
            <a:extLst>
              <a:ext uri="{FF2B5EF4-FFF2-40B4-BE49-F238E27FC236}">
                <a16:creationId xmlns:a16="http://schemas.microsoft.com/office/drawing/2014/main" id="{74B1BB83-C0F6-544E-3A33-4A6E43263A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5138382" y="1397683"/>
            <a:ext cx="3252410" cy="44250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A group of people sitting at a table with laptops and food&#10;&#10;Description automatically generated with low confidence">
            <a:extLst>
              <a:ext uri="{FF2B5EF4-FFF2-40B4-BE49-F238E27FC236}">
                <a16:creationId xmlns:a16="http://schemas.microsoft.com/office/drawing/2014/main" id="{25233CDA-8184-3F6B-AC0C-0CF965A93B9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bwMode="auto">
          <a:xfrm>
            <a:off x="8446152" y="1492260"/>
            <a:ext cx="3421073" cy="43304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0E63B44-968F-5CE1-A0DE-166281D2EBB1}"/>
              </a:ext>
            </a:extLst>
          </p:cNvPr>
          <p:cNvPicPr>
            <a:picLocks noChangeAspect="1"/>
          </p:cNvPicPr>
          <p:nvPr/>
        </p:nvPicPr>
        <p:blipFill>
          <a:blip r:embed="rId5"/>
          <a:stretch>
            <a:fillRect/>
          </a:stretch>
        </p:blipFill>
        <p:spPr>
          <a:xfrm>
            <a:off x="10448393" y="5463066"/>
            <a:ext cx="1743607" cy="2255716"/>
          </a:xfrm>
          <a:prstGeom prst="rect">
            <a:avLst/>
          </a:prstGeom>
        </p:spPr>
      </p:pic>
    </p:spTree>
    <p:extLst>
      <p:ext uri="{BB962C8B-B14F-4D97-AF65-F5344CB8AC3E}">
        <p14:creationId xmlns:p14="http://schemas.microsoft.com/office/powerpoint/2010/main" val="323069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1">
            <a:extLst>
              <a:ext uri="{FF2B5EF4-FFF2-40B4-BE49-F238E27FC236}">
                <a16:creationId xmlns:a16="http://schemas.microsoft.com/office/drawing/2014/main" id="{FDCB3397-6B53-4A3E-AE3D-5A64D8876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3">
            <a:extLst>
              <a:ext uri="{FF2B5EF4-FFF2-40B4-BE49-F238E27FC236}">
                <a16:creationId xmlns:a16="http://schemas.microsoft.com/office/drawing/2014/main" id="{F7556730-3C78-4763-9148-6FC33C05C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767438-0E28-DE43-A0D3-B9DBA5B3D8A6}"/>
              </a:ext>
            </a:extLst>
          </p:cNvPr>
          <p:cNvSpPr>
            <a:spLocks noGrp="1"/>
          </p:cNvSpPr>
          <p:nvPr>
            <p:ph type="title"/>
          </p:nvPr>
        </p:nvSpPr>
        <p:spPr>
          <a:xfrm>
            <a:off x="1378187" y="5381060"/>
            <a:ext cx="9486900" cy="648340"/>
          </a:xfrm>
        </p:spPr>
        <p:txBody>
          <a:bodyPr vert="horz" lIns="91440" tIns="45720" rIns="91440" bIns="45720" rtlCol="0" anchor="b">
            <a:noAutofit/>
          </a:bodyPr>
          <a:lstStyle/>
          <a:p>
            <a:pPr algn="ctr"/>
            <a:br>
              <a:rPr lang="en-US" sz="3200" kern="1200" cap="all" spc="300" baseline="0" dirty="0">
                <a:solidFill>
                  <a:schemeClr val="bg2"/>
                </a:solidFill>
                <a:latin typeface="+mj-lt"/>
                <a:ea typeface="+mj-ea"/>
                <a:cs typeface="+mj-cs"/>
              </a:rPr>
            </a:br>
            <a:r>
              <a:rPr lang="en-US" sz="3200" kern="1200" cap="all" spc="300" baseline="0" dirty="0">
                <a:solidFill>
                  <a:schemeClr val="bg2"/>
                </a:solidFill>
                <a:latin typeface="+mj-lt"/>
                <a:ea typeface="+mj-ea"/>
                <a:cs typeface="+mj-cs"/>
              </a:rPr>
              <a:t>HIGHLIGHT YOUR BOARD MEMBERS AND THANK THEM!</a:t>
            </a:r>
          </a:p>
        </p:txBody>
      </p:sp>
      <p:pic>
        <p:nvPicPr>
          <p:cNvPr id="11" name="Picture 10">
            <a:extLst>
              <a:ext uri="{FF2B5EF4-FFF2-40B4-BE49-F238E27FC236}">
                <a16:creationId xmlns:a16="http://schemas.microsoft.com/office/drawing/2014/main" id="{8F9B6994-D698-9D99-CA16-B284E3C121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52538" y="828599"/>
            <a:ext cx="2943225" cy="4077355"/>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6FCDD216-28FE-BBE9-ADF1-4FFA7223F7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501" y="828600"/>
            <a:ext cx="2718272" cy="4021066"/>
          </a:xfrm>
          <a:prstGeom prst="rect">
            <a:avLst/>
          </a:prstGeom>
        </p:spPr>
      </p:pic>
      <p:pic>
        <p:nvPicPr>
          <p:cNvPr id="13" name="Picture 12" descr="Graphical user interface, website&#10;&#10;Description automatically generated">
            <a:extLst>
              <a:ext uri="{FF2B5EF4-FFF2-40B4-BE49-F238E27FC236}">
                <a16:creationId xmlns:a16="http://schemas.microsoft.com/office/drawing/2014/main" id="{229E99EF-BC50-8D6E-DAE5-D13A874DDA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69155" y="828600"/>
            <a:ext cx="2889345" cy="4021066"/>
          </a:xfrm>
          <a:prstGeom prst="rect">
            <a:avLst/>
          </a:prstGeom>
        </p:spPr>
      </p:pic>
      <p:pic>
        <p:nvPicPr>
          <p:cNvPr id="14" name="Picture 13">
            <a:extLst>
              <a:ext uri="{FF2B5EF4-FFF2-40B4-BE49-F238E27FC236}">
                <a16:creationId xmlns:a16="http://schemas.microsoft.com/office/drawing/2014/main" id="{D46367A6-7093-45D2-FE92-B623719BE212}"/>
              </a:ext>
            </a:extLst>
          </p:cNvPr>
          <p:cNvPicPr>
            <a:picLocks noChangeAspect="1"/>
          </p:cNvPicPr>
          <p:nvPr/>
        </p:nvPicPr>
        <p:blipFill>
          <a:blip r:embed="rId6"/>
          <a:stretch>
            <a:fillRect/>
          </a:stretch>
        </p:blipFill>
        <p:spPr>
          <a:xfrm>
            <a:off x="10448393" y="5463240"/>
            <a:ext cx="1743607" cy="2255716"/>
          </a:xfrm>
          <a:prstGeom prst="rect">
            <a:avLst/>
          </a:prstGeom>
        </p:spPr>
      </p:pic>
      <p:pic>
        <p:nvPicPr>
          <p:cNvPr id="3" name="Picture 2" descr="Graphical user interface, website&#10;&#10;Description automatically generated">
            <a:extLst>
              <a:ext uri="{FF2B5EF4-FFF2-40B4-BE49-F238E27FC236}">
                <a16:creationId xmlns:a16="http://schemas.microsoft.com/office/drawing/2014/main" id="{502CC186-099B-4CFE-00DC-ECCB28136C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5742" y="828600"/>
            <a:ext cx="2889345" cy="4021066"/>
          </a:xfrm>
          <a:prstGeom prst="rect">
            <a:avLst/>
          </a:prstGeom>
        </p:spPr>
      </p:pic>
    </p:spTree>
    <p:extLst>
      <p:ext uri="{BB962C8B-B14F-4D97-AF65-F5344CB8AC3E}">
        <p14:creationId xmlns:p14="http://schemas.microsoft.com/office/powerpoint/2010/main" val="35005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3F73B3-0DC1-7C62-B8FF-4133B3785B64}"/>
              </a:ext>
            </a:extLst>
          </p:cNvPr>
          <p:cNvSpPr>
            <a:spLocks noGrp="1"/>
          </p:cNvSpPr>
          <p:nvPr>
            <p:ph type="title"/>
          </p:nvPr>
        </p:nvSpPr>
        <p:spPr>
          <a:xfrm>
            <a:off x="1050389" y="914881"/>
            <a:ext cx="5212188" cy="964407"/>
          </a:xfrm>
        </p:spPr>
        <p:txBody>
          <a:bodyPr>
            <a:noAutofit/>
          </a:bodyPr>
          <a:lstStyle/>
          <a:p>
            <a:pPr algn="ctr"/>
            <a:r>
              <a:rPr lang="en-US" dirty="0"/>
              <a:t>Board Financial responsibilities</a:t>
            </a:r>
          </a:p>
        </p:txBody>
      </p:sp>
      <p:sp>
        <p:nvSpPr>
          <p:cNvPr id="3" name="Content Placeholder 2">
            <a:extLst>
              <a:ext uri="{FF2B5EF4-FFF2-40B4-BE49-F238E27FC236}">
                <a16:creationId xmlns:a16="http://schemas.microsoft.com/office/drawing/2014/main" id="{3A9E530D-028D-4A4F-4AA7-E71DEFA68BBC}"/>
              </a:ext>
            </a:extLst>
          </p:cNvPr>
          <p:cNvSpPr>
            <a:spLocks noGrp="1"/>
          </p:cNvSpPr>
          <p:nvPr>
            <p:ph idx="1"/>
          </p:nvPr>
        </p:nvSpPr>
        <p:spPr>
          <a:xfrm>
            <a:off x="888086" y="1981200"/>
            <a:ext cx="5448919" cy="4190999"/>
          </a:xfrm>
        </p:spPr>
        <p:txBody>
          <a:bodyPr>
            <a:noAutofit/>
          </a:bodyPr>
          <a:lstStyle/>
          <a:p>
            <a:pPr>
              <a:lnSpc>
                <a:spcPct val="90000"/>
              </a:lnSpc>
            </a:pPr>
            <a:r>
              <a:rPr lang="en-US" sz="2000" dirty="0"/>
              <a:t>The board should carefully review all financial reports as they have a fiduciary responsibility for all chapter finances. </a:t>
            </a:r>
          </a:p>
          <a:p>
            <a:pPr>
              <a:lnSpc>
                <a:spcPct val="90000"/>
              </a:lnSpc>
            </a:pPr>
            <a:r>
              <a:rPr lang="en-US" sz="2000" dirty="0"/>
              <a:t>The treasurer will present a financial report for the previous period at each monthly meeting. </a:t>
            </a:r>
          </a:p>
          <a:p>
            <a:pPr>
              <a:lnSpc>
                <a:spcPct val="90000"/>
              </a:lnSpc>
            </a:pPr>
            <a:r>
              <a:rPr lang="en-US" sz="2000" dirty="0"/>
              <a:t>The board should prepare, propose, and vote to approve an annual budget. Chapters should not be spending money until a budget has been approved. </a:t>
            </a:r>
          </a:p>
          <a:p>
            <a:pPr>
              <a:lnSpc>
                <a:spcPct val="90000"/>
              </a:lnSpc>
            </a:pPr>
            <a:r>
              <a:rPr lang="en-US" sz="2000" dirty="0"/>
              <a:t>The approved budget should be included with the chapter business plan and turned in to NEWH, Inc. office by end of February. The business plan template can be found on NEWH website.</a:t>
            </a:r>
          </a:p>
        </p:txBody>
      </p:sp>
      <p:pic>
        <p:nvPicPr>
          <p:cNvPr id="5" name="Picture 4" descr="Desk with productivity items">
            <a:extLst>
              <a:ext uri="{FF2B5EF4-FFF2-40B4-BE49-F238E27FC236}">
                <a16:creationId xmlns:a16="http://schemas.microsoft.com/office/drawing/2014/main" id="{A4596BAD-A5F9-2926-5FC5-07B6FD2BB4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467600" y="10"/>
            <a:ext cx="4724400" cy="6857988"/>
          </a:xfrm>
          <a:prstGeom prst="rect">
            <a:avLst/>
          </a:prstGeom>
        </p:spPr>
      </p:pic>
      <p:pic>
        <p:nvPicPr>
          <p:cNvPr id="4" name="Graphic 3">
            <a:extLst>
              <a:ext uri="{FF2B5EF4-FFF2-40B4-BE49-F238E27FC236}">
                <a16:creationId xmlns:a16="http://schemas.microsoft.com/office/drawing/2014/main" id="{6CF293B2-E0AD-9D91-C74B-5F6F21F00E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7559" y="5525560"/>
            <a:ext cx="1677057" cy="2170310"/>
          </a:xfrm>
          <a:prstGeom prst="rect">
            <a:avLst/>
          </a:prstGeom>
        </p:spPr>
      </p:pic>
    </p:spTree>
    <p:extLst>
      <p:ext uri="{BB962C8B-B14F-4D97-AF65-F5344CB8AC3E}">
        <p14:creationId xmlns:p14="http://schemas.microsoft.com/office/powerpoint/2010/main" val="243229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01999C3-B43B-D926-56C3-1C7A4995D755}"/>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Financial Notes</a:t>
            </a:r>
          </a:p>
        </p:txBody>
      </p:sp>
      <p:graphicFrame>
        <p:nvGraphicFramePr>
          <p:cNvPr id="12" name="Content Placeholder 2">
            <a:extLst>
              <a:ext uri="{FF2B5EF4-FFF2-40B4-BE49-F238E27FC236}">
                <a16:creationId xmlns:a16="http://schemas.microsoft.com/office/drawing/2014/main" id="{A6C6EEC7-0138-77B2-E71E-B4BAE3E3A0B8}"/>
              </a:ext>
            </a:extLst>
          </p:cNvPr>
          <p:cNvGraphicFramePr>
            <a:graphicFrameLocks noGrp="1"/>
          </p:cNvGraphicFramePr>
          <p:nvPr>
            <p:ph idx="1"/>
            <p:extLst>
              <p:ext uri="{D42A27DB-BD31-4B8C-83A1-F6EECF244321}">
                <p14:modId xmlns:p14="http://schemas.microsoft.com/office/powerpoint/2010/main" val="2518986365"/>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8FB1AFC8-0110-914C-AAFD-804A247482B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14943" y="5404945"/>
            <a:ext cx="1677057" cy="2170310"/>
          </a:xfrm>
          <a:prstGeom prst="rect">
            <a:avLst/>
          </a:prstGeom>
        </p:spPr>
      </p:pic>
    </p:spTree>
    <p:extLst>
      <p:ext uri="{BB962C8B-B14F-4D97-AF65-F5344CB8AC3E}">
        <p14:creationId xmlns:p14="http://schemas.microsoft.com/office/powerpoint/2010/main" val="397249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1C247-1E5B-4399-87F8-31C532F0A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F0F311-CB15-4C1D-937F-8DBB429D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6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E6F70DE8-A2A4-4336-A602-73036FED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6E577-1D1B-DEBF-BBC5-8D6EF543CB8E}"/>
              </a:ext>
            </a:extLst>
          </p:cNvPr>
          <p:cNvSpPr>
            <a:spLocks noGrp="1"/>
          </p:cNvSpPr>
          <p:nvPr>
            <p:ph type="title"/>
          </p:nvPr>
        </p:nvSpPr>
        <p:spPr>
          <a:xfrm>
            <a:off x="1157027" y="1371600"/>
            <a:ext cx="3702052" cy="4114800"/>
          </a:xfrm>
        </p:spPr>
        <p:txBody>
          <a:bodyPr anchor="ctr">
            <a:normAutofit/>
          </a:bodyPr>
          <a:lstStyle/>
          <a:p>
            <a:pPr algn="ctr"/>
            <a:r>
              <a:rPr lang="en-US" dirty="0"/>
              <a:t>Topics</a:t>
            </a:r>
          </a:p>
        </p:txBody>
      </p:sp>
      <p:sp>
        <p:nvSpPr>
          <p:cNvPr id="14" name="Rectangle 13">
            <a:extLst>
              <a:ext uri="{FF2B5EF4-FFF2-40B4-BE49-F238E27FC236}">
                <a16:creationId xmlns:a16="http://schemas.microsoft.com/office/drawing/2014/main" id="{0BC37474-18AF-4624-880A-2ACF6A650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D80DB5-99D0-35AC-6C3A-427E72183A72}"/>
              </a:ext>
            </a:extLst>
          </p:cNvPr>
          <p:cNvSpPr>
            <a:spLocks noGrp="1"/>
          </p:cNvSpPr>
          <p:nvPr>
            <p:ph idx="1"/>
          </p:nvPr>
        </p:nvSpPr>
        <p:spPr>
          <a:xfrm>
            <a:off x="6781800" y="520995"/>
            <a:ext cx="4724400" cy="5858539"/>
          </a:xfrm>
        </p:spPr>
        <p:txBody>
          <a:bodyPr anchor="ctr">
            <a:normAutofit lnSpcReduction="10000"/>
          </a:bodyPr>
          <a:lstStyle/>
          <a:p>
            <a:pPr marL="0" indent="0">
              <a:lnSpc>
                <a:spcPct val="90000"/>
              </a:lnSpc>
              <a:buNone/>
            </a:pPr>
            <a:r>
              <a:rPr lang="en-US" sz="2000" dirty="0"/>
              <a:t>Introductions &amp; Board Training</a:t>
            </a:r>
          </a:p>
          <a:p>
            <a:pPr lvl="1">
              <a:lnSpc>
                <a:spcPct val="90000"/>
              </a:lnSpc>
            </a:pPr>
            <a:r>
              <a:rPr lang="en-US" dirty="0"/>
              <a:t>Why Are We Here</a:t>
            </a:r>
          </a:p>
          <a:p>
            <a:pPr lvl="1">
              <a:lnSpc>
                <a:spcPct val="90000"/>
              </a:lnSpc>
            </a:pPr>
            <a:r>
              <a:rPr lang="en-US" dirty="0"/>
              <a:t>Mission of NEWH</a:t>
            </a:r>
          </a:p>
          <a:p>
            <a:pPr lvl="1">
              <a:lnSpc>
                <a:spcPct val="90000"/>
              </a:lnSpc>
            </a:pPr>
            <a:r>
              <a:rPr lang="en-US" dirty="0"/>
              <a:t>Responsibilities of the Board</a:t>
            </a:r>
          </a:p>
          <a:p>
            <a:pPr lvl="1">
              <a:lnSpc>
                <a:spcPct val="90000"/>
              </a:lnSpc>
            </a:pPr>
            <a:r>
              <a:rPr lang="en-US" dirty="0"/>
              <a:t>Board Member Roles</a:t>
            </a:r>
          </a:p>
          <a:p>
            <a:pPr marL="0" indent="0">
              <a:lnSpc>
                <a:spcPct val="90000"/>
              </a:lnSpc>
              <a:buNone/>
            </a:pPr>
            <a:r>
              <a:rPr lang="en-US" sz="2000" dirty="0"/>
              <a:t>Review Member Survey</a:t>
            </a:r>
          </a:p>
          <a:p>
            <a:pPr marL="0" indent="0">
              <a:lnSpc>
                <a:spcPct val="90000"/>
              </a:lnSpc>
              <a:buNone/>
            </a:pPr>
            <a:r>
              <a:rPr lang="en-US" sz="2000" dirty="0"/>
              <a:t>SGOT Analysis</a:t>
            </a:r>
          </a:p>
          <a:p>
            <a:pPr lvl="1">
              <a:lnSpc>
                <a:spcPct val="90000"/>
              </a:lnSpc>
            </a:pPr>
            <a:r>
              <a:rPr lang="en-US" dirty="0"/>
              <a:t>Strengths </a:t>
            </a:r>
          </a:p>
          <a:p>
            <a:pPr lvl="1">
              <a:lnSpc>
                <a:spcPct val="90000"/>
              </a:lnSpc>
            </a:pPr>
            <a:r>
              <a:rPr lang="en-US" dirty="0"/>
              <a:t>Gaps</a:t>
            </a:r>
          </a:p>
          <a:p>
            <a:pPr lvl="1">
              <a:lnSpc>
                <a:spcPct val="90000"/>
              </a:lnSpc>
            </a:pPr>
            <a:r>
              <a:rPr lang="en-US" dirty="0"/>
              <a:t>Opportunities</a:t>
            </a:r>
          </a:p>
          <a:p>
            <a:pPr lvl="1">
              <a:lnSpc>
                <a:spcPct val="90000"/>
              </a:lnSpc>
            </a:pPr>
            <a:r>
              <a:rPr lang="en-US" dirty="0"/>
              <a:t>Threats</a:t>
            </a:r>
          </a:p>
          <a:p>
            <a:pPr marL="0" indent="0">
              <a:lnSpc>
                <a:spcPct val="90000"/>
              </a:lnSpc>
              <a:buNone/>
            </a:pPr>
            <a:r>
              <a:rPr lang="en-US" sz="2000" dirty="0"/>
              <a:t>Breakouts – Programming/Fundraising, Membership, Marketing, Scholarship</a:t>
            </a:r>
          </a:p>
          <a:p>
            <a:pPr marL="0" indent="0">
              <a:lnSpc>
                <a:spcPct val="90000"/>
              </a:lnSpc>
              <a:buNone/>
            </a:pPr>
            <a:r>
              <a:rPr lang="en-US" sz="2000" dirty="0"/>
              <a:t>Breakout Report back</a:t>
            </a:r>
          </a:p>
          <a:p>
            <a:pPr marL="0" indent="0">
              <a:lnSpc>
                <a:spcPct val="90000"/>
              </a:lnSpc>
              <a:buNone/>
            </a:pPr>
            <a:r>
              <a:rPr lang="en-US" sz="2000" dirty="0"/>
              <a:t>Chapter Budget Review</a:t>
            </a:r>
          </a:p>
          <a:p>
            <a:pPr marL="0" indent="0">
              <a:lnSpc>
                <a:spcPct val="90000"/>
              </a:lnSpc>
              <a:buNone/>
            </a:pPr>
            <a:r>
              <a:rPr lang="en-US" sz="2000" dirty="0"/>
              <a:t>Review NEWH Website</a:t>
            </a:r>
          </a:p>
          <a:p>
            <a:pPr marL="0" indent="0">
              <a:lnSpc>
                <a:spcPct val="90000"/>
              </a:lnSpc>
              <a:buNone/>
            </a:pPr>
            <a:r>
              <a:rPr lang="en-US" sz="2000" dirty="0"/>
              <a:t>Wrap Up &amp; Adjourn</a:t>
            </a:r>
          </a:p>
        </p:txBody>
      </p:sp>
      <p:pic>
        <p:nvPicPr>
          <p:cNvPr id="4" name="Graphic 3">
            <a:extLst>
              <a:ext uri="{FF2B5EF4-FFF2-40B4-BE49-F238E27FC236}">
                <a16:creationId xmlns:a16="http://schemas.microsoft.com/office/drawing/2014/main" id="{2EE15BA9-15EE-25AF-6EC5-B250E19BCD0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88764" y="5423236"/>
            <a:ext cx="1803236" cy="2333601"/>
          </a:xfrm>
          <a:prstGeom prst="rect">
            <a:avLst/>
          </a:prstGeom>
        </p:spPr>
      </p:pic>
    </p:spTree>
    <p:extLst>
      <p:ext uri="{BB962C8B-B14F-4D97-AF65-F5344CB8AC3E}">
        <p14:creationId xmlns:p14="http://schemas.microsoft.com/office/powerpoint/2010/main" val="2181193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DCEAB-2472-A75D-03CF-E5018C661F0B}"/>
              </a:ext>
            </a:extLst>
          </p:cNvPr>
          <p:cNvSpPr>
            <a:spLocks noGrp="1"/>
          </p:cNvSpPr>
          <p:nvPr>
            <p:ph type="title"/>
          </p:nvPr>
        </p:nvSpPr>
        <p:spPr>
          <a:xfrm>
            <a:off x="6108728" y="460490"/>
            <a:ext cx="5397472" cy="499960"/>
          </a:xfrm>
        </p:spPr>
        <p:txBody>
          <a:bodyPr>
            <a:normAutofit fontScale="90000"/>
          </a:bodyPr>
          <a:lstStyle/>
          <a:p>
            <a:pPr algn="ctr"/>
            <a:r>
              <a:rPr lang="en-US" dirty="0"/>
              <a:t>Financial Notes</a:t>
            </a:r>
          </a:p>
        </p:txBody>
      </p:sp>
      <p:pic>
        <p:nvPicPr>
          <p:cNvPr id="9" name="Picture 8">
            <a:extLst>
              <a:ext uri="{FF2B5EF4-FFF2-40B4-BE49-F238E27FC236}">
                <a16:creationId xmlns:a16="http://schemas.microsoft.com/office/drawing/2014/main" id="{D25CE162-5FDA-7841-A9BA-1A30471D59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74339" y="1461508"/>
            <a:ext cx="2951237" cy="3934983"/>
          </a:xfrm>
          <a:prstGeom prst="rect">
            <a:avLst/>
          </a:prstGeom>
        </p:spPr>
      </p:pic>
      <p:sp>
        <p:nvSpPr>
          <p:cNvPr id="3" name="Content Placeholder 2">
            <a:extLst>
              <a:ext uri="{FF2B5EF4-FFF2-40B4-BE49-F238E27FC236}">
                <a16:creationId xmlns:a16="http://schemas.microsoft.com/office/drawing/2014/main" id="{F5FA6317-6601-7E92-D033-D2C3D88BBA31}"/>
              </a:ext>
            </a:extLst>
          </p:cNvPr>
          <p:cNvSpPr>
            <a:spLocks noGrp="1"/>
          </p:cNvSpPr>
          <p:nvPr>
            <p:ph idx="1"/>
          </p:nvPr>
        </p:nvSpPr>
        <p:spPr>
          <a:xfrm>
            <a:off x="6096002" y="1052548"/>
            <a:ext cx="5607002" cy="4078618"/>
          </a:xfrm>
        </p:spPr>
        <p:txBody>
          <a:bodyPr>
            <a:normAutofit/>
          </a:bodyPr>
          <a:lstStyle/>
          <a:p>
            <a:pPr>
              <a:lnSpc>
                <a:spcPct val="90000"/>
              </a:lnSpc>
              <a:defRPr/>
            </a:pPr>
            <a:r>
              <a:rPr lang="en-US" sz="2000" dirty="0">
                <a:latin typeface="+mj-lt"/>
              </a:rPr>
              <a:t>NEWH, Inc. holds a chapter credit card for all chapters to utilize to pay expenses (no fee). This ensures vendors are paid promptly, and board members are not using personal finances to pay NEWH expenses. Please submit chapter requests to Susan Huntington at NEWH.Finance@newh.org</a:t>
            </a:r>
          </a:p>
          <a:p>
            <a:pPr marL="228600" marR="0" lvl="0" indent="-228600" algn="l" defTabSz="914400" rtl="0" eaLnBrk="1" fontAlgn="auto" latinLnBrk="0" hangingPunct="1">
              <a:lnSpc>
                <a:spcPct val="90000"/>
              </a:lnSpc>
              <a:spcBef>
                <a:spcPts val="1000"/>
              </a:spcBef>
              <a:spcAft>
                <a:spcPts val="0"/>
              </a:spcAft>
              <a:buClrTx/>
              <a:buSzPct val="70000"/>
              <a:buFont typeface="Arial" panose="020B0604020202020204" pitchFamily="34" charset="0"/>
              <a:buChar char="•"/>
              <a:tabLst/>
              <a:defRPr/>
            </a:pPr>
            <a:r>
              <a:rPr kumimoji="0" lang="en-US" sz="2000" b="0" i="0" u="none" strike="noStrike" kern="1200" cap="none" spc="0" normalizeH="0" baseline="0" noProof="0" dirty="0">
                <a:ln>
                  <a:noFill/>
                </a:ln>
                <a:solidFill>
                  <a:srgbClr val="293737"/>
                </a:solidFill>
                <a:effectLst/>
                <a:uLnTx/>
                <a:uFillTx/>
                <a:latin typeface="Goudy Old Style"/>
                <a:ea typeface="+mn-ea"/>
                <a:cs typeface="+mn-cs"/>
              </a:rPr>
              <a:t>Compliance</a:t>
            </a:r>
          </a:p>
          <a:p>
            <a:pPr marL="685800" marR="0" lvl="1" indent="-228600" algn="l" defTabSz="914400" rtl="0" eaLnBrk="1" fontAlgn="auto" latinLnBrk="0" hangingPunct="1">
              <a:lnSpc>
                <a:spcPct val="90000"/>
              </a:lnSpc>
              <a:spcBef>
                <a:spcPts val="500"/>
              </a:spcBef>
              <a:spcAft>
                <a:spcPts val="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rgbClr val="293737"/>
                </a:solidFill>
                <a:effectLst/>
                <a:uLnTx/>
                <a:uFillTx/>
                <a:latin typeface="Goudy Old Style"/>
                <a:ea typeface="+mn-ea"/>
                <a:cs typeface="+mn-cs"/>
              </a:rPr>
              <a:t>State compliance is conducted through the NEWH office.</a:t>
            </a:r>
          </a:p>
          <a:p>
            <a:pPr marL="685800" marR="0" lvl="1" indent="-228600" algn="l" defTabSz="914400" rtl="0" eaLnBrk="1" fontAlgn="auto" latinLnBrk="0" hangingPunct="1">
              <a:lnSpc>
                <a:spcPct val="90000"/>
              </a:lnSpc>
              <a:spcBef>
                <a:spcPts val="500"/>
              </a:spcBef>
              <a:spcAft>
                <a:spcPts val="0"/>
              </a:spcAft>
              <a:buClrTx/>
              <a:buSzPct val="70000"/>
              <a:buFont typeface="Arial" panose="020B0604020202020204" pitchFamily="34" charset="0"/>
              <a:buChar char="•"/>
              <a:tabLst/>
              <a:defRPr/>
            </a:pPr>
            <a:r>
              <a:rPr kumimoji="0" lang="en-US" b="0" i="0" u="none" strike="noStrike" kern="1200" cap="none" spc="0" normalizeH="0" baseline="0" noProof="0" dirty="0">
                <a:ln>
                  <a:noFill/>
                </a:ln>
                <a:solidFill>
                  <a:srgbClr val="293737"/>
                </a:solidFill>
                <a:effectLst/>
                <a:uLnTx/>
                <a:uFillTx/>
                <a:latin typeface="Goudy Old Style"/>
                <a:ea typeface="+mn-ea"/>
                <a:cs typeface="+mn-cs"/>
              </a:rPr>
              <a:t>Please check with NEWH, Inc. office if your chapter is tax-exempt, we are NOT tax exempt in all states.</a:t>
            </a:r>
          </a:p>
          <a:p>
            <a:pPr>
              <a:lnSpc>
                <a:spcPct val="90000"/>
              </a:lnSpc>
            </a:pPr>
            <a:endParaRPr lang="en-US" sz="1500" dirty="0"/>
          </a:p>
        </p:txBody>
      </p:sp>
      <p:pic>
        <p:nvPicPr>
          <p:cNvPr id="10" name="Graphic 9">
            <a:extLst>
              <a:ext uri="{FF2B5EF4-FFF2-40B4-BE49-F238E27FC236}">
                <a16:creationId xmlns:a16="http://schemas.microsoft.com/office/drawing/2014/main" id="{E643B7FC-2633-F753-EB93-2DD25CC6369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65261" y="5423076"/>
            <a:ext cx="1743387" cy="2256149"/>
          </a:xfrm>
          <a:prstGeom prst="rect">
            <a:avLst/>
          </a:prstGeom>
        </p:spPr>
      </p:pic>
    </p:spTree>
    <p:extLst>
      <p:ext uri="{BB962C8B-B14F-4D97-AF65-F5344CB8AC3E}">
        <p14:creationId xmlns:p14="http://schemas.microsoft.com/office/powerpoint/2010/main" val="441430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AFA129D-6AE0-4C17-930E-57CC5007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6DEF19-0E0E-45D4-0B29-6A46122BE49B}"/>
              </a:ext>
            </a:extLst>
          </p:cNvPr>
          <p:cNvSpPr>
            <a:spLocks noGrp="1"/>
          </p:cNvSpPr>
          <p:nvPr>
            <p:ph type="title"/>
          </p:nvPr>
        </p:nvSpPr>
        <p:spPr>
          <a:xfrm>
            <a:off x="1371600" y="1371600"/>
            <a:ext cx="3390900" cy="4114800"/>
          </a:xfrm>
        </p:spPr>
        <p:txBody>
          <a:bodyPr anchor="ctr">
            <a:normAutofit/>
          </a:bodyPr>
          <a:lstStyle/>
          <a:p>
            <a:pPr algn="ctr"/>
            <a:r>
              <a:rPr lang="en-US" altLang="en-US" dirty="0">
                <a:solidFill>
                  <a:schemeClr val="bg2"/>
                </a:solidFill>
              </a:rPr>
              <a:t>Role of the President</a:t>
            </a:r>
            <a:endParaRPr lang="en-US" dirty="0">
              <a:solidFill>
                <a:schemeClr val="bg2"/>
              </a:solidFill>
            </a:endParaRPr>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798"/>
            <a:ext cx="60960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27C181B-00C6-04A8-E7C6-2AD60994BC16}"/>
              </a:ext>
            </a:extLst>
          </p:cNvPr>
          <p:cNvSpPr>
            <a:spLocks noGrp="1"/>
          </p:cNvSpPr>
          <p:nvPr>
            <p:ph idx="1"/>
          </p:nvPr>
        </p:nvSpPr>
        <p:spPr>
          <a:xfrm>
            <a:off x="5571918" y="865163"/>
            <a:ext cx="5848213" cy="5141741"/>
          </a:xfrm>
        </p:spPr>
        <p:txBody>
          <a:bodyPr anchor="ctr">
            <a:normAutofit/>
          </a:bodyPr>
          <a:lstStyle/>
          <a:p>
            <a:pPr marL="274320" indent="-274320" eaLnBrk="1" fontAlgn="auto" hangingPunct="1">
              <a:lnSpc>
                <a:spcPct val="90000"/>
              </a:lnSpc>
              <a:spcBef>
                <a:spcPts val="300"/>
              </a:spcBef>
              <a:spcAft>
                <a:spcPts val="0"/>
              </a:spcAft>
              <a:buClr>
                <a:schemeClr val="accent3"/>
              </a:buClr>
              <a:buFont typeface="Wingdings 2"/>
              <a:buChar char=""/>
              <a:defRPr/>
            </a:pPr>
            <a:r>
              <a:rPr lang="en-US" sz="2000" dirty="0"/>
              <a:t>The President shall be CEO and, subject to the Executive Committee, shall have general supervision and control over its affairs. The President shall:</a:t>
            </a:r>
          </a:p>
          <a:p>
            <a:pPr marL="617220" lvl="1" indent="-342900" eaLnBrk="1" fontAlgn="auto" hangingPunct="1">
              <a:lnSpc>
                <a:spcPct val="90000"/>
              </a:lnSpc>
              <a:spcBef>
                <a:spcPts val="300"/>
              </a:spcBef>
              <a:spcAft>
                <a:spcPts val="0"/>
              </a:spcAft>
              <a:defRPr/>
            </a:pPr>
            <a:r>
              <a:rPr lang="en-US" dirty="0"/>
              <a:t>Create meeting agenda and distribute in advance of meeting; solicit agenda items from board members</a:t>
            </a:r>
          </a:p>
          <a:p>
            <a:pPr marL="617220" lvl="1" indent="-342900" eaLnBrk="1" fontAlgn="auto" hangingPunct="1">
              <a:lnSpc>
                <a:spcPct val="90000"/>
              </a:lnSpc>
              <a:spcBef>
                <a:spcPts val="300"/>
              </a:spcBef>
              <a:spcAft>
                <a:spcPts val="0"/>
              </a:spcAft>
              <a:defRPr/>
            </a:pPr>
            <a:r>
              <a:rPr lang="en-US" dirty="0"/>
              <a:t>Encourage discussion and input from all board members</a:t>
            </a:r>
          </a:p>
          <a:p>
            <a:pPr marL="617220" lvl="1" indent="-342900" eaLnBrk="1" fontAlgn="auto" hangingPunct="1">
              <a:lnSpc>
                <a:spcPct val="90000"/>
              </a:lnSpc>
              <a:spcBef>
                <a:spcPts val="300"/>
              </a:spcBef>
              <a:spcAft>
                <a:spcPts val="0"/>
              </a:spcAft>
              <a:defRPr/>
            </a:pPr>
            <a:r>
              <a:rPr lang="en-US" dirty="0"/>
              <a:t>Supervise and direct the business of the chapter, keeping all board members focused on setting and meeting the goals of NEWH, Inc.</a:t>
            </a:r>
          </a:p>
          <a:p>
            <a:pPr marL="617220" lvl="1" indent="-342900" eaLnBrk="1" fontAlgn="auto" hangingPunct="1">
              <a:lnSpc>
                <a:spcPct val="90000"/>
              </a:lnSpc>
              <a:spcBef>
                <a:spcPts val="300"/>
              </a:spcBef>
              <a:spcAft>
                <a:spcPts val="0"/>
              </a:spcAft>
              <a:defRPr/>
            </a:pPr>
            <a:r>
              <a:rPr lang="en-US" dirty="0"/>
              <a:t>Encourage future leaders</a:t>
            </a:r>
          </a:p>
          <a:p>
            <a:pPr marL="617220" lvl="1" indent="-342900" eaLnBrk="1" fontAlgn="auto" hangingPunct="1">
              <a:lnSpc>
                <a:spcPct val="90000"/>
              </a:lnSpc>
              <a:spcBef>
                <a:spcPts val="300"/>
              </a:spcBef>
              <a:spcAft>
                <a:spcPts val="0"/>
              </a:spcAft>
              <a:defRPr/>
            </a:pPr>
            <a:r>
              <a:rPr lang="en-US" dirty="0"/>
              <a:t>Encourage teamwork and ensure involvement of all members in the chapter</a:t>
            </a:r>
          </a:p>
          <a:p>
            <a:pPr marL="274320" indent="-274320" eaLnBrk="1" fontAlgn="auto" hangingPunct="1">
              <a:lnSpc>
                <a:spcPct val="90000"/>
              </a:lnSpc>
              <a:spcBef>
                <a:spcPts val="300"/>
              </a:spcBef>
              <a:spcAft>
                <a:spcPts val="0"/>
              </a:spcAft>
              <a:buClr>
                <a:schemeClr val="accent3"/>
              </a:buClr>
              <a:buFont typeface="Wingdings 2"/>
              <a:buChar char=""/>
              <a:defRPr/>
            </a:pPr>
            <a:r>
              <a:rPr lang="en-US" sz="2000" dirty="0"/>
              <a:t>The president has no vote – in case of a tie, the president will cast the tie-breaking vote</a:t>
            </a:r>
          </a:p>
          <a:p>
            <a:pPr marL="0" indent="0">
              <a:lnSpc>
                <a:spcPct val="90000"/>
              </a:lnSpc>
              <a:buNone/>
            </a:pPr>
            <a:endParaRPr lang="en-US" sz="1400" dirty="0"/>
          </a:p>
        </p:txBody>
      </p:sp>
      <p:pic>
        <p:nvPicPr>
          <p:cNvPr id="5" name="Graphic 4">
            <a:extLst>
              <a:ext uri="{FF2B5EF4-FFF2-40B4-BE49-F238E27FC236}">
                <a16:creationId xmlns:a16="http://schemas.microsoft.com/office/drawing/2014/main" id="{75773377-D5FF-B019-948A-3E779D3A49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3951204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3A5B345-6F53-7A05-15E0-9F6B8C56CA72}"/>
              </a:ext>
            </a:extLst>
          </p:cNvPr>
          <p:cNvSpPr>
            <a:spLocks noGrp="1"/>
          </p:cNvSpPr>
          <p:nvPr>
            <p:ph type="title"/>
          </p:nvPr>
        </p:nvSpPr>
        <p:spPr>
          <a:xfrm>
            <a:off x="1371599" y="1010097"/>
            <a:ext cx="9486901" cy="1010088"/>
          </a:xfrm>
        </p:spPr>
        <p:txBody>
          <a:bodyPr anchor="b">
            <a:normAutofit/>
          </a:bodyPr>
          <a:lstStyle/>
          <a:p>
            <a:r>
              <a:rPr lang="en-US" altLang="en-US" dirty="0"/>
              <a:t>Presidents Role in Successful/Productive Meetings*</a:t>
            </a:r>
            <a:endParaRPr lang="en-US" dirty="0"/>
          </a:p>
        </p:txBody>
      </p:sp>
      <p:sp>
        <p:nvSpPr>
          <p:cNvPr id="3" name="Content Placeholder 2">
            <a:extLst>
              <a:ext uri="{FF2B5EF4-FFF2-40B4-BE49-F238E27FC236}">
                <a16:creationId xmlns:a16="http://schemas.microsoft.com/office/drawing/2014/main" id="{AF615791-244B-D2A7-18A4-4A1A5F9B5620}"/>
              </a:ext>
            </a:extLst>
          </p:cNvPr>
          <p:cNvSpPr>
            <a:spLocks noGrp="1"/>
          </p:cNvSpPr>
          <p:nvPr>
            <p:ph idx="1"/>
          </p:nvPr>
        </p:nvSpPr>
        <p:spPr>
          <a:xfrm>
            <a:off x="1371600" y="2206256"/>
            <a:ext cx="9486901" cy="3774129"/>
          </a:xfrm>
        </p:spPr>
        <p:txBody>
          <a:bodyPr>
            <a:normAutofit fontScale="92500" lnSpcReduction="10000"/>
          </a:bodyPr>
          <a:lstStyle/>
          <a:p>
            <a:pPr>
              <a:lnSpc>
                <a:spcPct val="90000"/>
              </a:lnSpc>
              <a:spcBef>
                <a:spcPts val="400"/>
              </a:spcBef>
              <a:buFont typeface="Wingdings 2" panose="05020102010507070707" pitchFamily="18" charset="2"/>
              <a:buChar char=""/>
              <a:defRPr/>
            </a:pPr>
            <a:r>
              <a:rPr lang="en-US" altLang="en-US" sz="2200" dirty="0"/>
              <a:t>Start and stop on time (timekeeper is Past President)</a:t>
            </a:r>
          </a:p>
          <a:p>
            <a:pPr>
              <a:lnSpc>
                <a:spcPct val="90000"/>
              </a:lnSpc>
              <a:spcBef>
                <a:spcPts val="400"/>
              </a:spcBef>
              <a:buFont typeface="Wingdings 2" panose="05020102010507070707" pitchFamily="18" charset="2"/>
              <a:buChar char=""/>
              <a:defRPr/>
            </a:pPr>
            <a:r>
              <a:rPr lang="en-US" altLang="en-US" sz="2200" dirty="0"/>
              <a:t>Require cell phones off, or silenced and put away</a:t>
            </a:r>
          </a:p>
          <a:p>
            <a:pPr>
              <a:lnSpc>
                <a:spcPct val="90000"/>
              </a:lnSpc>
              <a:spcBef>
                <a:spcPts val="400"/>
              </a:spcBef>
              <a:buFont typeface="Wingdings 2" panose="05020102010507070707" pitchFamily="18" charset="2"/>
              <a:buChar char=""/>
              <a:defRPr/>
            </a:pPr>
            <a:r>
              <a:rPr lang="en-US" altLang="en-US" sz="2200" dirty="0"/>
              <a:t>Request one conversation at a time; no sidebar conversations</a:t>
            </a:r>
          </a:p>
          <a:p>
            <a:pPr>
              <a:lnSpc>
                <a:spcPct val="90000"/>
              </a:lnSpc>
              <a:spcBef>
                <a:spcPts val="400"/>
              </a:spcBef>
              <a:buFont typeface="Wingdings 2" panose="05020102010507070707" pitchFamily="18" charset="2"/>
              <a:buChar char=""/>
              <a:defRPr/>
            </a:pPr>
            <a:r>
              <a:rPr lang="en-US" altLang="en-US" sz="2200" dirty="0"/>
              <a:t>Follow Robert’s Rules of Order and NEWH, Inc By-laws to maintain order at meetings</a:t>
            </a:r>
          </a:p>
          <a:p>
            <a:pPr>
              <a:lnSpc>
                <a:spcPct val="90000"/>
              </a:lnSpc>
              <a:spcBef>
                <a:spcPts val="400"/>
              </a:spcBef>
              <a:buFont typeface="Wingdings 2" panose="05020102010507070707" pitchFamily="18" charset="2"/>
              <a:buChar char=""/>
              <a:defRPr/>
            </a:pPr>
            <a:r>
              <a:rPr lang="en-US" altLang="en-US" sz="2200" dirty="0"/>
              <a:t>Require meeting attendees to raise hand and be recognized before speaking</a:t>
            </a:r>
          </a:p>
          <a:p>
            <a:pPr>
              <a:lnSpc>
                <a:spcPct val="90000"/>
              </a:lnSpc>
              <a:spcBef>
                <a:spcPts val="400"/>
              </a:spcBef>
              <a:buFont typeface="Wingdings 2" panose="05020102010507070707" pitchFamily="18" charset="2"/>
              <a:buChar char=""/>
              <a:defRPr/>
            </a:pPr>
            <a:r>
              <a:rPr lang="en-US" altLang="en-US" sz="2200" dirty="0"/>
              <a:t>Set time limits on topics</a:t>
            </a:r>
          </a:p>
          <a:p>
            <a:pPr>
              <a:lnSpc>
                <a:spcPct val="90000"/>
              </a:lnSpc>
              <a:spcBef>
                <a:spcPts val="400"/>
              </a:spcBef>
              <a:buFont typeface="Wingdings 2" panose="05020102010507070707" pitchFamily="18" charset="2"/>
              <a:buChar char=""/>
              <a:defRPr/>
            </a:pPr>
            <a:r>
              <a:rPr lang="en-US" altLang="en-US" sz="2200" dirty="0"/>
              <a:t>Create a ‘Parking Lot’ for any discussions that need to be tabled or that get off track of meeting agenda/committee work</a:t>
            </a:r>
          </a:p>
          <a:p>
            <a:pPr>
              <a:lnSpc>
                <a:spcPct val="90000"/>
              </a:lnSpc>
              <a:spcBef>
                <a:spcPts val="400"/>
              </a:spcBef>
              <a:buFont typeface="Wingdings 2" panose="05020102010507070707" pitchFamily="18" charset="2"/>
              <a:buChar char=""/>
              <a:defRPr/>
            </a:pPr>
            <a:r>
              <a:rPr lang="en-US" altLang="en-US" sz="2200" dirty="0"/>
              <a:t>Don’t get involved in personalities, keep the discussion on issues</a:t>
            </a:r>
          </a:p>
          <a:p>
            <a:pPr>
              <a:lnSpc>
                <a:spcPct val="90000"/>
              </a:lnSpc>
              <a:spcBef>
                <a:spcPts val="400"/>
              </a:spcBef>
              <a:buFont typeface="Wingdings 2" panose="05020102010507070707" pitchFamily="18" charset="2"/>
              <a:buChar char=""/>
              <a:defRPr/>
            </a:pPr>
            <a:r>
              <a:rPr lang="en-US" altLang="en-US" sz="2200" dirty="0"/>
              <a:t>Majority vote is the way to make decisions</a:t>
            </a:r>
          </a:p>
          <a:p>
            <a:pPr marL="393700" lvl="1" indent="0" eaLnBrk="1" hangingPunct="1">
              <a:lnSpc>
                <a:spcPct val="90000"/>
              </a:lnSpc>
              <a:spcBef>
                <a:spcPts val="400"/>
              </a:spcBef>
              <a:buFont typeface="Wingdings 2" panose="05020102010507070707" pitchFamily="18" charset="2"/>
              <a:buNone/>
              <a:defRPr/>
            </a:pPr>
            <a:br>
              <a:rPr lang="en-US" sz="1900" dirty="0"/>
            </a:br>
            <a:r>
              <a:rPr lang="en-US" sz="1900" dirty="0"/>
              <a:t>*</a:t>
            </a:r>
            <a:r>
              <a:rPr lang="en-US" sz="1900" i="1" dirty="0"/>
              <a:t>Chapters are required to hold at least 10 Board of Directors Meetings per year. </a:t>
            </a:r>
          </a:p>
          <a:p>
            <a:pPr>
              <a:lnSpc>
                <a:spcPct val="90000"/>
              </a:lnSpc>
            </a:pPr>
            <a:endParaRPr lang="en-US" sz="1100" dirty="0"/>
          </a:p>
        </p:txBody>
      </p:sp>
      <p:pic>
        <p:nvPicPr>
          <p:cNvPr id="5" name="Picture 4">
            <a:extLst>
              <a:ext uri="{FF2B5EF4-FFF2-40B4-BE49-F238E27FC236}">
                <a16:creationId xmlns:a16="http://schemas.microsoft.com/office/drawing/2014/main" id="{61F27596-5778-2B8A-AF73-72A2CC09C88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35251" y="6252735"/>
            <a:ext cx="1343535" cy="524729"/>
          </a:xfrm>
          <a:prstGeom prst="rect">
            <a:avLst/>
          </a:prstGeom>
        </p:spPr>
      </p:pic>
    </p:spTree>
    <p:extLst>
      <p:ext uri="{BB962C8B-B14F-4D97-AF65-F5344CB8AC3E}">
        <p14:creationId xmlns:p14="http://schemas.microsoft.com/office/powerpoint/2010/main" val="3970446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C70F5-86D4-6EE8-9AFA-A95C38DC8CD1}"/>
              </a:ext>
            </a:extLst>
          </p:cNvPr>
          <p:cNvSpPr>
            <a:spLocks noGrp="1"/>
          </p:cNvSpPr>
          <p:nvPr>
            <p:ph type="title"/>
          </p:nvPr>
        </p:nvSpPr>
        <p:spPr>
          <a:xfrm>
            <a:off x="685800" y="210510"/>
            <a:ext cx="5410200" cy="1026964"/>
          </a:xfrm>
        </p:spPr>
        <p:txBody>
          <a:bodyPr>
            <a:normAutofit/>
          </a:bodyPr>
          <a:lstStyle/>
          <a:p>
            <a:pPr algn="ctr"/>
            <a:r>
              <a:rPr lang="en-US" dirty="0"/>
              <a:t>Chapter Business plan</a:t>
            </a:r>
          </a:p>
        </p:txBody>
      </p:sp>
      <p:sp>
        <p:nvSpPr>
          <p:cNvPr id="3" name="Content Placeholder 2">
            <a:extLst>
              <a:ext uri="{FF2B5EF4-FFF2-40B4-BE49-F238E27FC236}">
                <a16:creationId xmlns:a16="http://schemas.microsoft.com/office/drawing/2014/main" id="{4A4DA7C6-94B9-B1C2-4448-53EE6AE51C72}"/>
              </a:ext>
            </a:extLst>
          </p:cNvPr>
          <p:cNvSpPr>
            <a:spLocks noGrp="1"/>
          </p:cNvSpPr>
          <p:nvPr>
            <p:ph idx="1"/>
          </p:nvPr>
        </p:nvSpPr>
        <p:spPr>
          <a:xfrm>
            <a:off x="315310" y="1447984"/>
            <a:ext cx="6148552" cy="4997364"/>
          </a:xfrm>
        </p:spPr>
        <p:txBody>
          <a:bodyPr>
            <a:normAutofit fontScale="92500" lnSpcReduction="20000"/>
          </a:bodyPr>
          <a:lstStyle/>
          <a:p>
            <a:pPr marL="0" indent="0">
              <a:lnSpc>
                <a:spcPct val="90000"/>
              </a:lnSpc>
              <a:buNone/>
            </a:pPr>
            <a:r>
              <a:rPr lang="en-US" sz="2200" b="1" dirty="0"/>
              <a:t>What is a Chapter Business Plan? </a:t>
            </a:r>
          </a:p>
          <a:p>
            <a:pPr marL="0" indent="0">
              <a:lnSpc>
                <a:spcPct val="90000"/>
              </a:lnSpc>
              <a:buNone/>
            </a:pPr>
            <a:r>
              <a:rPr lang="en-US" sz="2200" dirty="0"/>
              <a:t>A business plan helps ensure your chapter’s success and outlines the operating framework of your chapter by dealing with who you are, your plans/goals, and how you will generate proceeds for NEWH’s mission of scholarship and education.</a:t>
            </a:r>
          </a:p>
          <a:p>
            <a:pPr marL="0" indent="0">
              <a:lnSpc>
                <a:spcPct val="90000"/>
              </a:lnSpc>
              <a:buNone/>
            </a:pPr>
            <a:r>
              <a:rPr lang="en-US" sz="2200" dirty="0"/>
              <a:t>The president should work with the board members to create and submit a budget plan for your chapter by the end of February. (Template located on NEWH website – Board Resources)</a:t>
            </a:r>
          </a:p>
          <a:p>
            <a:pPr marL="0" indent="0">
              <a:lnSpc>
                <a:spcPct val="90000"/>
              </a:lnSpc>
              <a:buNone/>
            </a:pPr>
            <a:r>
              <a:rPr lang="en-US" sz="2200" b="1" dirty="0"/>
              <a:t>What’s included in the business plan?</a:t>
            </a:r>
          </a:p>
          <a:p>
            <a:pPr lvl="1">
              <a:lnSpc>
                <a:spcPct val="90000"/>
              </a:lnSpc>
            </a:pPr>
            <a:r>
              <a:rPr lang="en-US" sz="2200" dirty="0"/>
              <a:t>List of Board of Directors/Chairs</a:t>
            </a:r>
          </a:p>
          <a:p>
            <a:pPr lvl="1">
              <a:lnSpc>
                <a:spcPct val="90000"/>
              </a:lnSpc>
            </a:pPr>
            <a:r>
              <a:rPr lang="en-US" sz="2200" dirty="0"/>
              <a:t>Chapter Event Calendar</a:t>
            </a:r>
          </a:p>
          <a:p>
            <a:pPr lvl="1">
              <a:lnSpc>
                <a:spcPct val="90000"/>
              </a:lnSpc>
            </a:pPr>
            <a:r>
              <a:rPr lang="en-US" sz="2200" dirty="0"/>
              <a:t>Approved Chapter Budget</a:t>
            </a:r>
          </a:p>
          <a:p>
            <a:pPr marL="0" indent="0">
              <a:lnSpc>
                <a:spcPct val="90000"/>
              </a:lnSpc>
              <a:buNone/>
            </a:pPr>
            <a:r>
              <a:rPr lang="en-US" sz="2200" b="1" dirty="0"/>
              <a:t>Other helpful items to include in your business plan:</a:t>
            </a:r>
          </a:p>
          <a:p>
            <a:pPr lvl="1">
              <a:lnSpc>
                <a:spcPct val="90000"/>
              </a:lnSpc>
            </a:pPr>
            <a:r>
              <a:rPr lang="en-US" sz="2200" dirty="0"/>
              <a:t>Ask each director/chair to write 2-3 goals they’d like to complete for the year. </a:t>
            </a:r>
          </a:p>
          <a:p>
            <a:pPr lvl="1">
              <a:lnSpc>
                <a:spcPct val="90000"/>
              </a:lnSpc>
            </a:pPr>
            <a:r>
              <a:rPr lang="en-US" sz="2200" dirty="0"/>
              <a:t>Conduct a SGOT analysis – refer to this throughout the year and in future strategic planning sessions. </a:t>
            </a:r>
          </a:p>
          <a:p>
            <a:pPr marL="0" indent="0">
              <a:lnSpc>
                <a:spcPct val="90000"/>
              </a:lnSpc>
              <a:buNone/>
            </a:pPr>
            <a:endParaRPr lang="en-US" sz="1300" dirty="0"/>
          </a:p>
          <a:p>
            <a:pPr marL="0" indent="0">
              <a:lnSpc>
                <a:spcPct val="90000"/>
              </a:lnSpc>
              <a:buNone/>
            </a:pPr>
            <a:endParaRPr lang="en-US" sz="1300" dirty="0"/>
          </a:p>
        </p:txBody>
      </p:sp>
      <p:pic>
        <p:nvPicPr>
          <p:cNvPr id="5" name="Picture 4" descr="A group of people sitting in a room&#10;&#10;Description automatically generated with medium confidence">
            <a:extLst>
              <a:ext uri="{FF2B5EF4-FFF2-40B4-BE49-F238E27FC236}">
                <a16:creationId xmlns:a16="http://schemas.microsoft.com/office/drawing/2014/main" id="{02084EA7-6FB3-E981-E522-A7AAFA8817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467600" y="685800"/>
            <a:ext cx="4038600" cy="5486400"/>
          </a:xfrm>
          <a:prstGeom prst="rect">
            <a:avLst/>
          </a:prstGeom>
        </p:spPr>
      </p:pic>
      <p:pic>
        <p:nvPicPr>
          <p:cNvPr id="6" name="Graphic 5">
            <a:extLst>
              <a:ext uri="{FF2B5EF4-FFF2-40B4-BE49-F238E27FC236}">
                <a16:creationId xmlns:a16="http://schemas.microsoft.com/office/drawing/2014/main" id="{5B1E1C77-4078-8560-81F6-633F3ACCDE4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487" y="5415606"/>
            <a:ext cx="1797506" cy="2326185"/>
          </a:xfrm>
          <a:prstGeom prst="rect">
            <a:avLst/>
          </a:prstGeom>
        </p:spPr>
      </p:pic>
    </p:spTree>
    <p:extLst>
      <p:ext uri="{BB962C8B-B14F-4D97-AF65-F5344CB8AC3E}">
        <p14:creationId xmlns:p14="http://schemas.microsoft.com/office/powerpoint/2010/main" val="7143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80F5-0282-6B46-6151-7CC5D8C1F195}"/>
              </a:ext>
            </a:extLst>
          </p:cNvPr>
          <p:cNvSpPr>
            <a:spLocks noGrp="1"/>
          </p:cNvSpPr>
          <p:nvPr>
            <p:ph type="title"/>
          </p:nvPr>
        </p:nvSpPr>
        <p:spPr>
          <a:xfrm>
            <a:off x="587829" y="685800"/>
            <a:ext cx="11451771" cy="762000"/>
          </a:xfrm>
        </p:spPr>
        <p:txBody>
          <a:bodyPr/>
          <a:lstStyle/>
          <a:p>
            <a:r>
              <a:rPr lang="en-US" dirty="0"/>
              <a:t>Role of the past president/newh delegate</a:t>
            </a:r>
          </a:p>
        </p:txBody>
      </p:sp>
      <p:graphicFrame>
        <p:nvGraphicFramePr>
          <p:cNvPr id="5" name="Content Placeholder 2">
            <a:extLst>
              <a:ext uri="{FF2B5EF4-FFF2-40B4-BE49-F238E27FC236}">
                <a16:creationId xmlns:a16="http://schemas.microsoft.com/office/drawing/2014/main" id="{8AAF02E0-610E-82DE-9C7D-2D97EAB0A00E}"/>
              </a:ext>
            </a:extLst>
          </p:cNvPr>
          <p:cNvGraphicFramePr>
            <a:graphicFrameLocks noGrp="1"/>
          </p:cNvGraphicFramePr>
          <p:nvPr>
            <p:ph idx="1"/>
            <p:extLst>
              <p:ext uri="{D42A27DB-BD31-4B8C-83A1-F6EECF244321}">
                <p14:modId xmlns:p14="http://schemas.microsoft.com/office/powerpoint/2010/main" val="3460440289"/>
              </p:ext>
            </p:extLst>
          </p:nvPr>
        </p:nvGraphicFramePr>
        <p:xfrm>
          <a:off x="936171" y="1621971"/>
          <a:ext cx="10711543" cy="4550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52FD6F0D-0A8F-BB20-95CF-65031B43F92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906455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E0D7287-46A6-64B6-F135-F7489DC7F9B8}"/>
              </a:ext>
            </a:extLst>
          </p:cNvPr>
          <p:cNvSpPr>
            <a:spLocks noGrp="1"/>
          </p:cNvSpPr>
          <p:nvPr>
            <p:ph type="title"/>
          </p:nvPr>
        </p:nvSpPr>
        <p:spPr>
          <a:xfrm>
            <a:off x="5410200" y="496047"/>
            <a:ext cx="6119904" cy="1027953"/>
          </a:xfrm>
        </p:spPr>
        <p:txBody>
          <a:bodyPr>
            <a:normAutofit/>
          </a:bodyPr>
          <a:lstStyle/>
          <a:p>
            <a:pPr algn="ctr"/>
            <a:r>
              <a:rPr lang="en-US" dirty="0"/>
              <a:t>Role of the NEWH, Inc. Delegate</a:t>
            </a:r>
          </a:p>
        </p:txBody>
      </p:sp>
      <p:sp>
        <p:nvSpPr>
          <p:cNvPr id="18" name="Rectangle 17">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4" name="Picture 3" descr="A group of people in a room&#10;&#10;Description automatically generated with low confidence">
            <a:extLst>
              <a:ext uri="{FF2B5EF4-FFF2-40B4-BE49-F238E27FC236}">
                <a16:creationId xmlns:a16="http://schemas.microsoft.com/office/drawing/2014/main" id="{896DB95D-DB1E-89F6-2DE4-E4A778B3BE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61950" y="1733550"/>
            <a:ext cx="5486400" cy="3390900"/>
          </a:xfrm>
          <a:prstGeom prst="rect">
            <a:avLst/>
          </a:prstGeom>
        </p:spPr>
      </p:pic>
      <p:sp>
        <p:nvSpPr>
          <p:cNvPr id="3" name="Content Placeholder 2">
            <a:extLst>
              <a:ext uri="{FF2B5EF4-FFF2-40B4-BE49-F238E27FC236}">
                <a16:creationId xmlns:a16="http://schemas.microsoft.com/office/drawing/2014/main" id="{AEAAC74A-8422-FBEE-58DD-88EA0B1F7606}"/>
              </a:ext>
            </a:extLst>
          </p:cNvPr>
          <p:cNvSpPr>
            <a:spLocks noGrp="1"/>
          </p:cNvSpPr>
          <p:nvPr>
            <p:ph idx="1"/>
          </p:nvPr>
        </p:nvSpPr>
        <p:spPr>
          <a:xfrm>
            <a:off x="5364126" y="1817153"/>
            <a:ext cx="6165978" cy="4471451"/>
          </a:xfrm>
        </p:spPr>
        <p:txBody>
          <a:bodyPr>
            <a:normAutofit fontScale="92500" lnSpcReduction="20000"/>
          </a:bodyPr>
          <a:lstStyle/>
          <a:p>
            <a:pPr>
              <a:lnSpc>
                <a:spcPct val="90000"/>
              </a:lnSpc>
            </a:pPr>
            <a:r>
              <a:rPr lang="en-US" altLang="en-US" sz="2200" dirty="0">
                <a:latin typeface="+mj-lt"/>
              </a:rPr>
              <a:t>The VP/Administration and the Past President will serve as the NEWH Delegates.</a:t>
            </a:r>
          </a:p>
          <a:p>
            <a:pPr>
              <a:lnSpc>
                <a:spcPct val="90000"/>
              </a:lnSpc>
            </a:pPr>
            <a:r>
              <a:rPr lang="en-US" sz="2200" dirty="0">
                <a:effectLst/>
                <a:latin typeface="+mj-lt"/>
                <a:ea typeface="Calibri" panose="020F0502020204030204" pitchFamily="34" charset="0"/>
                <a:cs typeface="Times New Roman" panose="02020603050405020304" pitchFamily="18" charset="0"/>
              </a:rPr>
              <a:t>They shall act as liaison between the Chapter and NEWH, Inc. Board.</a:t>
            </a:r>
          </a:p>
          <a:p>
            <a:pPr>
              <a:lnSpc>
                <a:spcPct val="90000"/>
              </a:lnSpc>
            </a:pPr>
            <a:r>
              <a:rPr lang="en-US" sz="2200" dirty="0">
                <a:effectLst/>
                <a:latin typeface="+mj-lt"/>
                <a:ea typeface="Calibri" panose="020F0502020204030204" pitchFamily="34" charset="0"/>
                <a:cs typeface="Times New Roman" panose="02020603050405020304" pitchFamily="18" charset="0"/>
              </a:rPr>
              <a:t>All Delegates must attend a minimum of two (2) NEWH, Inc. board meetings a year – these board meetings are held 3 times a year (Jan/Feb [</a:t>
            </a:r>
            <a:r>
              <a:rPr lang="en-US" sz="2200" i="1" dirty="0">
                <a:effectLst/>
                <a:latin typeface="+mj-lt"/>
                <a:ea typeface="Calibri" panose="020F0502020204030204" pitchFamily="34" charset="0"/>
                <a:cs typeface="Times New Roman" panose="02020603050405020304" pitchFamily="18" charset="0"/>
              </a:rPr>
              <a:t>required</a:t>
            </a:r>
            <a:r>
              <a:rPr lang="en-US" sz="2200" dirty="0">
                <a:effectLst/>
                <a:latin typeface="+mj-lt"/>
                <a:ea typeface="Calibri" panose="020F0502020204030204" pitchFamily="34" charset="0"/>
                <a:cs typeface="Times New Roman" panose="02020603050405020304" pitchFamily="18" charset="0"/>
              </a:rPr>
              <a:t>], May/June, and November). </a:t>
            </a:r>
          </a:p>
          <a:p>
            <a:pPr>
              <a:lnSpc>
                <a:spcPct val="90000"/>
              </a:lnSpc>
            </a:pPr>
            <a:r>
              <a:rPr lang="en-US" sz="2200" dirty="0">
                <a:effectLst/>
                <a:latin typeface="+mj-lt"/>
                <a:ea typeface="Calibri" panose="020F0502020204030204" pitchFamily="34" charset="0"/>
                <a:cs typeface="Times New Roman" panose="02020603050405020304" pitchFamily="18" charset="0"/>
              </a:rPr>
              <a:t>The Delegates are responsible for providing a written report to the NEWH Office prior to the NEWH, Inc. Board meeting.</a:t>
            </a:r>
          </a:p>
          <a:p>
            <a:pPr>
              <a:lnSpc>
                <a:spcPct val="90000"/>
              </a:lnSpc>
            </a:pPr>
            <a:r>
              <a:rPr lang="en-US" sz="2200" dirty="0">
                <a:effectLst/>
                <a:latin typeface="+mj-lt"/>
                <a:ea typeface="Calibri" panose="020F0502020204030204" pitchFamily="34" charset="0"/>
                <a:cs typeface="Times New Roman" panose="02020603050405020304" pitchFamily="18" charset="0"/>
              </a:rPr>
              <a:t>The Delegates provide a written report of the NEWH, Inc. Board Meetings to their chapter the month following a NEWH, Inc. Board Meeting. </a:t>
            </a:r>
          </a:p>
          <a:p>
            <a:pPr>
              <a:lnSpc>
                <a:spcPct val="90000"/>
              </a:lnSpc>
            </a:pPr>
            <a:r>
              <a:rPr lang="en-US" sz="2200" dirty="0">
                <a:effectLst/>
                <a:ea typeface="Calibri" panose="020F0502020204030204" pitchFamily="34" charset="0"/>
              </a:rPr>
              <a:t>Submit travel reimbursements within 60 days or they don’t get reimbursed.</a:t>
            </a:r>
          </a:p>
          <a:p>
            <a:pPr>
              <a:lnSpc>
                <a:spcPct val="90000"/>
              </a:lnSpc>
            </a:pPr>
            <a:endParaRPr lang="en-US" sz="1700" dirty="0"/>
          </a:p>
        </p:txBody>
      </p:sp>
      <p:pic>
        <p:nvPicPr>
          <p:cNvPr id="5" name="Graphic 4">
            <a:extLst>
              <a:ext uri="{FF2B5EF4-FFF2-40B4-BE49-F238E27FC236}">
                <a16:creationId xmlns:a16="http://schemas.microsoft.com/office/drawing/2014/main" id="{10BA693C-C119-88EE-2D26-F229E133319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2471257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7C836CD-47B2-4287-AE51-D866B8697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A50CAC8-10E2-4E31-9995-4EF17051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 y="0"/>
            <a:ext cx="5426844"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2CDA9-F9BF-4020-C5E2-F67FC21ACBDF}"/>
              </a:ext>
            </a:extLst>
          </p:cNvPr>
          <p:cNvSpPr>
            <a:spLocks noGrp="1"/>
          </p:cNvSpPr>
          <p:nvPr>
            <p:ph type="title"/>
          </p:nvPr>
        </p:nvSpPr>
        <p:spPr>
          <a:xfrm>
            <a:off x="381000" y="1371600"/>
            <a:ext cx="4767943" cy="4114800"/>
          </a:xfrm>
        </p:spPr>
        <p:txBody>
          <a:bodyPr anchor="ctr">
            <a:normAutofit/>
          </a:bodyPr>
          <a:lstStyle/>
          <a:p>
            <a:pPr algn="ctr"/>
            <a:r>
              <a:rPr lang="en-US" dirty="0">
                <a:solidFill>
                  <a:schemeClr val="bg1"/>
                </a:solidFill>
              </a:rPr>
              <a:t>Role of the vp-administration/ newh delegate</a:t>
            </a:r>
          </a:p>
        </p:txBody>
      </p:sp>
      <p:sp>
        <p:nvSpPr>
          <p:cNvPr id="3" name="Content Placeholder 2">
            <a:extLst>
              <a:ext uri="{FF2B5EF4-FFF2-40B4-BE49-F238E27FC236}">
                <a16:creationId xmlns:a16="http://schemas.microsoft.com/office/drawing/2014/main" id="{7916DFB8-A66D-1BE3-A815-71E6A6F4142F}"/>
              </a:ext>
            </a:extLst>
          </p:cNvPr>
          <p:cNvSpPr>
            <a:spLocks noGrp="1"/>
          </p:cNvSpPr>
          <p:nvPr>
            <p:ph idx="1"/>
          </p:nvPr>
        </p:nvSpPr>
        <p:spPr>
          <a:xfrm>
            <a:off x="6096000" y="568842"/>
            <a:ext cx="5426845" cy="5773479"/>
          </a:xfrm>
        </p:spPr>
        <p:txBody>
          <a:bodyPr anchor="ctr">
            <a:normAutofit/>
          </a:bodyPr>
          <a:lstStyle/>
          <a:p>
            <a:pPr>
              <a:lnSpc>
                <a:spcPct val="90000"/>
              </a:lnSpc>
            </a:pPr>
            <a:r>
              <a:rPr lang="en-US" sz="2000" dirty="0"/>
              <a:t>In the absence or disability of the President, the VP/Admin (President Elect) shall be designated by the Board of Directors to perform all the duties of the President. The VP/Admin oversees: </a:t>
            </a:r>
          </a:p>
          <a:p>
            <a:pPr lvl="1">
              <a:lnSpc>
                <a:spcPct val="90000"/>
              </a:lnSpc>
            </a:pPr>
            <a:r>
              <a:rPr lang="en-US" b="1" dirty="0"/>
              <a:t>Secretary</a:t>
            </a:r>
            <a:r>
              <a:rPr lang="en-US" dirty="0"/>
              <a:t> / Historian / Database (mailing list)</a:t>
            </a:r>
          </a:p>
          <a:p>
            <a:pPr lvl="1">
              <a:lnSpc>
                <a:spcPct val="90000"/>
              </a:lnSpc>
            </a:pPr>
            <a:r>
              <a:rPr lang="en-US" b="1" dirty="0"/>
              <a:t>Treasurer </a:t>
            </a:r>
            <a:r>
              <a:rPr lang="en-US" dirty="0"/>
              <a:t>/ Ways and Means</a:t>
            </a:r>
          </a:p>
          <a:p>
            <a:pPr lvl="1">
              <a:lnSpc>
                <a:spcPct val="90000"/>
              </a:lnSpc>
            </a:pPr>
            <a:r>
              <a:rPr lang="en-US" b="1" dirty="0"/>
              <a:t>Scholarship </a:t>
            </a:r>
            <a:r>
              <a:rPr lang="en-US" dirty="0"/>
              <a:t>/ CEUs – Education Programs / Green Voice</a:t>
            </a:r>
          </a:p>
          <a:p>
            <a:pPr lvl="1">
              <a:lnSpc>
                <a:spcPct val="90000"/>
              </a:lnSpc>
            </a:pPr>
            <a:r>
              <a:rPr lang="en-US" b="1" dirty="0"/>
              <a:t>Equity, Inclusion, and Diversity</a:t>
            </a:r>
          </a:p>
          <a:p>
            <a:pPr>
              <a:lnSpc>
                <a:spcPct val="90000"/>
              </a:lnSpc>
            </a:pPr>
            <a:r>
              <a:rPr lang="en-US" sz="2000" dirty="0"/>
              <a:t>The VP/Admin will assume the position of President at the end of the current President’s term. </a:t>
            </a:r>
          </a:p>
          <a:p>
            <a:pPr>
              <a:lnSpc>
                <a:spcPct val="90000"/>
              </a:lnSpc>
            </a:pPr>
            <a:r>
              <a:rPr lang="en-US" sz="2000" dirty="0"/>
              <a:t>The VP/Admin will serve as the Chapter’s NEWH Delegate.</a:t>
            </a:r>
          </a:p>
          <a:p>
            <a:pPr>
              <a:lnSpc>
                <a:spcPct val="90000"/>
              </a:lnSpc>
            </a:pPr>
            <a:r>
              <a:rPr lang="en-US" sz="2000" dirty="0"/>
              <a:t>The VP/Admin should join a committee(s)!</a:t>
            </a:r>
          </a:p>
        </p:txBody>
      </p:sp>
      <p:pic>
        <p:nvPicPr>
          <p:cNvPr id="4" name="Graphic 3">
            <a:extLst>
              <a:ext uri="{FF2B5EF4-FFF2-40B4-BE49-F238E27FC236}">
                <a16:creationId xmlns:a16="http://schemas.microsoft.com/office/drawing/2014/main" id="{5663714F-A9F5-64A9-7744-B028990F798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2656961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02452A-3FC4-497B-FE97-243AD426F796}"/>
              </a:ext>
            </a:extLst>
          </p:cNvPr>
          <p:cNvSpPr>
            <a:spLocks noGrp="1"/>
          </p:cNvSpPr>
          <p:nvPr>
            <p:ph type="title"/>
          </p:nvPr>
        </p:nvSpPr>
        <p:spPr>
          <a:xfrm>
            <a:off x="272143" y="230245"/>
            <a:ext cx="6074228" cy="815791"/>
          </a:xfrm>
        </p:spPr>
        <p:txBody>
          <a:bodyPr>
            <a:noAutofit/>
          </a:bodyPr>
          <a:lstStyle/>
          <a:p>
            <a:pPr algn="ctr"/>
            <a:r>
              <a:rPr lang="en-US" sz="2400" dirty="0"/>
              <a:t>NEWH Reimbursement policy for newh delegates</a:t>
            </a:r>
          </a:p>
        </p:txBody>
      </p:sp>
      <p:sp>
        <p:nvSpPr>
          <p:cNvPr id="3" name="Content Placeholder 2">
            <a:extLst>
              <a:ext uri="{FF2B5EF4-FFF2-40B4-BE49-F238E27FC236}">
                <a16:creationId xmlns:a16="http://schemas.microsoft.com/office/drawing/2014/main" id="{8C9A7453-4E84-E602-F8B7-E59F4F47B2FE}"/>
              </a:ext>
            </a:extLst>
          </p:cNvPr>
          <p:cNvSpPr>
            <a:spLocks noGrp="1"/>
          </p:cNvSpPr>
          <p:nvPr>
            <p:ph idx="1"/>
          </p:nvPr>
        </p:nvSpPr>
        <p:spPr>
          <a:xfrm>
            <a:off x="301941" y="1223586"/>
            <a:ext cx="6177917" cy="5215184"/>
          </a:xfrm>
        </p:spPr>
        <p:txBody>
          <a:bodyPr>
            <a:normAutofit fontScale="85000" lnSpcReduction="10000"/>
          </a:bodyPr>
          <a:lstStyle/>
          <a:p>
            <a:pPr marL="342900" marR="0" lvl="0" indent="-342900">
              <a:lnSpc>
                <a:spcPct val="107000"/>
              </a:lnSpc>
              <a:spcBef>
                <a:spcPts val="0"/>
              </a:spcBef>
              <a:spcAft>
                <a:spcPts val="800"/>
              </a:spcAft>
              <a:buFont typeface="Symbol" panose="05050102010706020507" pitchFamily="18" charset="2"/>
              <a:buChar char=""/>
            </a:pPr>
            <a:r>
              <a:rPr lang="en-US" sz="1900" kern="100" dirty="0">
                <a:effectLst/>
                <a:ea typeface="Calibri" panose="020F0502020204030204" pitchFamily="34" charset="0"/>
                <a:cs typeface="Times New Roman" panose="02020603050405020304" pitchFamily="18" charset="0"/>
              </a:rPr>
              <a:t>NEWH, Inc. has a very conservative travel reimbursement policy. </a:t>
            </a:r>
          </a:p>
          <a:p>
            <a:pPr marL="342900" marR="0" lvl="0" indent="-342900">
              <a:lnSpc>
                <a:spcPct val="107000"/>
              </a:lnSpc>
              <a:spcBef>
                <a:spcPts val="0"/>
              </a:spcBef>
              <a:spcAft>
                <a:spcPts val="800"/>
              </a:spcAft>
              <a:buFont typeface="Symbol" panose="05050102010706020507" pitchFamily="18" charset="2"/>
              <a:buChar char=""/>
            </a:pPr>
            <a:r>
              <a:rPr lang="en-US" sz="1900" kern="100" dirty="0">
                <a:effectLst/>
                <a:ea typeface="Calibri" panose="020F0502020204030204" pitchFamily="34" charset="0"/>
                <a:cs typeface="Times New Roman" panose="02020603050405020304" pitchFamily="18" charset="0"/>
              </a:rPr>
              <a:t>NEWH, Inc. will cover ½ of the NEWH, Inc. Board Members and Chapter Delegate’s airfare and ½ of their room expense for two (2) nights max to attend regularly scheduled Board of Directors meetings (if these expenses are not being covered by their business). Chapter covers the other half of airfare/lodging and includes it in annual budget. Room rates are based on double occupancy with qualified board members. </a:t>
            </a:r>
          </a:p>
          <a:p>
            <a:pPr marL="742950" marR="0" lvl="1" indent="-285750">
              <a:lnSpc>
                <a:spcPct val="107000"/>
              </a:lnSpc>
              <a:spcBef>
                <a:spcPts val="0"/>
              </a:spcBef>
              <a:spcAft>
                <a:spcPts val="800"/>
              </a:spcAft>
              <a:buFont typeface="Courier New" panose="02070309020205020404" pitchFamily="49" charset="0"/>
              <a:buChar char="o"/>
            </a:pPr>
            <a:r>
              <a:rPr lang="en-US" sz="1900" kern="100" dirty="0">
                <a:effectLst/>
                <a:ea typeface="Calibri" panose="020F0502020204030204" pitchFamily="34" charset="0"/>
                <a:cs typeface="Times New Roman" panose="02020603050405020304" pitchFamily="18" charset="0"/>
              </a:rPr>
              <a:t>Please note: There are caps on airfare and lodging based on location – Delegates are informed of the caps in the meeting announcement sent by NEWH, Inc. NEWH will reimburse up to $50 of additional approved expenses with receipt. An approved expense is transportation or meals (no alcohol).</a:t>
            </a:r>
          </a:p>
          <a:p>
            <a:pPr marL="342900" marR="0" lvl="0" indent="-342900">
              <a:lnSpc>
                <a:spcPct val="107000"/>
              </a:lnSpc>
              <a:spcBef>
                <a:spcPts val="0"/>
              </a:spcBef>
              <a:spcAft>
                <a:spcPts val="800"/>
              </a:spcAft>
              <a:buFont typeface="Symbol" panose="05050102010706020507" pitchFamily="18" charset="2"/>
              <a:buChar char=""/>
            </a:pPr>
            <a:r>
              <a:rPr lang="en-US" sz="1900" kern="100" dirty="0">
                <a:effectLst/>
                <a:ea typeface="Calibri" panose="020F0502020204030204" pitchFamily="34" charset="0"/>
                <a:cs typeface="Times New Roman" panose="02020603050405020304" pitchFamily="18" charset="0"/>
              </a:rPr>
              <a:t>If, in your normal course of business, you will be attending (or exhibiting at) an event, you should only request the appropriate portion of one-night’s lodging and no airfare. </a:t>
            </a:r>
          </a:p>
          <a:p>
            <a:pPr marL="342900" marR="0" lvl="0" indent="-342900">
              <a:lnSpc>
                <a:spcPct val="107000"/>
              </a:lnSpc>
              <a:spcBef>
                <a:spcPts val="0"/>
              </a:spcBef>
              <a:spcAft>
                <a:spcPts val="800"/>
              </a:spcAft>
              <a:buFont typeface="Symbol" panose="05050102010706020507" pitchFamily="18" charset="2"/>
              <a:buChar char=""/>
            </a:pPr>
            <a:r>
              <a:rPr lang="en-US" sz="1900" kern="100" dirty="0">
                <a:effectLst/>
                <a:ea typeface="Calibri" panose="020F0502020204030204" pitchFamily="34" charset="0"/>
                <a:cs typeface="Times New Roman" panose="02020603050405020304" pitchFamily="18" charset="0"/>
              </a:rPr>
              <a:t>NEWH, Inc. will not reimburse NEWH, Inc. Board Members (delegates) travel expenses if they have not turned in their discipline/chapter/regional group board report.</a:t>
            </a:r>
          </a:p>
          <a:p>
            <a:pPr marL="26479" indent="0" eaLnBrk="1" fontAlgn="auto" hangingPunct="1">
              <a:lnSpc>
                <a:spcPct val="90000"/>
              </a:lnSpc>
              <a:spcBef>
                <a:spcPts val="700"/>
              </a:spcBef>
              <a:spcAft>
                <a:spcPts val="0"/>
              </a:spcAft>
              <a:buNone/>
              <a:defRPr/>
            </a:pPr>
            <a:endParaRPr lang="en-US" altLang="en-US" sz="1100" dirty="0"/>
          </a:p>
        </p:txBody>
      </p:sp>
      <p:pic>
        <p:nvPicPr>
          <p:cNvPr id="4" name="Picture 3" descr="A group of people sitting around a table&#10;&#10;Description automatically generated">
            <a:extLst>
              <a:ext uri="{FF2B5EF4-FFF2-40B4-BE49-F238E27FC236}">
                <a16:creationId xmlns:a16="http://schemas.microsoft.com/office/drawing/2014/main" id="{EF902957-3492-B2B0-80E3-EE99D2592AE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467600" y="685800"/>
            <a:ext cx="4038600" cy="5486400"/>
          </a:xfrm>
          <a:prstGeom prst="rect">
            <a:avLst/>
          </a:prstGeom>
        </p:spPr>
      </p:pic>
      <p:pic>
        <p:nvPicPr>
          <p:cNvPr id="5" name="Graphic 4">
            <a:extLst>
              <a:ext uri="{FF2B5EF4-FFF2-40B4-BE49-F238E27FC236}">
                <a16:creationId xmlns:a16="http://schemas.microsoft.com/office/drawing/2014/main" id="{D715DAA3-36BE-9523-BDD9-9E622767C5A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3883518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AF12A5-68C5-848A-DB21-056269B17267}"/>
              </a:ext>
            </a:extLst>
          </p:cNvPr>
          <p:cNvSpPr>
            <a:spLocks noGrp="1"/>
          </p:cNvSpPr>
          <p:nvPr>
            <p:ph type="title"/>
          </p:nvPr>
        </p:nvSpPr>
        <p:spPr>
          <a:xfrm>
            <a:off x="849086" y="1371600"/>
            <a:ext cx="3733799" cy="4114800"/>
          </a:xfrm>
        </p:spPr>
        <p:txBody>
          <a:bodyPr anchor="ctr">
            <a:normAutofit/>
          </a:bodyPr>
          <a:lstStyle/>
          <a:p>
            <a:pPr algn="ctr"/>
            <a:r>
              <a:rPr lang="en-US" dirty="0">
                <a:solidFill>
                  <a:schemeClr val="bg2"/>
                </a:solidFill>
              </a:rPr>
              <a:t>Role of the    VP-Development</a:t>
            </a:r>
          </a:p>
        </p:txBody>
      </p:sp>
      <p:graphicFrame>
        <p:nvGraphicFramePr>
          <p:cNvPr id="5" name="Content Placeholder 2">
            <a:extLst>
              <a:ext uri="{FF2B5EF4-FFF2-40B4-BE49-F238E27FC236}">
                <a16:creationId xmlns:a16="http://schemas.microsoft.com/office/drawing/2014/main" id="{F8A98CB6-0EA5-327B-6AF2-53C5E65B7072}"/>
              </a:ext>
            </a:extLst>
          </p:cNvPr>
          <p:cNvGraphicFramePr>
            <a:graphicFrameLocks noGrp="1"/>
          </p:cNvGraphicFramePr>
          <p:nvPr>
            <p:ph idx="1"/>
            <p:extLst>
              <p:ext uri="{D42A27DB-BD31-4B8C-83A1-F6EECF244321}">
                <p14:modId xmlns:p14="http://schemas.microsoft.com/office/powerpoint/2010/main" val="2316277486"/>
              </p:ext>
            </p:extLst>
          </p:nvPr>
        </p:nvGraphicFramePr>
        <p:xfrm>
          <a:off x="5220836" y="685800"/>
          <a:ext cx="6477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B739625A-3DF3-FDDD-8650-42C5299F300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17807" y="5486400"/>
            <a:ext cx="1743387" cy="2256149"/>
          </a:xfrm>
          <a:prstGeom prst="rect">
            <a:avLst/>
          </a:prstGeom>
        </p:spPr>
      </p:pic>
    </p:spTree>
    <p:extLst>
      <p:ext uri="{BB962C8B-B14F-4D97-AF65-F5344CB8AC3E}">
        <p14:creationId xmlns:p14="http://schemas.microsoft.com/office/powerpoint/2010/main" val="4030169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13D961-AF2A-AFD5-17A2-4611D8AD54AA}"/>
              </a:ext>
            </a:extLst>
          </p:cNvPr>
          <p:cNvSpPr>
            <a:spLocks noGrp="1"/>
          </p:cNvSpPr>
          <p:nvPr>
            <p:ph type="title"/>
          </p:nvPr>
        </p:nvSpPr>
        <p:spPr>
          <a:xfrm>
            <a:off x="5410200" y="496048"/>
            <a:ext cx="6119904" cy="720960"/>
          </a:xfrm>
        </p:spPr>
        <p:txBody>
          <a:bodyPr>
            <a:normAutofit/>
          </a:bodyPr>
          <a:lstStyle/>
          <a:p>
            <a:pPr algn="ctr"/>
            <a:r>
              <a:rPr lang="en-US" dirty="0"/>
              <a:t>Role of the secretary*</a:t>
            </a:r>
          </a:p>
        </p:txBody>
      </p:sp>
      <p:sp>
        <p:nvSpPr>
          <p:cNvPr id="20" name="Rectangle 16">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Close-up of woman's hands typing and using a trackpad on a laptop with mug">
            <a:extLst>
              <a:ext uri="{FF2B5EF4-FFF2-40B4-BE49-F238E27FC236}">
                <a16:creationId xmlns:a16="http://schemas.microsoft.com/office/drawing/2014/main" id="{ACF6FF34-96A6-BDB7-F537-8843C78850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685800"/>
            <a:ext cx="3390900" cy="5486400"/>
          </a:xfrm>
          <a:prstGeom prst="rect">
            <a:avLst/>
          </a:prstGeom>
        </p:spPr>
      </p:pic>
      <p:sp>
        <p:nvSpPr>
          <p:cNvPr id="3" name="Content Placeholder 2">
            <a:extLst>
              <a:ext uri="{FF2B5EF4-FFF2-40B4-BE49-F238E27FC236}">
                <a16:creationId xmlns:a16="http://schemas.microsoft.com/office/drawing/2014/main" id="{25E22D6B-FF8B-463A-3592-12A589695681}"/>
              </a:ext>
            </a:extLst>
          </p:cNvPr>
          <p:cNvSpPr>
            <a:spLocks noGrp="1"/>
          </p:cNvSpPr>
          <p:nvPr>
            <p:ph idx="1"/>
          </p:nvPr>
        </p:nvSpPr>
        <p:spPr>
          <a:xfrm>
            <a:off x="5364126" y="1388047"/>
            <a:ext cx="6165978" cy="4697068"/>
          </a:xfrm>
        </p:spPr>
        <p:txBody>
          <a:bodyPr>
            <a:normAutofit fontScale="92500"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Keep minutes of all meetings and actions of Directors, committees of Directors, and members </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Take roll call and ensure a quorum is established (50% of voting members plus 1)</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Minutes are a legal record of the board meeting</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Minutes are not a record of side conversations or reminders</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Submit approved minutes to the NEWH, Inc. office</a:t>
            </a:r>
          </a:p>
          <a:p>
            <a:pPr marL="342900" marR="0" lvl="0" indent="-342900">
              <a:lnSpc>
                <a:spcPct val="107000"/>
              </a:lnSpc>
              <a:spcBef>
                <a:spcPts val="0"/>
              </a:spcBef>
              <a:spcAft>
                <a:spcPts val="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If the Secretary cannot attend, ask the Past President to take minutes for you</a:t>
            </a:r>
          </a:p>
          <a:p>
            <a:pPr marL="342900" marR="0" lvl="0" indent="-342900">
              <a:lnSpc>
                <a:spcPct val="107000"/>
              </a:lnSpc>
              <a:spcBef>
                <a:spcPts val="0"/>
              </a:spcBef>
              <a:spcAft>
                <a:spcPts val="800"/>
              </a:spcAft>
              <a:buFont typeface="Symbol" panose="05050102010706020507" pitchFamily="18" charset="2"/>
              <a:buChar char=""/>
            </a:pPr>
            <a:r>
              <a:rPr lang="en-US" sz="2000" kern="100" dirty="0">
                <a:effectLst/>
                <a:ea typeface="Calibri" panose="020F0502020204030204" pitchFamily="34" charset="0"/>
                <a:cs typeface="Times New Roman" panose="02020603050405020304" pitchFamily="18" charset="0"/>
              </a:rPr>
              <a:t>Properly store all meeting minutes and chapter documents (event mailers, program notices, letters, etc.) in order to ensure historical documentation and legal compliance</a:t>
            </a:r>
          </a:p>
          <a:p>
            <a:pPr marL="457200" lvl="1" indent="0" eaLnBrk="1" hangingPunct="1">
              <a:lnSpc>
                <a:spcPct val="90000"/>
              </a:lnSpc>
              <a:spcBef>
                <a:spcPts val="600"/>
              </a:spcBef>
              <a:buNone/>
              <a:defRPr/>
            </a:pPr>
            <a:endParaRPr lang="en-US" altLang="en-US" dirty="0"/>
          </a:p>
          <a:p>
            <a:pPr marL="393700" lvl="1" indent="0" eaLnBrk="1" hangingPunct="1">
              <a:lnSpc>
                <a:spcPct val="90000"/>
              </a:lnSpc>
              <a:spcBef>
                <a:spcPts val="600"/>
              </a:spcBef>
              <a:buFont typeface="Wingdings 2" panose="05020102010507070707" pitchFamily="18" charset="2"/>
              <a:buNone/>
              <a:defRPr/>
            </a:pPr>
            <a:r>
              <a:rPr lang="en-US" altLang="en-US" sz="1600" b="1" dirty="0"/>
              <a:t>* </a:t>
            </a:r>
            <a:r>
              <a:rPr lang="en-US" altLang="en-US" sz="1600" b="1" i="1" dirty="0"/>
              <a:t>It is a legal requirement that all chapters have a secretary.</a:t>
            </a:r>
          </a:p>
          <a:p>
            <a:pPr marL="0" indent="0">
              <a:lnSpc>
                <a:spcPct val="90000"/>
              </a:lnSpc>
              <a:buNone/>
            </a:pPr>
            <a:endParaRPr lang="en-US" sz="1500" dirty="0"/>
          </a:p>
        </p:txBody>
      </p:sp>
      <p:pic>
        <p:nvPicPr>
          <p:cNvPr id="7" name="Graphic 6">
            <a:extLst>
              <a:ext uri="{FF2B5EF4-FFF2-40B4-BE49-F238E27FC236}">
                <a16:creationId xmlns:a16="http://schemas.microsoft.com/office/drawing/2014/main" id="{CBB02CB5-743C-31AD-3D20-E415194A12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54927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4B4369-7252-7145-CA32-43C66B5675FC}"/>
              </a:ext>
            </a:extLst>
          </p:cNvPr>
          <p:cNvSpPr>
            <a:spLocks noGrp="1"/>
          </p:cNvSpPr>
          <p:nvPr>
            <p:ph type="title"/>
          </p:nvPr>
        </p:nvSpPr>
        <p:spPr>
          <a:xfrm>
            <a:off x="1371600" y="1371600"/>
            <a:ext cx="2705100" cy="4114800"/>
          </a:xfrm>
        </p:spPr>
        <p:txBody>
          <a:bodyPr anchor="ctr">
            <a:normAutofit/>
          </a:bodyPr>
          <a:lstStyle/>
          <a:p>
            <a:pPr algn="ctr"/>
            <a:r>
              <a:rPr lang="en-US" dirty="0">
                <a:solidFill>
                  <a:schemeClr val="bg2"/>
                </a:solidFill>
              </a:rPr>
              <a:t>Why are we here?</a:t>
            </a:r>
          </a:p>
        </p:txBody>
      </p:sp>
      <p:sp>
        <p:nvSpPr>
          <p:cNvPr id="4" name="Freeform: Shape 3">
            <a:extLst>
              <a:ext uri="{FF2B5EF4-FFF2-40B4-BE49-F238E27FC236}">
                <a16:creationId xmlns:a16="http://schemas.microsoft.com/office/drawing/2014/main" id="{E491966F-2797-1D82-809D-E21054B9BE40}"/>
              </a:ext>
            </a:extLst>
          </p:cNvPr>
          <p:cNvSpPr/>
          <p:nvPr/>
        </p:nvSpPr>
        <p:spPr>
          <a:xfrm>
            <a:off x="5410200" y="685801"/>
            <a:ext cx="6096000" cy="829730"/>
          </a:xfrm>
          <a:custGeom>
            <a:avLst/>
            <a:gdLst>
              <a:gd name="connsiteX0" fmla="*/ 0 w 6096000"/>
              <a:gd name="connsiteY0" fmla="*/ 175644 h 1053840"/>
              <a:gd name="connsiteX1" fmla="*/ 175644 w 6096000"/>
              <a:gd name="connsiteY1" fmla="*/ 0 h 1053840"/>
              <a:gd name="connsiteX2" fmla="*/ 5920356 w 6096000"/>
              <a:gd name="connsiteY2" fmla="*/ 0 h 1053840"/>
              <a:gd name="connsiteX3" fmla="*/ 6096000 w 6096000"/>
              <a:gd name="connsiteY3" fmla="*/ 175644 h 1053840"/>
              <a:gd name="connsiteX4" fmla="*/ 6096000 w 6096000"/>
              <a:gd name="connsiteY4" fmla="*/ 878196 h 1053840"/>
              <a:gd name="connsiteX5" fmla="*/ 5920356 w 6096000"/>
              <a:gd name="connsiteY5" fmla="*/ 1053840 h 1053840"/>
              <a:gd name="connsiteX6" fmla="*/ 175644 w 6096000"/>
              <a:gd name="connsiteY6" fmla="*/ 1053840 h 1053840"/>
              <a:gd name="connsiteX7" fmla="*/ 0 w 6096000"/>
              <a:gd name="connsiteY7" fmla="*/ 878196 h 1053840"/>
              <a:gd name="connsiteX8" fmla="*/ 0 w 6096000"/>
              <a:gd name="connsiteY8" fmla="*/ 175644 h 1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053840">
                <a:moveTo>
                  <a:pt x="0" y="175644"/>
                </a:moveTo>
                <a:cubicBezTo>
                  <a:pt x="0" y="78638"/>
                  <a:pt x="78638" y="0"/>
                  <a:pt x="175644" y="0"/>
                </a:cubicBezTo>
                <a:lnTo>
                  <a:pt x="5920356" y="0"/>
                </a:lnTo>
                <a:cubicBezTo>
                  <a:pt x="6017362" y="0"/>
                  <a:pt x="6096000" y="78638"/>
                  <a:pt x="6096000" y="175644"/>
                </a:cubicBezTo>
                <a:lnTo>
                  <a:pt x="6096000" y="878196"/>
                </a:lnTo>
                <a:cubicBezTo>
                  <a:pt x="6096000" y="975202"/>
                  <a:pt x="6017362" y="1053840"/>
                  <a:pt x="5920356" y="1053840"/>
                </a:cubicBezTo>
                <a:lnTo>
                  <a:pt x="175644" y="1053840"/>
                </a:lnTo>
                <a:cubicBezTo>
                  <a:pt x="78638" y="1053840"/>
                  <a:pt x="0" y="975202"/>
                  <a:pt x="0" y="878196"/>
                </a:cubicBezTo>
                <a:lnTo>
                  <a:pt x="0" y="17564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3834" tIns="123834" rIns="123834" bIns="123834" numCol="1" spcCol="1270" anchor="ctr" anchorCtr="0">
            <a:noAutofit/>
          </a:bodyPr>
          <a:lstStyle/>
          <a:p>
            <a:pPr marL="0" lvl="0" indent="0" algn="l" defTabSz="844550">
              <a:lnSpc>
                <a:spcPct val="90000"/>
              </a:lnSpc>
              <a:spcBef>
                <a:spcPct val="0"/>
              </a:spcBef>
              <a:spcAft>
                <a:spcPct val="35000"/>
              </a:spcAft>
              <a:buNone/>
            </a:pPr>
            <a:r>
              <a:rPr lang="en-US" sz="1900" b="1" kern="1200" dirty="0">
                <a:latin typeface="+mj-lt"/>
              </a:rPr>
              <a:t>Knowledge is POWER!</a:t>
            </a:r>
            <a:endParaRPr lang="en-US" sz="1900" kern="1200" dirty="0">
              <a:latin typeface="+mj-lt"/>
            </a:endParaRPr>
          </a:p>
        </p:txBody>
      </p:sp>
      <p:sp>
        <p:nvSpPr>
          <p:cNvPr id="7" name="Freeform: Shape 6">
            <a:extLst>
              <a:ext uri="{FF2B5EF4-FFF2-40B4-BE49-F238E27FC236}">
                <a16:creationId xmlns:a16="http://schemas.microsoft.com/office/drawing/2014/main" id="{1F99FFFA-56DA-7C26-66A3-6DEFF9737654}"/>
              </a:ext>
            </a:extLst>
          </p:cNvPr>
          <p:cNvSpPr/>
          <p:nvPr/>
        </p:nvSpPr>
        <p:spPr>
          <a:xfrm>
            <a:off x="5410200" y="1515530"/>
            <a:ext cx="6096000" cy="957955"/>
          </a:xfrm>
          <a:custGeom>
            <a:avLst/>
            <a:gdLst>
              <a:gd name="connsiteX0" fmla="*/ 0 w 6096000"/>
              <a:gd name="connsiteY0" fmla="*/ 175644 h 1053840"/>
              <a:gd name="connsiteX1" fmla="*/ 175644 w 6096000"/>
              <a:gd name="connsiteY1" fmla="*/ 0 h 1053840"/>
              <a:gd name="connsiteX2" fmla="*/ 5920356 w 6096000"/>
              <a:gd name="connsiteY2" fmla="*/ 0 h 1053840"/>
              <a:gd name="connsiteX3" fmla="*/ 6096000 w 6096000"/>
              <a:gd name="connsiteY3" fmla="*/ 175644 h 1053840"/>
              <a:gd name="connsiteX4" fmla="*/ 6096000 w 6096000"/>
              <a:gd name="connsiteY4" fmla="*/ 878196 h 1053840"/>
              <a:gd name="connsiteX5" fmla="*/ 5920356 w 6096000"/>
              <a:gd name="connsiteY5" fmla="*/ 1053840 h 1053840"/>
              <a:gd name="connsiteX6" fmla="*/ 175644 w 6096000"/>
              <a:gd name="connsiteY6" fmla="*/ 1053840 h 1053840"/>
              <a:gd name="connsiteX7" fmla="*/ 0 w 6096000"/>
              <a:gd name="connsiteY7" fmla="*/ 878196 h 1053840"/>
              <a:gd name="connsiteX8" fmla="*/ 0 w 6096000"/>
              <a:gd name="connsiteY8" fmla="*/ 175644 h 1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053840">
                <a:moveTo>
                  <a:pt x="0" y="175644"/>
                </a:moveTo>
                <a:cubicBezTo>
                  <a:pt x="0" y="78638"/>
                  <a:pt x="78638" y="0"/>
                  <a:pt x="175644" y="0"/>
                </a:cubicBezTo>
                <a:lnTo>
                  <a:pt x="5920356" y="0"/>
                </a:lnTo>
                <a:cubicBezTo>
                  <a:pt x="6017362" y="0"/>
                  <a:pt x="6096000" y="78638"/>
                  <a:pt x="6096000" y="175644"/>
                </a:cubicBezTo>
                <a:lnTo>
                  <a:pt x="6096000" y="878196"/>
                </a:lnTo>
                <a:cubicBezTo>
                  <a:pt x="6096000" y="975202"/>
                  <a:pt x="6017362" y="1053840"/>
                  <a:pt x="5920356" y="1053840"/>
                </a:cubicBezTo>
                <a:lnTo>
                  <a:pt x="175644" y="1053840"/>
                </a:lnTo>
                <a:cubicBezTo>
                  <a:pt x="78638" y="1053840"/>
                  <a:pt x="0" y="975202"/>
                  <a:pt x="0" y="878196"/>
                </a:cubicBezTo>
                <a:lnTo>
                  <a:pt x="0" y="175644"/>
                </a:lnTo>
                <a:close/>
              </a:path>
            </a:pathLst>
          </a:custGeom>
        </p:spPr>
        <p:style>
          <a:lnRef idx="2">
            <a:schemeClr val="lt1">
              <a:hueOff val="0"/>
              <a:satOff val="0"/>
              <a:lumOff val="0"/>
              <a:alphaOff val="0"/>
            </a:schemeClr>
          </a:lnRef>
          <a:fillRef idx="1">
            <a:schemeClr val="accent2">
              <a:hueOff val="9200113"/>
              <a:satOff val="8910"/>
              <a:lumOff val="-4314"/>
              <a:alphaOff val="0"/>
            </a:schemeClr>
          </a:fillRef>
          <a:effectRef idx="0">
            <a:schemeClr val="accent2">
              <a:hueOff val="9200113"/>
              <a:satOff val="8910"/>
              <a:lumOff val="-4314"/>
              <a:alphaOff val="0"/>
            </a:schemeClr>
          </a:effectRef>
          <a:fontRef idx="minor">
            <a:schemeClr val="lt1"/>
          </a:fontRef>
        </p:style>
        <p:txBody>
          <a:bodyPr spcFirstLastPara="0" vert="horz" wrap="square" lIns="123834" tIns="123834" rIns="123834" bIns="123834" numCol="1" spcCol="1270" anchor="ctr" anchorCtr="0">
            <a:noAutofit/>
          </a:bodyPr>
          <a:lstStyle/>
          <a:p>
            <a:pPr marL="0" lvl="1" defTabSz="666750">
              <a:lnSpc>
                <a:spcPct val="90000"/>
              </a:lnSpc>
              <a:spcBef>
                <a:spcPct val="0"/>
              </a:spcBef>
              <a:spcAft>
                <a:spcPct val="20000"/>
              </a:spcAft>
            </a:pPr>
            <a:r>
              <a:rPr lang="en-US" sz="1900" dirty="0">
                <a:latin typeface="+mj-lt"/>
              </a:rPr>
              <a:t>NEWH involvement will strengthen your professional skills while helping build a stronger board for the benefit of your chapter and local hospitality community.  </a:t>
            </a:r>
          </a:p>
        </p:txBody>
      </p:sp>
      <p:sp>
        <p:nvSpPr>
          <p:cNvPr id="8" name="Freeform: Shape 7">
            <a:extLst>
              <a:ext uri="{FF2B5EF4-FFF2-40B4-BE49-F238E27FC236}">
                <a16:creationId xmlns:a16="http://schemas.microsoft.com/office/drawing/2014/main" id="{A91FBA91-5AA0-EC11-4D37-9D82750146AB}"/>
              </a:ext>
            </a:extLst>
          </p:cNvPr>
          <p:cNvSpPr/>
          <p:nvPr/>
        </p:nvSpPr>
        <p:spPr>
          <a:xfrm>
            <a:off x="5410200" y="3133650"/>
            <a:ext cx="6096000" cy="2753099"/>
          </a:xfrm>
          <a:custGeom>
            <a:avLst/>
            <a:gdLst>
              <a:gd name="connsiteX0" fmla="*/ 0 w 6096000"/>
              <a:gd name="connsiteY0" fmla="*/ 0 h 2753099"/>
              <a:gd name="connsiteX1" fmla="*/ 6096000 w 6096000"/>
              <a:gd name="connsiteY1" fmla="*/ 0 h 2753099"/>
              <a:gd name="connsiteX2" fmla="*/ 6096000 w 6096000"/>
              <a:gd name="connsiteY2" fmla="*/ 2753099 h 2753099"/>
              <a:gd name="connsiteX3" fmla="*/ 0 w 6096000"/>
              <a:gd name="connsiteY3" fmla="*/ 2753099 h 2753099"/>
              <a:gd name="connsiteX4" fmla="*/ 0 w 6096000"/>
              <a:gd name="connsiteY4" fmla="*/ 0 h 2753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2753099">
                <a:moveTo>
                  <a:pt x="0" y="0"/>
                </a:moveTo>
                <a:lnTo>
                  <a:pt x="6096000" y="0"/>
                </a:lnTo>
                <a:lnTo>
                  <a:pt x="6096000" y="2753099"/>
                </a:lnTo>
                <a:lnTo>
                  <a:pt x="0" y="27530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3548" tIns="24130" rIns="135128" bIns="24130" numCol="1" spcCol="1270" anchor="t" anchorCtr="0">
            <a:noAutofit/>
          </a:bodyPr>
          <a:lstStyle/>
          <a:p>
            <a:pPr marL="114300" lvl="1" indent="-114300" defTabSz="666750">
              <a:lnSpc>
                <a:spcPct val="90000"/>
              </a:lnSpc>
              <a:spcBef>
                <a:spcPct val="0"/>
              </a:spcBef>
              <a:spcAft>
                <a:spcPct val="20000"/>
              </a:spcAft>
              <a:buChar char="•"/>
            </a:pPr>
            <a:endParaRPr lang="en-US" sz="1500" dirty="0">
              <a:latin typeface="+mj-lt"/>
            </a:endParaRPr>
          </a:p>
        </p:txBody>
      </p:sp>
      <p:pic>
        <p:nvPicPr>
          <p:cNvPr id="6" name="Graphic 5">
            <a:extLst>
              <a:ext uri="{FF2B5EF4-FFF2-40B4-BE49-F238E27FC236}">
                <a16:creationId xmlns:a16="http://schemas.microsoft.com/office/drawing/2014/main" id="{6A8C6116-EE19-A101-EA9A-2308E223DC2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90074" y="5486400"/>
            <a:ext cx="1601926" cy="2073080"/>
          </a:xfrm>
          <a:prstGeom prst="rect">
            <a:avLst/>
          </a:prstGeom>
        </p:spPr>
      </p:pic>
      <p:sp>
        <p:nvSpPr>
          <p:cNvPr id="5" name="TextBox 4">
            <a:extLst>
              <a:ext uri="{FF2B5EF4-FFF2-40B4-BE49-F238E27FC236}">
                <a16:creationId xmlns:a16="http://schemas.microsoft.com/office/drawing/2014/main" id="{1E19E4AB-F5EA-4DDF-FC33-EBE2B23DE352}"/>
              </a:ext>
            </a:extLst>
          </p:cNvPr>
          <p:cNvSpPr txBox="1"/>
          <p:nvPr/>
        </p:nvSpPr>
        <p:spPr>
          <a:xfrm>
            <a:off x="5410200" y="2637380"/>
            <a:ext cx="6096000" cy="2723823"/>
          </a:xfrm>
          <a:prstGeom prst="rect">
            <a:avLst/>
          </a:prstGeom>
          <a:noFill/>
        </p:spPr>
        <p:txBody>
          <a:bodyPr wrap="square">
            <a:spAutoFit/>
          </a:bodyPr>
          <a:lstStyle/>
          <a:p>
            <a:pPr marL="285750" indent="-285750" eaLnBrk="1" hangingPunct="1">
              <a:buClr>
                <a:schemeClr val="accent1"/>
              </a:buClr>
              <a:buFont typeface="Arial" panose="020B0604020202020204" pitchFamily="34" charset="0"/>
              <a:buChar char="•"/>
            </a:pPr>
            <a:r>
              <a:rPr lang="en-US" altLang="en-US" sz="1900" dirty="0">
                <a:latin typeface="+mj-lt"/>
              </a:rPr>
              <a:t>To share key information about the organization, including history, mission, and goals of NEWH </a:t>
            </a:r>
          </a:p>
          <a:p>
            <a:pPr marL="285750" indent="-285750" eaLnBrk="1" hangingPunct="1">
              <a:buClr>
                <a:schemeClr val="accent1"/>
              </a:buClr>
              <a:buFont typeface="Arial" panose="020B0604020202020204" pitchFamily="34" charset="0"/>
              <a:buChar char="•"/>
            </a:pPr>
            <a:r>
              <a:rPr lang="en-US" altLang="en-US" sz="1900" dirty="0">
                <a:latin typeface="+mj-lt"/>
              </a:rPr>
              <a:t>To understand each person’s board position and how you all work together to make your chapter a success</a:t>
            </a:r>
          </a:p>
          <a:p>
            <a:pPr marL="285750" indent="-285750" eaLnBrk="1" hangingPunct="1">
              <a:buClr>
                <a:schemeClr val="accent1"/>
              </a:buClr>
              <a:buFont typeface="Arial" panose="020B0604020202020204" pitchFamily="34" charset="0"/>
              <a:buChar char="•"/>
            </a:pPr>
            <a:r>
              <a:rPr lang="en-US" altLang="en-US" sz="1900" dirty="0">
                <a:latin typeface="+mj-lt"/>
              </a:rPr>
              <a:t>To ensure you have all the tools needed to be successful in your position</a:t>
            </a:r>
          </a:p>
          <a:p>
            <a:pPr marL="285750" indent="-285750" eaLnBrk="1" hangingPunct="1">
              <a:buClr>
                <a:schemeClr val="accent1"/>
              </a:buClr>
              <a:buFont typeface="Arial" panose="020B0604020202020204" pitchFamily="34" charset="0"/>
              <a:buChar char="•"/>
            </a:pPr>
            <a:r>
              <a:rPr lang="en-US" altLang="en-US" sz="1900" dirty="0">
                <a:latin typeface="+mj-lt"/>
              </a:rPr>
              <a:t>To review what your members want and how to implement their needs into your strategic plan</a:t>
            </a:r>
          </a:p>
          <a:p>
            <a:pPr marL="285750" indent="-285750" eaLnBrk="1" hangingPunct="1">
              <a:buClr>
                <a:schemeClr val="accent1"/>
              </a:buClr>
              <a:buFont typeface="Arial" panose="020B0604020202020204" pitchFamily="34" charset="0"/>
              <a:buChar char="•"/>
            </a:pPr>
            <a:r>
              <a:rPr lang="en-US" altLang="en-US" sz="1900" dirty="0">
                <a:latin typeface="+mj-lt"/>
              </a:rPr>
              <a:t>To get to know each other!  </a:t>
            </a:r>
          </a:p>
        </p:txBody>
      </p:sp>
    </p:spTree>
    <p:extLst>
      <p:ext uri="{BB962C8B-B14F-4D97-AF65-F5344CB8AC3E}">
        <p14:creationId xmlns:p14="http://schemas.microsoft.com/office/powerpoint/2010/main" val="2895427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4">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9AEDD4-D02E-6E15-1E47-F1093CDE29CC}"/>
              </a:ext>
            </a:extLst>
          </p:cNvPr>
          <p:cNvSpPr>
            <a:spLocks noGrp="1"/>
          </p:cNvSpPr>
          <p:nvPr>
            <p:ph type="title"/>
          </p:nvPr>
        </p:nvSpPr>
        <p:spPr>
          <a:xfrm>
            <a:off x="685800" y="1371600"/>
            <a:ext cx="2742028" cy="4114800"/>
          </a:xfrm>
        </p:spPr>
        <p:txBody>
          <a:bodyPr vert="horz" lIns="91440" tIns="45720" rIns="91440" bIns="45720" rtlCol="0" anchor="ctr">
            <a:normAutofit/>
          </a:bodyPr>
          <a:lstStyle/>
          <a:p>
            <a:pPr algn="ctr"/>
            <a:r>
              <a:rPr lang="en-US" dirty="0">
                <a:solidFill>
                  <a:schemeClr val="bg2"/>
                </a:solidFill>
              </a:rPr>
              <a:t>MOTION FORM TEMPLATE</a:t>
            </a:r>
          </a:p>
        </p:txBody>
      </p:sp>
      <p:sp>
        <p:nvSpPr>
          <p:cNvPr id="31" name="Rectangle 26">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691759-32FE-3EF2-8B9F-7F6C2B5933C0}"/>
              </a:ext>
            </a:extLst>
          </p:cNvPr>
          <p:cNvPicPr>
            <a:picLocks noChangeAspect="1"/>
          </p:cNvPicPr>
          <p:nvPr/>
        </p:nvPicPr>
        <p:blipFill>
          <a:blip r:embed="rId3"/>
          <a:stretch>
            <a:fillRect/>
          </a:stretch>
        </p:blipFill>
        <p:spPr>
          <a:xfrm>
            <a:off x="4694803" y="685799"/>
            <a:ext cx="6840996" cy="5378669"/>
          </a:xfrm>
          <a:prstGeom prst="rect">
            <a:avLst/>
          </a:prstGeom>
        </p:spPr>
      </p:pic>
      <p:pic>
        <p:nvPicPr>
          <p:cNvPr id="8" name="Graphic 7">
            <a:extLst>
              <a:ext uri="{FF2B5EF4-FFF2-40B4-BE49-F238E27FC236}">
                <a16:creationId xmlns:a16="http://schemas.microsoft.com/office/drawing/2014/main" id="{9E109DA1-3161-D72F-7122-7C01B7E88B8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63412" y="5533595"/>
            <a:ext cx="1743387" cy="2087504"/>
          </a:xfrm>
          <a:prstGeom prst="rect">
            <a:avLst/>
          </a:prstGeom>
        </p:spPr>
      </p:pic>
    </p:spTree>
    <p:extLst>
      <p:ext uri="{BB962C8B-B14F-4D97-AF65-F5344CB8AC3E}">
        <p14:creationId xmlns:p14="http://schemas.microsoft.com/office/powerpoint/2010/main" val="204054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8CD47C-D791-FDCC-3844-B88AED1E9367}"/>
              </a:ext>
            </a:extLst>
          </p:cNvPr>
          <p:cNvSpPr>
            <a:spLocks noGrp="1"/>
          </p:cNvSpPr>
          <p:nvPr>
            <p:ph type="title"/>
          </p:nvPr>
        </p:nvSpPr>
        <p:spPr>
          <a:xfrm>
            <a:off x="4762500" y="451946"/>
            <a:ext cx="6096000" cy="872357"/>
          </a:xfrm>
        </p:spPr>
        <p:txBody>
          <a:bodyPr>
            <a:normAutofit/>
          </a:bodyPr>
          <a:lstStyle/>
          <a:p>
            <a:pPr algn="ctr"/>
            <a:r>
              <a:rPr lang="en-US" dirty="0"/>
              <a:t>role OF THE TREASURER</a:t>
            </a:r>
          </a:p>
        </p:txBody>
      </p:sp>
      <p:sp>
        <p:nvSpPr>
          <p:cNvPr id="3" name="Content Placeholder 2">
            <a:extLst>
              <a:ext uri="{FF2B5EF4-FFF2-40B4-BE49-F238E27FC236}">
                <a16:creationId xmlns:a16="http://schemas.microsoft.com/office/drawing/2014/main" id="{891769F5-02C5-2FDA-7050-F59AA7C13BF1}"/>
              </a:ext>
            </a:extLst>
          </p:cNvPr>
          <p:cNvSpPr>
            <a:spLocks noGrp="1"/>
          </p:cNvSpPr>
          <p:nvPr>
            <p:ph idx="1"/>
          </p:nvPr>
        </p:nvSpPr>
        <p:spPr>
          <a:xfrm>
            <a:off x="4439291" y="1245926"/>
            <a:ext cx="7123386" cy="4771697"/>
          </a:xfrm>
        </p:spPr>
        <p:txBody>
          <a:bodyPr>
            <a:normAutofit/>
          </a:bodyPr>
          <a:lstStyle/>
          <a:p>
            <a:pPr marL="0" indent="0">
              <a:lnSpc>
                <a:spcPct val="90000"/>
              </a:lnSpc>
              <a:buNone/>
            </a:pPr>
            <a:endParaRPr lang="en-US" sz="1000" b="1" dirty="0"/>
          </a:p>
          <a:p>
            <a:pPr marL="0" indent="0">
              <a:lnSpc>
                <a:spcPct val="90000"/>
              </a:lnSpc>
              <a:buNone/>
            </a:pPr>
            <a:r>
              <a:rPr lang="en-US" sz="2000" b="1" dirty="0">
                <a:latin typeface="Goudy Old Style (Headings)"/>
              </a:rPr>
              <a:t>The Treasurer shall: </a:t>
            </a:r>
          </a:p>
          <a:p>
            <a:pPr marL="627063" lvl="1" eaLnBrk="1" hangingPunct="1">
              <a:lnSpc>
                <a:spcPct val="90000"/>
              </a:lnSpc>
              <a:spcBef>
                <a:spcPts val="600"/>
              </a:spcBef>
              <a:buFont typeface="Wingdings" panose="05000000000000000000" pitchFamily="2" charset="2"/>
              <a:buChar char="§"/>
            </a:pPr>
            <a:r>
              <a:rPr lang="en-US" altLang="en-US" dirty="0">
                <a:latin typeface="Goudy Old Style (Headings)"/>
              </a:rPr>
              <a:t>Keep and maintain, adequate and correct books and records of the business transactions of the chapter</a:t>
            </a:r>
          </a:p>
          <a:p>
            <a:pPr marL="627063" lvl="1" eaLnBrk="1" hangingPunct="1">
              <a:lnSpc>
                <a:spcPct val="90000"/>
              </a:lnSpc>
              <a:spcBef>
                <a:spcPts val="600"/>
              </a:spcBef>
              <a:buFont typeface="Wingdings" panose="05000000000000000000" pitchFamily="2" charset="2"/>
              <a:buChar char="§"/>
            </a:pPr>
            <a:r>
              <a:rPr lang="en-US" altLang="en-US" dirty="0">
                <a:latin typeface="Goudy Old Style (Headings)"/>
              </a:rPr>
              <a:t>Oversees financial transactions of its assets, liabilities, receipts, and disbursements in the Chapter’s QuickBooks Online account per the established chart of accounts</a:t>
            </a:r>
          </a:p>
          <a:p>
            <a:pPr marL="627063" lvl="1" eaLnBrk="1" hangingPunct="1">
              <a:lnSpc>
                <a:spcPct val="90000"/>
              </a:lnSpc>
              <a:spcBef>
                <a:spcPts val="600"/>
              </a:spcBef>
              <a:buFont typeface="Wingdings" panose="05000000000000000000" pitchFamily="2" charset="2"/>
              <a:buChar char="§"/>
            </a:pPr>
            <a:r>
              <a:rPr lang="en-US" altLang="en-US" dirty="0">
                <a:latin typeface="Goudy Old Style (Headings)"/>
              </a:rPr>
              <a:t>Supports the Programming and Fundraising Directors with event financials such as fund collection/disbursements, invoicing and tracking as approved by the Chapter Board of Directors</a:t>
            </a:r>
          </a:p>
          <a:p>
            <a:pPr marL="627063" lvl="1" eaLnBrk="1" hangingPunct="1">
              <a:lnSpc>
                <a:spcPct val="90000"/>
              </a:lnSpc>
              <a:spcBef>
                <a:spcPts val="600"/>
              </a:spcBef>
              <a:buFont typeface="Wingdings" panose="05000000000000000000" pitchFamily="2" charset="2"/>
              <a:buChar char="§"/>
            </a:pPr>
            <a:r>
              <a:rPr lang="en-US" altLang="en-US" dirty="0">
                <a:latin typeface="Goudy Old Style (Headings)"/>
              </a:rPr>
              <a:t>Provides to the Chapter Board of Directors reports on the financial condition of the Chapter at each monthly Chapter meeting</a:t>
            </a:r>
          </a:p>
          <a:p>
            <a:pPr>
              <a:lnSpc>
                <a:spcPct val="90000"/>
              </a:lnSpc>
            </a:pPr>
            <a:endParaRPr lang="en-US" sz="1000" b="1" dirty="0"/>
          </a:p>
          <a:p>
            <a:pPr>
              <a:lnSpc>
                <a:spcPct val="90000"/>
              </a:lnSpc>
            </a:pPr>
            <a:endParaRPr lang="en-US" sz="1000" dirty="0"/>
          </a:p>
        </p:txBody>
      </p:sp>
      <p:pic>
        <p:nvPicPr>
          <p:cNvPr id="15" name="Graphic 14">
            <a:extLst>
              <a:ext uri="{FF2B5EF4-FFF2-40B4-BE49-F238E27FC236}">
                <a16:creationId xmlns:a16="http://schemas.microsoft.com/office/drawing/2014/main" id="{1D4246BE-5D4A-EBB3-E5CB-D5C91C4F584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3" y="5533697"/>
            <a:ext cx="1743387" cy="2087504"/>
          </a:xfrm>
          <a:prstGeom prst="rect">
            <a:avLst/>
          </a:prstGeom>
        </p:spPr>
      </p:pic>
      <p:pic>
        <p:nvPicPr>
          <p:cNvPr id="5" name="Picture 4" descr="Piggy bank collection top view">
            <a:extLst>
              <a:ext uri="{FF2B5EF4-FFF2-40B4-BE49-F238E27FC236}">
                <a16:creationId xmlns:a16="http://schemas.microsoft.com/office/drawing/2014/main" id="{86387276-7153-5806-7675-31750396B7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78" y="198539"/>
            <a:ext cx="3963745" cy="6202262"/>
          </a:xfrm>
          <a:prstGeom prst="rect">
            <a:avLst/>
          </a:prstGeom>
        </p:spPr>
      </p:pic>
    </p:spTree>
    <p:extLst>
      <p:ext uri="{BB962C8B-B14F-4D97-AF65-F5344CB8AC3E}">
        <p14:creationId xmlns:p14="http://schemas.microsoft.com/office/powerpoint/2010/main" val="1304534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EBF6BE-2B69-28C2-6C14-9314B5391717}"/>
              </a:ext>
            </a:extLst>
          </p:cNvPr>
          <p:cNvSpPr>
            <a:spLocks noGrp="1"/>
          </p:cNvSpPr>
          <p:nvPr>
            <p:ph type="title"/>
          </p:nvPr>
        </p:nvSpPr>
        <p:spPr>
          <a:xfrm>
            <a:off x="685800" y="701040"/>
            <a:ext cx="3390900" cy="5486400"/>
          </a:xfrm>
        </p:spPr>
        <p:txBody>
          <a:bodyPr anchor="ctr">
            <a:normAutofit/>
          </a:bodyPr>
          <a:lstStyle/>
          <a:p>
            <a:pPr algn="ctr"/>
            <a:r>
              <a:rPr lang="en-US" dirty="0"/>
              <a:t>Role of the executive advisor</a:t>
            </a:r>
          </a:p>
        </p:txBody>
      </p:sp>
      <p:graphicFrame>
        <p:nvGraphicFramePr>
          <p:cNvPr id="5" name="Content Placeholder 2">
            <a:extLst>
              <a:ext uri="{FF2B5EF4-FFF2-40B4-BE49-F238E27FC236}">
                <a16:creationId xmlns:a16="http://schemas.microsoft.com/office/drawing/2014/main" id="{1C25861D-60F1-E84E-1429-D06628AE91EF}"/>
              </a:ext>
            </a:extLst>
          </p:cNvPr>
          <p:cNvGraphicFramePr>
            <a:graphicFrameLocks noGrp="1"/>
          </p:cNvGraphicFramePr>
          <p:nvPr>
            <p:ph idx="1"/>
            <p:extLst>
              <p:ext uri="{D42A27DB-BD31-4B8C-83A1-F6EECF244321}">
                <p14:modId xmlns:p14="http://schemas.microsoft.com/office/powerpoint/2010/main" val="3339082620"/>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63537BA3-F4FA-C378-B7C1-8F601BF94DF3}"/>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448613" y="5440189"/>
            <a:ext cx="1743387" cy="2256149"/>
          </a:xfrm>
          <a:prstGeom prst="rect">
            <a:avLst/>
          </a:prstGeom>
        </p:spPr>
      </p:pic>
    </p:spTree>
    <p:extLst>
      <p:ext uri="{BB962C8B-B14F-4D97-AF65-F5344CB8AC3E}">
        <p14:creationId xmlns:p14="http://schemas.microsoft.com/office/powerpoint/2010/main" val="3581819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7" name="Rectangle 76">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EE28A-CC83-3A5F-EE30-7DE69890C3C7}"/>
              </a:ext>
            </a:extLst>
          </p:cNvPr>
          <p:cNvSpPr>
            <a:spLocks noGrp="1"/>
          </p:cNvSpPr>
          <p:nvPr>
            <p:ph type="title"/>
          </p:nvPr>
        </p:nvSpPr>
        <p:spPr>
          <a:xfrm>
            <a:off x="1138061" y="984113"/>
            <a:ext cx="7140693" cy="596784"/>
          </a:xfrm>
        </p:spPr>
        <p:txBody>
          <a:bodyPr>
            <a:noAutofit/>
          </a:bodyPr>
          <a:lstStyle/>
          <a:p>
            <a:pPr algn="ctr"/>
            <a:r>
              <a:rPr lang="en-US" sz="2800" dirty="0"/>
              <a:t>Role of membership director</a:t>
            </a:r>
          </a:p>
        </p:txBody>
      </p:sp>
      <p:sp>
        <p:nvSpPr>
          <p:cNvPr id="3" name="Content Placeholder 2">
            <a:extLst>
              <a:ext uri="{FF2B5EF4-FFF2-40B4-BE49-F238E27FC236}">
                <a16:creationId xmlns:a16="http://schemas.microsoft.com/office/drawing/2014/main" id="{AC42C628-D2DD-8D5E-8E4C-1A7B19F9E3A3}"/>
              </a:ext>
            </a:extLst>
          </p:cNvPr>
          <p:cNvSpPr>
            <a:spLocks noGrp="1"/>
          </p:cNvSpPr>
          <p:nvPr>
            <p:ph idx="1"/>
          </p:nvPr>
        </p:nvSpPr>
        <p:spPr>
          <a:xfrm>
            <a:off x="914400" y="1752600"/>
            <a:ext cx="7456713" cy="4279809"/>
          </a:xfrm>
        </p:spPr>
        <p:txBody>
          <a:bodyPr>
            <a:normAutofit fontScale="62500" lnSpcReduction="20000"/>
          </a:bodyPr>
          <a:lstStyle/>
          <a:p>
            <a:pPr marL="0" indent="0" eaLnBrk="1" fontAlgn="auto" hangingPunct="1">
              <a:lnSpc>
                <a:spcPct val="90000"/>
              </a:lnSpc>
              <a:spcAft>
                <a:spcPts val="0"/>
              </a:spcAft>
              <a:buClr>
                <a:schemeClr val="accent3"/>
              </a:buClr>
              <a:buNone/>
              <a:defRPr/>
            </a:pPr>
            <a:r>
              <a:rPr lang="en-US" sz="2300" b="1" dirty="0"/>
              <a:t>The Membership Director will:</a:t>
            </a:r>
          </a:p>
          <a:p>
            <a:pPr marL="617220" lvl="1" indent="-342900" eaLnBrk="1" fontAlgn="auto" hangingPunct="1">
              <a:lnSpc>
                <a:spcPct val="90000"/>
              </a:lnSpc>
              <a:spcBef>
                <a:spcPts val="600"/>
              </a:spcBef>
              <a:spcAft>
                <a:spcPts val="0"/>
              </a:spcAft>
              <a:buClr>
                <a:schemeClr val="accent2"/>
              </a:buClr>
              <a:defRPr/>
            </a:pPr>
            <a:r>
              <a:rPr lang="en-US" sz="2300" dirty="0"/>
              <a:t>Actively recruit new members for the chapter. </a:t>
            </a:r>
          </a:p>
          <a:p>
            <a:pPr marL="617220" lvl="1" indent="-342900" eaLnBrk="1" fontAlgn="auto" hangingPunct="1">
              <a:lnSpc>
                <a:spcPct val="90000"/>
              </a:lnSpc>
              <a:spcBef>
                <a:spcPts val="600"/>
              </a:spcBef>
              <a:spcAft>
                <a:spcPts val="0"/>
              </a:spcAft>
              <a:buClr>
                <a:schemeClr val="accent2"/>
              </a:buClr>
              <a:defRPr/>
            </a:pPr>
            <a:r>
              <a:rPr lang="en-US" sz="2300" dirty="0"/>
              <a:t>With programming director, coordinate and implement at least one chapter event as a “membership drive”.</a:t>
            </a:r>
          </a:p>
          <a:p>
            <a:pPr marL="617220" lvl="1" indent="-342900" eaLnBrk="1" fontAlgn="auto" hangingPunct="1">
              <a:lnSpc>
                <a:spcPct val="90000"/>
              </a:lnSpc>
              <a:spcBef>
                <a:spcPts val="600"/>
              </a:spcBef>
              <a:spcAft>
                <a:spcPts val="0"/>
              </a:spcAft>
              <a:buClr>
                <a:schemeClr val="accent2"/>
              </a:buClr>
              <a:defRPr/>
            </a:pPr>
            <a:r>
              <a:rPr lang="en-US" sz="2300" dirty="0"/>
              <a:t>Ensure NEWH information (brochures, applications, etc.) is available at events for potential members. </a:t>
            </a:r>
          </a:p>
          <a:p>
            <a:pPr marL="617220" lvl="1" indent="-342900" eaLnBrk="1" fontAlgn="auto" hangingPunct="1">
              <a:lnSpc>
                <a:spcPct val="90000"/>
              </a:lnSpc>
              <a:spcBef>
                <a:spcPts val="600"/>
              </a:spcBef>
              <a:spcAft>
                <a:spcPts val="0"/>
              </a:spcAft>
              <a:buClr>
                <a:schemeClr val="accent2"/>
              </a:buClr>
              <a:defRPr/>
            </a:pPr>
            <a:r>
              <a:rPr lang="en-US" sz="2300" dirty="0"/>
              <a:t>Encourage prospective new members by calling/emailing them to answer any questions and encourage them to Join Online. </a:t>
            </a:r>
          </a:p>
          <a:p>
            <a:pPr marL="617220" lvl="1" indent="-342900" eaLnBrk="1" fontAlgn="auto" hangingPunct="1">
              <a:lnSpc>
                <a:spcPct val="90000"/>
              </a:lnSpc>
              <a:spcBef>
                <a:spcPts val="600"/>
              </a:spcBef>
              <a:spcAft>
                <a:spcPts val="0"/>
              </a:spcAft>
              <a:buClr>
                <a:schemeClr val="accent2"/>
              </a:buClr>
              <a:defRPr/>
            </a:pPr>
            <a:r>
              <a:rPr lang="en-US" sz="2300" dirty="0"/>
              <a:t>Call/email new members within 5 business days of approval welcoming them to your chapter and informing them of future chapter events. </a:t>
            </a:r>
          </a:p>
          <a:p>
            <a:pPr marL="617220" lvl="1" indent="-342900" eaLnBrk="1" fontAlgn="auto" hangingPunct="1">
              <a:lnSpc>
                <a:spcPct val="90000"/>
              </a:lnSpc>
              <a:spcBef>
                <a:spcPts val="600"/>
              </a:spcBef>
              <a:spcAft>
                <a:spcPts val="0"/>
              </a:spcAft>
              <a:buClr>
                <a:schemeClr val="accent2"/>
              </a:buClr>
              <a:defRPr/>
            </a:pPr>
            <a:r>
              <a:rPr lang="en-US" sz="2300" dirty="0"/>
              <a:t>Forward all original approved applications and payments to NEWH, Inc. within 30 days of application – review online applications with board and submit approvals to NEWH, Inc. within 30 days of application – NEWH, Inc. will mail new member packets.</a:t>
            </a:r>
          </a:p>
          <a:p>
            <a:pPr marL="617220" lvl="1" indent="-342900" eaLnBrk="1" fontAlgn="auto" hangingPunct="1">
              <a:lnSpc>
                <a:spcPct val="90000"/>
              </a:lnSpc>
              <a:spcBef>
                <a:spcPts val="600"/>
              </a:spcBef>
              <a:spcAft>
                <a:spcPts val="0"/>
              </a:spcAft>
              <a:buClr>
                <a:schemeClr val="accent2"/>
              </a:buClr>
              <a:defRPr/>
            </a:pPr>
            <a:r>
              <a:rPr lang="en-US" sz="2300" dirty="0"/>
              <a:t>Introduce or recognize all new members at chapter events.</a:t>
            </a:r>
          </a:p>
          <a:p>
            <a:pPr marL="617220" lvl="1" indent="-342900" eaLnBrk="1" fontAlgn="auto" hangingPunct="1">
              <a:lnSpc>
                <a:spcPct val="90000"/>
              </a:lnSpc>
              <a:spcBef>
                <a:spcPts val="600"/>
              </a:spcBef>
              <a:spcAft>
                <a:spcPts val="0"/>
              </a:spcAft>
              <a:buClr>
                <a:schemeClr val="accent2"/>
              </a:buClr>
              <a:defRPr/>
            </a:pPr>
            <a:r>
              <a:rPr lang="en-US" sz="2300" dirty="0"/>
              <a:t>Throughout the year, chair the membership renewal committee, calling all members who have not renewed as well as those whose membership is due in the upcoming month.</a:t>
            </a:r>
          </a:p>
          <a:p>
            <a:pPr marL="617220" lvl="1" indent="-342900" eaLnBrk="1" fontAlgn="auto" hangingPunct="1">
              <a:lnSpc>
                <a:spcPct val="90000"/>
              </a:lnSpc>
              <a:spcBef>
                <a:spcPts val="600"/>
              </a:spcBef>
              <a:spcAft>
                <a:spcPts val="0"/>
              </a:spcAft>
              <a:buClr>
                <a:schemeClr val="accent2"/>
              </a:buClr>
              <a:defRPr/>
            </a:pPr>
            <a:r>
              <a:rPr lang="en-US" sz="2300" dirty="0"/>
              <a:t>Maintain existing members – with committee members, call/email current and recently lapsed members urging them to renew their dues.</a:t>
            </a:r>
          </a:p>
          <a:p>
            <a:pPr marL="617220" lvl="1" indent="-342900" eaLnBrk="1" fontAlgn="auto" hangingPunct="1">
              <a:lnSpc>
                <a:spcPct val="90000"/>
              </a:lnSpc>
              <a:spcBef>
                <a:spcPts val="600"/>
              </a:spcBef>
              <a:spcAft>
                <a:spcPts val="0"/>
              </a:spcAft>
              <a:buClr>
                <a:schemeClr val="accent2"/>
              </a:buClr>
              <a:defRPr/>
            </a:pPr>
            <a:r>
              <a:rPr lang="en-US" sz="2300" dirty="0"/>
              <a:t>Keep chapter mailing list current by forwarding any new or revised contact information to the NEWH, Inc. office to update your master list. </a:t>
            </a:r>
          </a:p>
          <a:p>
            <a:pPr marL="0" indent="0">
              <a:lnSpc>
                <a:spcPct val="90000"/>
              </a:lnSpc>
              <a:buNone/>
            </a:pPr>
            <a:endParaRPr lang="en-US" sz="900" dirty="0"/>
          </a:p>
        </p:txBody>
      </p:sp>
      <p:pic>
        <p:nvPicPr>
          <p:cNvPr id="12" name="Picture 11" descr="A group of people posing for a photo&#10;&#10;Description automatically generated">
            <a:extLst>
              <a:ext uri="{FF2B5EF4-FFF2-40B4-BE49-F238E27FC236}">
                <a16:creationId xmlns:a16="http://schemas.microsoft.com/office/drawing/2014/main" id="{1FDB9027-75C7-6764-D64F-2B54467D29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7250" y="1874793"/>
            <a:ext cx="2705100" cy="3282587"/>
          </a:xfrm>
          <a:prstGeom prst="rect">
            <a:avLst/>
          </a:prstGeom>
        </p:spPr>
      </p:pic>
      <p:pic>
        <p:nvPicPr>
          <p:cNvPr id="4" name="Graphic 3">
            <a:extLst>
              <a:ext uri="{FF2B5EF4-FFF2-40B4-BE49-F238E27FC236}">
                <a16:creationId xmlns:a16="http://schemas.microsoft.com/office/drawing/2014/main" id="{7D8B6A1F-846F-D332-D6BA-6973CF1E2DE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10608" y="5528628"/>
            <a:ext cx="1743387" cy="2087504"/>
          </a:xfrm>
          <a:prstGeom prst="rect">
            <a:avLst/>
          </a:prstGeom>
        </p:spPr>
      </p:pic>
    </p:spTree>
    <p:extLst>
      <p:ext uri="{BB962C8B-B14F-4D97-AF65-F5344CB8AC3E}">
        <p14:creationId xmlns:p14="http://schemas.microsoft.com/office/powerpoint/2010/main" val="1358547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D309FA25-1772-4961-90BE-D39F20067C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C37D9B-6492-423A-26C0-598147123A56}"/>
              </a:ext>
            </a:extLst>
          </p:cNvPr>
          <p:cNvSpPr>
            <a:spLocks noGrp="1"/>
          </p:cNvSpPr>
          <p:nvPr>
            <p:ph type="title"/>
          </p:nvPr>
        </p:nvSpPr>
        <p:spPr>
          <a:xfrm>
            <a:off x="698528" y="239150"/>
            <a:ext cx="5397472" cy="675250"/>
          </a:xfrm>
        </p:spPr>
        <p:txBody>
          <a:bodyPr>
            <a:normAutofit/>
          </a:bodyPr>
          <a:lstStyle/>
          <a:p>
            <a:pPr algn="ctr"/>
            <a:r>
              <a:rPr lang="en-US" dirty="0"/>
              <a:t>Membership levels</a:t>
            </a:r>
          </a:p>
        </p:txBody>
      </p:sp>
      <p:sp>
        <p:nvSpPr>
          <p:cNvPr id="3" name="Content Placeholder 2">
            <a:extLst>
              <a:ext uri="{FF2B5EF4-FFF2-40B4-BE49-F238E27FC236}">
                <a16:creationId xmlns:a16="http://schemas.microsoft.com/office/drawing/2014/main" id="{65DFAFF2-F07A-A07B-7CD9-52DD4AF9673B}"/>
              </a:ext>
            </a:extLst>
          </p:cNvPr>
          <p:cNvSpPr>
            <a:spLocks noGrp="1"/>
          </p:cNvSpPr>
          <p:nvPr>
            <p:ph idx="1"/>
          </p:nvPr>
        </p:nvSpPr>
        <p:spPr>
          <a:xfrm>
            <a:off x="457201" y="1026232"/>
            <a:ext cx="5976256" cy="5276597"/>
          </a:xfrm>
        </p:spPr>
        <p:txBody>
          <a:bodyPr>
            <a:normAutofit fontScale="92500" lnSpcReduction="20000"/>
          </a:bodyPr>
          <a:lstStyle/>
          <a:p>
            <a:pPr eaLnBrk="1" hangingPunct="1">
              <a:lnSpc>
                <a:spcPct val="90000"/>
              </a:lnSpc>
              <a:spcBef>
                <a:spcPts val="1000"/>
              </a:spcBef>
            </a:pPr>
            <a:r>
              <a:rPr lang="en-US" altLang="en-US" sz="2200" b="1" dirty="0"/>
              <a:t>General Member – </a:t>
            </a:r>
            <a:r>
              <a:rPr lang="en-US" altLang="en-US" sz="2200" dirty="0"/>
              <a:t>open to professionals who have been actively involved in Hospitality or a related field for one or more years. </a:t>
            </a:r>
          </a:p>
          <a:p>
            <a:pPr eaLnBrk="1" hangingPunct="1">
              <a:lnSpc>
                <a:spcPct val="90000"/>
              </a:lnSpc>
              <a:spcBef>
                <a:spcPts val="1000"/>
              </a:spcBef>
            </a:pPr>
            <a:r>
              <a:rPr lang="en-US" altLang="en-US" sz="2200" b="1" dirty="0"/>
              <a:t>Associate Member – </a:t>
            </a:r>
            <a:r>
              <a:rPr lang="en-US" altLang="en-US" sz="2200" dirty="0"/>
              <a:t>open to those industry members who have, within a 12-month period, completed an accredited area of hospitality related studies. The associate membership category will be available to these members for three (3) years. Associate member cannot hold an elected office but are encouraged to serve on chapter board committees. ($50 membership)</a:t>
            </a:r>
          </a:p>
          <a:p>
            <a:pPr eaLnBrk="1" hangingPunct="1">
              <a:lnSpc>
                <a:spcPct val="90000"/>
              </a:lnSpc>
              <a:spcBef>
                <a:spcPts val="1000"/>
              </a:spcBef>
            </a:pPr>
            <a:r>
              <a:rPr lang="en-US" altLang="en-US" sz="2200" b="1" dirty="0"/>
              <a:t>Education Professional Member –</a:t>
            </a:r>
            <a:r>
              <a:rPr lang="en-US" altLang="en-US" sz="2200" dirty="0"/>
              <a:t> those who are full time educators of Hospitality –Related Studies. (Free membership)</a:t>
            </a:r>
          </a:p>
          <a:p>
            <a:pPr eaLnBrk="1" hangingPunct="1">
              <a:lnSpc>
                <a:spcPct val="90000"/>
              </a:lnSpc>
              <a:spcBef>
                <a:spcPts val="1000"/>
              </a:spcBef>
            </a:pPr>
            <a:r>
              <a:rPr lang="en-US" altLang="en-US" sz="2200" b="1" dirty="0"/>
              <a:t>Student Member – </a:t>
            </a:r>
            <a:r>
              <a:rPr lang="en-US" altLang="en-US" sz="2200" dirty="0"/>
              <a:t>those who are enrolled in an accredited place of secondary education, majoring in Hospitality related studies. Student members will receive one year of free Associate membership upon graduation in order to facilitate the transition to General membership. (Free membership)</a:t>
            </a:r>
          </a:p>
          <a:p>
            <a:pPr eaLnBrk="1" hangingPunct="1">
              <a:lnSpc>
                <a:spcPct val="90000"/>
              </a:lnSpc>
              <a:spcBef>
                <a:spcPts val="1000"/>
              </a:spcBef>
            </a:pPr>
            <a:r>
              <a:rPr lang="en-US" altLang="en-US" sz="2200" b="1" dirty="0"/>
              <a:t>Retiree –</a:t>
            </a:r>
            <a:r>
              <a:rPr lang="en-US" altLang="en-US" sz="2200" dirty="0"/>
              <a:t> those who are retired and 65 years or older. (Half-off dues)</a:t>
            </a:r>
          </a:p>
          <a:p>
            <a:pPr>
              <a:lnSpc>
                <a:spcPct val="90000"/>
              </a:lnSpc>
            </a:pPr>
            <a:endParaRPr lang="en-US" sz="1500" dirty="0"/>
          </a:p>
        </p:txBody>
      </p:sp>
      <p:pic>
        <p:nvPicPr>
          <p:cNvPr id="17" name="Picture 16" descr="A group of people posing for a photo&#10;&#10;Description automatically generated with medium confidence">
            <a:extLst>
              <a:ext uri="{FF2B5EF4-FFF2-40B4-BE49-F238E27FC236}">
                <a16:creationId xmlns:a16="http://schemas.microsoft.com/office/drawing/2014/main" id="{B049964D-5006-06D0-732A-E324987E23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80328" y="1889104"/>
            <a:ext cx="4025872" cy="3079792"/>
          </a:xfrm>
          <a:prstGeom prst="rect">
            <a:avLst/>
          </a:prstGeom>
        </p:spPr>
      </p:pic>
      <p:pic>
        <p:nvPicPr>
          <p:cNvPr id="18" name="Graphic 17">
            <a:extLst>
              <a:ext uri="{FF2B5EF4-FFF2-40B4-BE49-F238E27FC236}">
                <a16:creationId xmlns:a16="http://schemas.microsoft.com/office/drawing/2014/main" id="{352760F5-52B2-CB97-2B40-D090D33B07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63412" y="5486400"/>
            <a:ext cx="1743387" cy="2087504"/>
          </a:xfrm>
          <a:prstGeom prst="rect">
            <a:avLst/>
          </a:prstGeom>
        </p:spPr>
      </p:pic>
    </p:spTree>
    <p:extLst>
      <p:ext uri="{BB962C8B-B14F-4D97-AF65-F5344CB8AC3E}">
        <p14:creationId xmlns:p14="http://schemas.microsoft.com/office/powerpoint/2010/main" val="12645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019C92-C354-2499-244E-F25413C09A11}"/>
              </a:ext>
            </a:extLst>
          </p:cNvPr>
          <p:cNvSpPr>
            <a:spLocks noGrp="1"/>
          </p:cNvSpPr>
          <p:nvPr>
            <p:ph type="title"/>
          </p:nvPr>
        </p:nvSpPr>
        <p:spPr>
          <a:xfrm>
            <a:off x="130629" y="1371600"/>
            <a:ext cx="3657600" cy="4114800"/>
          </a:xfrm>
        </p:spPr>
        <p:txBody>
          <a:bodyPr anchor="ctr">
            <a:normAutofit/>
          </a:bodyPr>
          <a:lstStyle/>
          <a:p>
            <a:pPr algn="ctr"/>
            <a:r>
              <a:rPr lang="en-US" dirty="0">
                <a:solidFill>
                  <a:schemeClr val="bg2"/>
                </a:solidFill>
              </a:rPr>
              <a:t>Business membership levels</a:t>
            </a:r>
          </a:p>
        </p:txBody>
      </p:sp>
      <p:sp>
        <p:nvSpPr>
          <p:cNvPr id="28" name="Rectangle 27">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19F4CA3-BE91-369C-BA83-130142C2934E}"/>
              </a:ext>
            </a:extLst>
          </p:cNvPr>
          <p:cNvSpPr>
            <a:spLocks noGrp="1"/>
          </p:cNvSpPr>
          <p:nvPr>
            <p:ph idx="1"/>
          </p:nvPr>
        </p:nvSpPr>
        <p:spPr>
          <a:xfrm>
            <a:off x="5310963" y="1270591"/>
            <a:ext cx="5631357" cy="4364666"/>
          </a:xfrm>
        </p:spPr>
        <p:txBody>
          <a:bodyPr anchor="ctr">
            <a:normAutofit fontScale="92500" lnSpcReduction="20000"/>
          </a:bodyPr>
          <a:lstStyle/>
          <a:p>
            <a:pPr marL="0" indent="0" eaLnBrk="1" hangingPunct="1">
              <a:lnSpc>
                <a:spcPct val="90000"/>
              </a:lnSpc>
              <a:spcBef>
                <a:spcPts val="1200"/>
              </a:spcBef>
              <a:buNone/>
            </a:pPr>
            <a:r>
              <a:rPr lang="en-US" altLang="en-US" sz="2000" b="1" dirty="0"/>
              <a:t>Business PLUS – $7,500</a:t>
            </a:r>
          </a:p>
          <a:p>
            <a:pPr marL="0" indent="0" eaLnBrk="1" hangingPunct="1">
              <a:lnSpc>
                <a:spcPct val="90000"/>
              </a:lnSpc>
              <a:spcBef>
                <a:spcPts val="1200"/>
              </a:spcBef>
              <a:buNone/>
            </a:pPr>
            <a:r>
              <a:rPr lang="en-US" altLang="en-US" sz="2200" dirty="0"/>
              <a:t>The Business PLUS membership belongs to the business and includes 20 members (national/international), and up to 10 additional discounted memberships. Additionally, this membership category includes:</a:t>
            </a:r>
          </a:p>
          <a:p>
            <a:pPr lvl="1">
              <a:lnSpc>
                <a:spcPct val="90000"/>
              </a:lnSpc>
              <a:spcBef>
                <a:spcPts val="1200"/>
              </a:spcBef>
            </a:pPr>
            <a:r>
              <a:rPr lang="en-US" altLang="en-US" sz="2200" dirty="0"/>
              <a:t>One (1) guaranteed regional tradeshow placement over a two-year period (not including the actual tradeshow fee)</a:t>
            </a:r>
          </a:p>
          <a:p>
            <a:pPr lvl="1">
              <a:lnSpc>
                <a:spcPct val="90000"/>
              </a:lnSpc>
              <a:spcBef>
                <a:spcPts val="1200"/>
              </a:spcBef>
            </a:pPr>
            <a:r>
              <a:rPr lang="en-US" altLang="en-US" sz="2200" dirty="0"/>
              <a:t>A one-quarter page ad in NEWH Magazine</a:t>
            </a:r>
          </a:p>
          <a:p>
            <a:pPr lvl="1">
              <a:lnSpc>
                <a:spcPct val="90000"/>
              </a:lnSpc>
              <a:spcBef>
                <a:spcPts val="1200"/>
              </a:spcBef>
            </a:pPr>
            <a:r>
              <a:rPr lang="en-US" altLang="en-US" sz="2200" dirty="0"/>
              <a:t>Unlimited courtesy listings in the NEWH Career Network</a:t>
            </a:r>
          </a:p>
          <a:p>
            <a:pPr lvl="1">
              <a:lnSpc>
                <a:spcPct val="90000"/>
              </a:lnSpc>
              <a:spcBef>
                <a:spcPts val="1200"/>
              </a:spcBef>
            </a:pPr>
            <a:r>
              <a:rPr lang="en-US" altLang="en-US" sz="2200" dirty="0"/>
              <a:t>Company listing in the Member Directory and Member Directory, and premium listing in the Resource Directory (includes logo and 4 product/installation images)</a:t>
            </a:r>
          </a:p>
          <a:p>
            <a:pPr marL="0" indent="0">
              <a:lnSpc>
                <a:spcPct val="90000"/>
              </a:lnSpc>
              <a:buNone/>
            </a:pPr>
            <a:endParaRPr lang="en-US" sz="1600" dirty="0"/>
          </a:p>
        </p:txBody>
      </p:sp>
      <p:pic>
        <p:nvPicPr>
          <p:cNvPr id="4" name="Graphic 3">
            <a:extLst>
              <a:ext uri="{FF2B5EF4-FFF2-40B4-BE49-F238E27FC236}">
                <a16:creationId xmlns:a16="http://schemas.microsoft.com/office/drawing/2014/main" id="{82312D52-6F37-5BB5-72B5-73C3036EF2F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2" y="5587409"/>
            <a:ext cx="1743387" cy="2087504"/>
          </a:xfrm>
          <a:prstGeom prst="rect">
            <a:avLst/>
          </a:prstGeom>
        </p:spPr>
      </p:pic>
    </p:spTree>
    <p:extLst>
      <p:ext uri="{BB962C8B-B14F-4D97-AF65-F5344CB8AC3E}">
        <p14:creationId xmlns:p14="http://schemas.microsoft.com/office/powerpoint/2010/main" val="306247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5975C5-E92D-6378-72FC-64EE3DC1BC56}"/>
              </a:ext>
            </a:extLst>
          </p:cNvPr>
          <p:cNvSpPr>
            <a:spLocks noGrp="1"/>
          </p:cNvSpPr>
          <p:nvPr>
            <p:ph type="title"/>
          </p:nvPr>
        </p:nvSpPr>
        <p:spPr>
          <a:xfrm>
            <a:off x="1371599" y="685801"/>
            <a:ext cx="9486901" cy="707570"/>
          </a:xfrm>
        </p:spPr>
        <p:txBody>
          <a:bodyPr anchor="b">
            <a:normAutofit/>
          </a:bodyPr>
          <a:lstStyle/>
          <a:p>
            <a:pPr algn="ctr"/>
            <a:r>
              <a:rPr lang="en-US" dirty="0"/>
              <a:t>Business Membership Levels </a:t>
            </a:r>
            <a:r>
              <a:rPr lang="en-US" sz="2000" dirty="0"/>
              <a:t>continued</a:t>
            </a:r>
            <a:endParaRPr lang="en-US" dirty="0"/>
          </a:p>
        </p:txBody>
      </p:sp>
      <p:sp>
        <p:nvSpPr>
          <p:cNvPr id="3" name="Content Placeholder 2">
            <a:extLst>
              <a:ext uri="{FF2B5EF4-FFF2-40B4-BE49-F238E27FC236}">
                <a16:creationId xmlns:a16="http://schemas.microsoft.com/office/drawing/2014/main" id="{EF362946-DF43-D8DF-14C1-FDD04A9A7D29}"/>
              </a:ext>
            </a:extLst>
          </p:cNvPr>
          <p:cNvSpPr>
            <a:spLocks noGrp="1"/>
          </p:cNvSpPr>
          <p:nvPr>
            <p:ph idx="1"/>
          </p:nvPr>
        </p:nvSpPr>
        <p:spPr>
          <a:xfrm>
            <a:off x="685801" y="1567542"/>
            <a:ext cx="10820400" cy="4604657"/>
          </a:xfrm>
        </p:spPr>
        <p:txBody>
          <a:bodyPr>
            <a:noAutofit/>
          </a:bodyPr>
          <a:lstStyle/>
          <a:p>
            <a:pPr marL="0" marR="0" indent="0">
              <a:lnSpc>
                <a:spcPct val="107000"/>
              </a:lnSpc>
              <a:spcBef>
                <a:spcPts val="0"/>
              </a:spcBef>
              <a:spcAft>
                <a:spcPts val="800"/>
              </a:spcAft>
              <a:buNone/>
            </a:pPr>
            <a:r>
              <a:rPr lang="en-US" sz="2000" b="1" kern="100" dirty="0">
                <a:effectLst/>
                <a:ea typeface="Calibri" panose="020F0502020204030204" pitchFamily="34" charset="0"/>
                <a:cs typeface="Times New Roman" panose="02020603050405020304" pitchFamily="18" charset="0"/>
              </a:rPr>
              <a:t>Chapter Level Business (CLB) Member – $425 </a:t>
            </a:r>
            <a:r>
              <a:rPr lang="en-US" sz="2000" kern="100" dirty="0">
                <a:effectLst/>
                <a:ea typeface="Calibri" panose="020F0502020204030204" pitchFamily="34" charset="0"/>
                <a:cs typeface="Times New Roman" panose="02020603050405020304" pitchFamily="18" charset="0"/>
              </a:rPr>
              <a:t>($500 CAD, £300)</a:t>
            </a:r>
          </a:p>
          <a:p>
            <a:pPr marL="800100" lvl="1" indent="-342900">
              <a:lnSpc>
                <a:spcPct val="107000"/>
              </a:lnSpc>
              <a:spcBef>
                <a:spcPts val="0"/>
              </a:spcBef>
              <a:spcAft>
                <a:spcPts val="800"/>
              </a:spcAft>
              <a:buFont typeface="Symbol" panose="05050102010706020507" pitchFamily="18" charset="2"/>
              <a:buChar char=""/>
              <a:tabLst>
                <a:tab pos="228600" algn="l"/>
              </a:tabLst>
            </a:pPr>
            <a:r>
              <a:rPr lang="en-US" kern="100" dirty="0">
                <a:effectLst/>
                <a:ea typeface="Calibri" panose="020F0502020204030204" pitchFamily="34" charset="0"/>
                <a:cs typeface="Times New Roman" panose="02020603050405020304" pitchFamily="18" charset="0"/>
              </a:rPr>
              <a:t>This is the perfect membership for those businesses that have more than one employee at the same geographic location who are interested in joining the local chapter. </a:t>
            </a:r>
          </a:p>
          <a:p>
            <a:pPr marL="800100" lvl="1" indent="-342900">
              <a:lnSpc>
                <a:spcPct val="107000"/>
              </a:lnSpc>
              <a:spcBef>
                <a:spcPts val="0"/>
              </a:spcBef>
              <a:spcAft>
                <a:spcPts val="800"/>
              </a:spcAft>
              <a:buFont typeface="Symbol" panose="05050102010706020507" pitchFamily="18" charset="2"/>
              <a:buChar char=""/>
              <a:tabLst>
                <a:tab pos="228600" algn="l"/>
              </a:tabLst>
            </a:pPr>
            <a:r>
              <a:rPr lang="en-US" kern="100" dirty="0">
                <a:effectLst/>
                <a:ea typeface="Calibri" panose="020F0502020204030204" pitchFamily="34" charset="0"/>
                <a:cs typeface="Times New Roman" panose="02020603050405020304" pitchFamily="18" charset="0"/>
              </a:rPr>
              <a:t>Membership belongs to the business and includes 2 courtesy memberships and up to 4 additional discount memberships ($75 US; $91 CAD; £60 UK) </a:t>
            </a:r>
          </a:p>
          <a:p>
            <a:pPr marL="800100" lvl="1" indent="-342900">
              <a:lnSpc>
                <a:spcPct val="107000"/>
              </a:lnSpc>
              <a:spcBef>
                <a:spcPts val="0"/>
              </a:spcBef>
              <a:spcAft>
                <a:spcPts val="800"/>
              </a:spcAft>
              <a:buFont typeface="Symbol" panose="05050102010706020507" pitchFamily="18" charset="2"/>
              <a:buChar char=""/>
              <a:tabLst>
                <a:tab pos="228600" algn="l"/>
              </a:tabLst>
            </a:pPr>
            <a:r>
              <a:rPr lang="en-US" kern="100" dirty="0">
                <a:effectLst/>
                <a:ea typeface="Calibri" panose="020F0502020204030204" pitchFamily="34" charset="0"/>
                <a:cs typeface="Times New Roman" panose="02020603050405020304" pitchFamily="18" charset="0"/>
              </a:rPr>
              <a:t>All employees of CLB can attend primary chapter programming events at member ticket cost (excludes fundraising events)</a:t>
            </a:r>
          </a:p>
          <a:p>
            <a:pPr marL="800100" lvl="1" indent="-342900">
              <a:lnSpc>
                <a:spcPct val="107000"/>
              </a:lnSpc>
              <a:spcBef>
                <a:spcPts val="0"/>
              </a:spcBef>
              <a:spcAft>
                <a:spcPts val="800"/>
              </a:spcAft>
              <a:buFont typeface="Symbol" panose="05050102010706020507" pitchFamily="18" charset="2"/>
              <a:buChar char=""/>
              <a:tabLst>
                <a:tab pos="228600" algn="l"/>
              </a:tabLst>
            </a:pPr>
            <a:r>
              <a:rPr lang="en-US" kern="100" dirty="0">
                <a:effectLst/>
                <a:ea typeface="Calibri" panose="020F0502020204030204" pitchFamily="34" charset="0"/>
                <a:cs typeface="Times New Roman" panose="02020603050405020304" pitchFamily="18" charset="0"/>
              </a:rPr>
              <a:t>Marketing benefits – premium listing in Resource Directory (includes logo and 4 product/installation images) and listed in business member directory</a:t>
            </a:r>
          </a:p>
          <a:p>
            <a:pPr marL="0" marR="0" indent="0">
              <a:lnSpc>
                <a:spcPct val="107000"/>
              </a:lnSpc>
              <a:spcBef>
                <a:spcPts val="0"/>
              </a:spcBef>
              <a:spcAft>
                <a:spcPts val="800"/>
              </a:spcAft>
              <a:buNone/>
            </a:pPr>
            <a:r>
              <a:rPr lang="en-US" sz="2000" b="1" kern="100" dirty="0">
                <a:effectLst/>
                <a:ea typeface="Calibri" panose="020F0502020204030204" pitchFamily="34" charset="0"/>
                <a:cs typeface="Times New Roman" panose="02020603050405020304" pitchFamily="18" charset="0"/>
              </a:rPr>
              <a:t>CLB Member – TOP TIER $1,000 </a:t>
            </a:r>
            <a:r>
              <a:rPr lang="en-US" sz="2000" kern="100" dirty="0">
                <a:effectLst/>
                <a:ea typeface="Calibri" panose="020F0502020204030204" pitchFamily="34" charset="0"/>
                <a:cs typeface="Times New Roman" panose="02020603050405020304" pitchFamily="18" charset="0"/>
              </a:rPr>
              <a:t>($1200 CAD, £700)</a:t>
            </a:r>
          </a:p>
          <a:p>
            <a:pPr marL="800100" lvl="1" indent="-342900">
              <a:lnSpc>
                <a:spcPct val="107000"/>
              </a:lnSpc>
              <a:spcBef>
                <a:spcPts val="0"/>
              </a:spcBef>
              <a:spcAft>
                <a:spcPts val="800"/>
              </a:spcAft>
              <a:buFont typeface="Symbol" panose="05050102010706020507" pitchFamily="18" charset="2"/>
              <a:buChar char=""/>
            </a:pPr>
            <a:r>
              <a:rPr lang="en-US" kern="100" dirty="0">
                <a:effectLst/>
                <a:ea typeface="Calibri" panose="020F0502020204030204" pitchFamily="34" charset="0"/>
                <a:cs typeface="Times New Roman" panose="02020603050405020304" pitchFamily="18" charset="0"/>
              </a:rPr>
              <a:t>Top Tier membership enjoys the same benefits as the Chapter Level Business but includes 6 courtesy and up to 6 discount memberships</a:t>
            </a:r>
          </a:p>
        </p:txBody>
      </p:sp>
      <p:pic>
        <p:nvPicPr>
          <p:cNvPr id="5" name="Picture 4">
            <a:extLst>
              <a:ext uri="{FF2B5EF4-FFF2-40B4-BE49-F238E27FC236}">
                <a16:creationId xmlns:a16="http://schemas.microsoft.com/office/drawing/2014/main" id="{5EE8DB46-585C-CBDC-458E-38EBE87DCE4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00419" y="6251034"/>
            <a:ext cx="1352244" cy="528130"/>
          </a:xfrm>
          <a:prstGeom prst="rect">
            <a:avLst/>
          </a:prstGeom>
        </p:spPr>
      </p:pic>
    </p:spTree>
    <p:extLst>
      <p:ext uri="{BB962C8B-B14F-4D97-AF65-F5344CB8AC3E}">
        <p14:creationId xmlns:p14="http://schemas.microsoft.com/office/powerpoint/2010/main" val="54308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24B02-6927-3B0D-C1F9-56CB4AA198A2}"/>
              </a:ext>
            </a:extLst>
          </p:cNvPr>
          <p:cNvSpPr>
            <a:spLocks noGrp="1"/>
          </p:cNvSpPr>
          <p:nvPr>
            <p:ph type="title"/>
          </p:nvPr>
        </p:nvSpPr>
        <p:spPr>
          <a:xfrm>
            <a:off x="685800" y="1371600"/>
            <a:ext cx="2742028" cy="4114800"/>
          </a:xfrm>
        </p:spPr>
        <p:txBody>
          <a:bodyPr anchor="ctr">
            <a:normAutofit/>
          </a:bodyPr>
          <a:lstStyle/>
          <a:p>
            <a:pPr algn="ctr"/>
            <a:r>
              <a:rPr lang="en-US" sz="2700" dirty="0">
                <a:solidFill>
                  <a:schemeClr val="bg2"/>
                </a:solidFill>
              </a:rPr>
              <a:t>Corporate Partners</a:t>
            </a:r>
          </a:p>
        </p:txBody>
      </p:sp>
      <p:sp>
        <p:nvSpPr>
          <p:cNvPr id="30" name="Rectangle 2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508F61-1B1E-914D-7198-F662F37D5736}"/>
              </a:ext>
            </a:extLst>
          </p:cNvPr>
          <p:cNvSpPr>
            <a:spLocks noGrp="1"/>
          </p:cNvSpPr>
          <p:nvPr>
            <p:ph idx="1"/>
          </p:nvPr>
        </p:nvSpPr>
        <p:spPr>
          <a:xfrm>
            <a:off x="4762498" y="685800"/>
            <a:ext cx="6743699" cy="5486400"/>
          </a:xfrm>
        </p:spPr>
        <p:txBody>
          <a:bodyPr anchor="ctr">
            <a:noAutofit/>
          </a:bodyPr>
          <a:lstStyle/>
          <a:p>
            <a:pPr marL="0" indent="0" eaLnBrk="1" hangingPunct="1">
              <a:lnSpc>
                <a:spcPct val="90000"/>
              </a:lnSpc>
              <a:spcBef>
                <a:spcPts val="1200"/>
              </a:spcBef>
              <a:buNone/>
              <a:defRPr/>
            </a:pPr>
            <a:endParaRPr lang="en-US" altLang="en-US" sz="1600" b="1" dirty="0"/>
          </a:p>
          <a:p>
            <a:pPr marL="0" indent="0" eaLnBrk="1" hangingPunct="1">
              <a:lnSpc>
                <a:spcPct val="90000"/>
              </a:lnSpc>
              <a:spcBef>
                <a:spcPts val="1200"/>
              </a:spcBef>
              <a:buNone/>
              <a:defRPr/>
            </a:pPr>
            <a:r>
              <a:rPr lang="en-US" altLang="en-US" sz="1600" b="1" dirty="0"/>
              <a:t>Corporate Partner Courtesy and Discount Member</a:t>
            </a:r>
          </a:p>
          <a:p>
            <a:pPr lvl="1" eaLnBrk="1" hangingPunct="1">
              <a:lnSpc>
                <a:spcPct val="90000"/>
              </a:lnSpc>
              <a:spcBef>
                <a:spcPts val="1200"/>
              </a:spcBef>
              <a:buFont typeface="Courier New" panose="02070309020205020404" pitchFamily="49" charset="0"/>
              <a:buChar char="-"/>
              <a:defRPr/>
            </a:pPr>
            <a:r>
              <a:rPr lang="en-US" altLang="en-US" sz="1600" dirty="0"/>
              <a:t>Each Corporate Partner level includes a number of courtesy memberships (chosen by the corporate partner) as well as a number of discount memberships. Corporate Partner memberships are not voted on but rather approved due to their approved partnership.</a:t>
            </a:r>
          </a:p>
          <a:p>
            <a:pPr marL="0" indent="0" eaLnBrk="1" hangingPunct="1">
              <a:lnSpc>
                <a:spcPct val="90000"/>
              </a:lnSpc>
              <a:spcBef>
                <a:spcPts val="1200"/>
              </a:spcBef>
              <a:spcAft>
                <a:spcPts val="600"/>
              </a:spcAft>
              <a:buFont typeface="Wingdings 2" panose="05020102010507070707" pitchFamily="18" charset="2"/>
              <a:buNone/>
              <a:defRPr/>
            </a:pPr>
            <a:r>
              <a:rPr lang="en-US" altLang="en-US" sz="1600" dirty="0"/>
              <a:t>NEWH has 3 levels of NEWH Corporate Partnership ($18,000-$38,500 per year). Within each level the company receives a certain amount of courtesy as well as discounted memberships to allocate as the main contact chooses. This is not per chapter. </a:t>
            </a:r>
          </a:p>
          <a:p>
            <a:pPr eaLnBrk="1" hangingPunct="1">
              <a:lnSpc>
                <a:spcPct val="90000"/>
              </a:lnSpc>
              <a:spcBef>
                <a:spcPts val="0"/>
              </a:spcBef>
              <a:defRPr/>
            </a:pPr>
            <a:r>
              <a:rPr lang="en-US" altLang="en-US" sz="1600" dirty="0"/>
              <a:t>Supporting Level - 25 partners</a:t>
            </a:r>
          </a:p>
          <a:p>
            <a:pPr lvl="1" eaLnBrk="1" hangingPunct="1">
              <a:lnSpc>
                <a:spcPct val="90000"/>
              </a:lnSpc>
              <a:spcBef>
                <a:spcPts val="0"/>
              </a:spcBef>
              <a:defRPr/>
            </a:pPr>
            <a:r>
              <a:rPr lang="en-US" altLang="en-US" sz="1600" dirty="0"/>
              <a:t>Receives 5 courtesy memberships and up to 5 more at a discounted rate.</a:t>
            </a:r>
          </a:p>
          <a:p>
            <a:pPr eaLnBrk="1" hangingPunct="1">
              <a:lnSpc>
                <a:spcPct val="90000"/>
              </a:lnSpc>
              <a:spcBef>
                <a:spcPts val="0"/>
              </a:spcBef>
              <a:defRPr/>
            </a:pPr>
            <a:r>
              <a:rPr lang="en-US" altLang="en-US" sz="1600" dirty="0"/>
              <a:t>Patron - 10 partners</a:t>
            </a:r>
          </a:p>
          <a:p>
            <a:pPr lvl="1" eaLnBrk="1" hangingPunct="1">
              <a:lnSpc>
                <a:spcPct val="90000"/>
              </a:lnSpc>
              <a:spcBef>
                <a:spcPts val="0"/>
              </a:spcBef>
              <a:defRPr/>
            </a:pPr>
            <a:r>
              <a:rPr lang="en-US" altLang="en-US" sz="1600" dirty="0"/>
              <a:t>Receives 10 courtesy memberships and up to 10 more at a discounted rate.</a:t>
            </a:r>
          </a:p>
          <a:p>
            <a:pPr eaLnBrk="1" hangingPunct="1">
              <a:lnSpc>
                <a:spcPct val="90000"/>
              </a:lnSpc>
              <a:spcBef>
                <a:spcPts val="0"/>
              </a:spcBef>
              <a:defRPr/>
            </a:pPr>
            <a:r>
              <a:rPr lang="en-US" altLang="en-US" sz="1600" dirty="0"/>
              <a:t>Benefactor - 5 partners</a:t>
            </a:r>
          </a:p>
          <a:p>
            <a:pPr lvl="1" eaLnBrk="1" hangingPunct="1">
              <a:lnSpc>
                <a:spcPct val="90000"/>
              </a:lnSpc>
              <a:spcBef>
                <a:spcPts val="0"/>
              </a:spcBef>
              <a:defRPr/>
            </a:pPr>
            <a:r>
              <a:rPr lang="en-US" altLang="en-US" sz="1600" dirty="0"/>
              <a:t>Receives 20 courtesy memberships and up to 20 more at a discounted rate.</a:t>
            </a:r>
          </a:p>
          <a:p>
            <a:pPr eaLnBrk="1" hangingPunct="1">
              <a:lnSpc>
                <a:spcPct val="90000"/>
              </a:lnSpc>
              <a:spcBef>
                <a:spcPts val="0"/>
              </a:spcBef>
              <a:defRPr/>
            </a:pPr>
            <a:endParaRPr lang="en-US" altLang="en-US" sz="1600" dirty="0"/>
          </a:p>
          <a:p>
            <a:pPr marL="0" indent="0" eaLnBrk="1" hangingPunct="1">
              <a:lnSpc>
                <a:spcPct val="90000"/>
              </a:lnSpc>
              <a:spcBef>
                <a:spcPts val="0"/>
              </a:spcBef>
              <a:buFont typeface="Wingdings 2" panose="05020102010507070707" pitchFamily="18" charset="2"/>
              <a:buNone/>
              <a:defRPr/>
            </a:pPr>
            <a:r>
              <a:rPr lang="en-US" altLang="en-US" sz="1600" dirty="0"/>
              <a:t>Any questions from a potential member on receiving either a courtesy or discounted membership from their company should be emailed to jena.seibel@newh.org. Jena will contact the main decision maker for the partnership to find out what is available.</a:t>
            </a:r>
          </a:p>
          <a:p>
            <a:pPr marL="0" indent="0">
              <a:lnSpc>
                <a:spcPct val="90000"/>
              </a:lnSpc>
              <a:buNone/>
            </a:pPr>
            <a:endParaRPr lang="en-US" sz="1400" dirty="0"/>
          </a:p>
        </p:txBody>
      </p:sp>
      <p:pic>
        <p:nvPicPr>
          <p:cNvPr id="5" name="Graphic 4">
            <a:extLst>
              <a:ext uri="{FF2B5EF4-FFF2-40B4-BE49-F238E27FC236}">
                <a16:creationId xmlns:a16="http://schemas.microsoft.com/office/drawing/2014/main" id="{DC0951A2-3017-200A-F8AB-E730D509DF2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3412" y="5486400"/>
            <a:ext cx="1743387" cy="2087504"/>
          </a:xfrm>
          <a:prstGeom prst="rect">
            <a:avLst/>
          </a:prstGeom>
        </p:spPr>
      </p:pic>
    </p:spTree>
    <p:extLst>
      <p:ext uri="{BB962C8B-B14F-4D97-AF65-F5344CB8AC3E}">
        <p14:creationId xmlns:p14="http://schemas.microsoft.com/office/powerpoint/2010/main" val="601924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C124EC-3190-02B2-2B80-F8F6DC5B0BD2}"/>
              </a:ext>
            </a:extLst>
          </p:cNvPr>
          <p:cNvSpPr>
            <a:spLocks noGrp="1"/>
          </p:cNvSpPr>
          <p:nvPr>
            <p:ph type="title"/>
          </p:nvPr>
        </p:nvSpPr>
        <p:spPr>
          <a:xfrm>
            <a:off x="5002925" y="496048"/>
            <a:ext cx="6895161" cy="576008"/>
          </a:xfrm>
        </p:spPr>
        <p:txBody>
          <a:bodyPr>
            <a:normAutofit/>
          </a:bodyPr>
          <a:lstStyle/>
          <a:p>
            <a:pPr algn="ctr"/>
            <a:r>
              <a:rPr lang="en-US" dirty="0"/>
              <a:t>NEWH College of fellows</a:t>
            </a:r>
          </a:p>
        </p:txBody>
      </p:sp>
      <p:sp>
        <p:nvSpPr>
          <p:cNvPr id="79" name="Rectangle 78">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indoor&#10;&#10;Description automatically generated">
            <a:extLst>
              <a:ext uri="{FF2B5EF4-FFF2-40B4-BE49-F238E27FC236}">
                <a16:creationId xmlns:a16="http://schemas.microsoft.com/office/drawing/2014/main" id="{46C5490C-B053-182C-8151-7F045DFA45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685800"/>
            <a:ext cx="3390900" cy="5486400"/>
          </a:xfrm>
          <a:prstGeom prst="rect">
            <a:avLst/>
          </a:prstGeom>
        </p:spPr>
      </p:pic>
      <p:sp>
        <p:nvSpPr>
          <p:cNvPr id="3" name="Content Placeholder 2">
            <a:extLst>
              <a:ext uri="{FF2B5EF4-FFF2-40B4-BE49-F238E27FC236}">
                <a16:creationId xmlns:a16="http://schemas.microsoft.com/office/drawing/2014/main" id="{918FD6CD-395E-D59C-7F13-9329B9AD74A2}"/>
              </a:ext>
            </a:extLst>
          </p:cNvPr>
          <p:cNvSpPr>
            <a:spLocks noGrp="1"/>
          </p:cNvSpPr>
          <p:nvPr>
            <p:ph idx="1"/>
          </p:nvPr>
        </p:nvSpPr>
        <p:spPr>
          <a:xfrm>
            <a:off x="5002925" y="1198179"/>
            <a:ext cx="6978868" cy="5433849"/>
          </a:xfrm>
        </p:spPr>
        <p:txBody>
          <a:bodyPr>
            <a:normAutofit fontScale="55000" lnSpcReduction="20000"/>
          </a:bodyPr>
          <a:lstStyle/>
          <a:p>
            <a:pPr marL="0" indent="0">
              <a:lnSpc>
                <a:spcPct val="90000"/>
              </a:lnSpc>
              <a:buFont typeface="Wingdings 2" panose="05020102010507070707" pitchFamily="18" charset="2"/>
              <a:buNone/>
              <a:defRPr/>
            </a:pPr>
            <a:r>
              <a:rPr lang="en-US" sz="2900" b="1" dirty="0"/>
              <a:t>Purpose </a:t>
            </a:r>
          </a:p>
          <a:p>
            <a:pPr>
              <a:lnSpc>
                <a:spcPct val="90000"/>
              </a:lnSpc>
              <a:defRPr/>
            </a:pPr>
            <a:r>
              <a:rPr lang="en-US" sz="2900" dirty="0"/>
              <a:t>Fellowship is bestowed on NEWH members who have made notable contributions to the Hospitality Industry, not only through their work, but through their demonstrated commitment to NEWH.</a:t>
            </a:r>
          </a:p>
          <a:p>
            <a:pPr>
              <a:lnSpc>
                <a:spcPct val="90000"/>
              </a:lnSpc>
              <a:defRPr/>
            </a:pPr>
            <a:r>
              <a:rPr lang="en-US" sz="2900" dirty="0"/>
              <a:t>The application process is held every other year and is conducted by the Chair of the College of Fellows together with a jury of selected members of the College. Fellows will be inducted at the Leadership Conference.</a:t>
            </a:r>
          </a:p>
          <a:p>
            <a:pPr marL="0" indent="0">
              <a:lnSpc>
                <a:spcPct val="90000"/>
              </a:lnSpc>
              <a:buNone/>
              <a:defRPr/>
            </a:pPr>
            <a:endParaRPr lang="en-US" sz="2900" b="1" dirty="0"/>
          </a:p>
          <a:p>
            <a:pPr marL="0" indent="0">
              <a:lnSpc>
                <a:spcPct val="90000"/>
              </a:lnSpc>
              <a:buFont typeface="Wingdings 2" panose="05020102010507070707" pitchFamily="18" charset="2"/>
              <a:buNone/>
              <a:defRPr/>
            </a:pPr>
            <a:r>
              <a:rPr lang="en-US" sz="2900" b="1" dirty="0"/>
              <a:t>Criteria/Eligibility</a:t>
            </a:r>
          </a:p>
          <a:p>
            <a:pPr>
              <a:lnSpc>
                <a:spcPct val="90000"/>
              </a:lnSpc>
              <a:defRPr/>
            </a:pPr>
            <a:r>
              <a:rPr lang="en-US" sz="2900" dirty="0"/>
              <a:t>A current member in good standing of NEWH and has been a member for 10 consecutive years or more.</a:t>
            </a:r>
          </a:p>
          <a:p>
            <a:pPr>
              <a:lnSpc>
                <a:spcPct val="90000"/>
              </a:lnSpc>
              <a:defRPr/>
            </a:pPr>
            <a:r>
              <a:rPr lang="en-US" sz="2900" dirty="0"/>
              <a:t>Nominee must exhibit the highest level of ethical conduct and professionalism in the Hospitality Industry. Examples of these items must be included in the nomination form, along with 5 letters of references from NEWH members in good standing endorsing the nomination, and 2 other references from Hospitality Industry professionals.</a:t>
            </a:r>
          </a:p>
          <a:p>
            <a:pPr>
              <a:lnSpc>
                <a:spcPct val="90000"/>
              </a:lnSpc>
              <a:defRPr/>
            </a:pPr>
            <a:r>
              <a:rPr lang="en-US" sz="2900" dirty="0"/>
              <a:t>Nominee must have excellent leadership skills.</a:t>
            </a:r>
          </a:p>
          <a:p>
            <a:pPr>
              <a:lnSpc>
                <a:spcPct val="90000"/>
              </a:lnSpc>
              <a:defRPr/>
            </a:pPr>
            <a:r>
              <a:rPr lang="en-US" sz="2900" dirty="0"/>
              <a:t>Nominee must have contributed to mentoring at least 2 individuals in the Hospitality Industry.</a:t>
            </a:r>
            <a:endParaRPr lang="en-US" sz="2900" b="1" dirty="0"/>
          </a:p>
          <a:p>
            <a:pPr>
              <a:lnSpc>
                <a:spcPct val="90000"/>
              </a:lnSpc>
              <a:defRPr/>
            </a:pPr>
            <a:endParaRPr lang="en-US" sz="1800" dirty="0"/>
          </a:p>
          <a:p>
            <a:pPr marL="0" indent="0">
              <a:lnSpc>
                <a:spcPct val="90000"/>
              </a:lnSpc>
              <a:buFont typeface="Wingdings 2" panose="05020102010507070707" pitchFamily="18" charset="2"/>
              <a:buNone/>
              <a:defRPr/>
            </a:pPr>
            <a:r>
              <a:rPr lang="en-US" sz="2500" i="1" dirty="0"/>
              <a:t>More information/timeline found on newh.org – Awards </a:t>
            </a:r>
            <a:r>
              <a:rPr lang="en-US" sz="2500" i="1" dirty="0">
                <a:sym typeface="Wingdings" panose="05000000000000000000" pitchFamily="2" charset="2"/>
              </a:rPr>
              <a:t> </a:t>
            </a:r>
            <a:r>
              <a:rPr lang="en-US" sz="2500" i="1" dirty="0"/>
              <a:t>College of Fellows</a:t>
            </a:r>
          </a:p>
          <a:p>
            <a:pPr>
              <a:lnSpc>
                <a:spcPct val="90000"/>
              </a:lnSpc>
            </a:pPr>
            <a:endParaRPr lang="en-US" sz="1100" dirty="0"/>
          </a:p>
        </p:txBody>
      </p:sp>
      <p:pic>
        <p:nvPicPr>
          <p:cNvPr id="4" name="Graphic 3">
            <a:extLst>
              <a:ext uri="{FF2B5EF4-FFF2-40B4-BE49-F238E27FC236}">
                <a16:creationId xmlns:a16="http://schemas.microsoft.com/office/drawing/2014/main" id="{E164B641-5E89-80AE-3D66-6EE90DDC285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6864" y="5659821"/>
            <a:ext cx="1565136" cy="1874069"/>
          </a:xfrm>
          <a:prstGeom prst="rect">
            <a:avLst/>
          </a:prstGeom>
        </p:spPr>
      </p:pic>
    </p:spTree>
    <p:extLst>
      <p:ext uri="{BB962C8B-B14F-4D97-AF65-F5344CB8AC3E}">
        <p14:creationId xmlns:p14="http://schemas.microsoft.com/office/powerpoint/2010/main" val="2716865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032" descr="background slide NEWH">
            <a:extLst>
              <a:ext uri="{FF2B5EF4-FFF2-40B4-BE49-F238E27FC236}">
                <a16:creationId xmlns:a16="http://schemas.microsoft.com/office/drawing/2014/main" id="{D6ECB145-72EA-DD95-6990-FE48E0F3DB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192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4">
            <a:extLst>
              <a:ext uri="{FF2B5EF4-FFF2-40B4-BE49-F238E27FC236}">
                <a16:creationId xmlns:a16="http://schemas.microsoft.com/office/drawing/2014/main" id="{F2E49F3C-12C3-49ED-B307-5B5A620D882F}"/>
              </a:ext>
            </a:extLst>
          </p:cNvPr>
          <p:cNvSpPr txBox="1">
            <a:spLocks noChangeArrowheads="1"/>
          </p:cNvSpPr>
          <p:nvPr/>
        </p:nvSpPr>
        <p:spPr bwMode="auto">
          <a:xfrm>
            <a:off x="388883" y="761071"/>
            <a:ext cx="6772768" cy="7155805"/>
          </a:xfrm>
          <a:prstGeom prst="rect">
            <a:avLst/>
          </a:prstGeom>
          <a:noFill/>
          <a:ln w="9525">
            <a:noFill/>
            <a:miter lim="800000"/>
            <a:headEnd/>
            <a:tailEnd/>
          </a:ln>
        </p:spPr>
        <p:txBody>
          <a:bodyPr wrap="square">
            <a:spAutoFit/>
          </a:bodyPr>
          <a:lstStyle/>
          <a:p>
            <a:pPr>
              <a:spcBef>
                <a:spcPts val="600"/>
              </a:spcBef>
              <a:defRPr/>
            </a:pPr>
            <a:r>
              <a:rPr lang="en-US" sz="1600" b="1" dirty="0">
                <a:solidFill>
                  <a:srgbClr val="000000"/>
                </a:solidFill>
                <a:latin typeface="+mj-lt"/>
                <a:ea typeface="ＭＳ Ｐゴシック"/>
              </a:rPr>
              <a:t>Events</a:t>
            </a:r>
          </a:p>
          <a:p>
            <a:pPr marL="171450" indent="-171450">
              <a:spcBef>
                <a:spcPts val="400"/>
              </a:spcBef>
              <a:buFont typeface="Arial" pitchFamily="34" charset="0"/>
              <a:buChar char="•"/>
              <a:defRPr/>
            </a:pPr>
            <a:r>
              <a:rPr lang="en-US" sz="1400" dirty="0">
                <a:solidFill>
                  <a:srgbClr val="000000"/>
                </a:solidFill>
                <a:latin typeface="+mj-lt"/>
                <a:ea typeface="ＭＳ Ｐゴシック"/>
              </a:rPr>
              <a:t>offer member tickets at a lower cost or free</a:t>
            </a:r>
          </a:p>
          <a:p>
            <a:pPr marL="171450" indent="-171450">
              <a:spcBef>
                <a:spcPts val="400"/>
              </a:spcBef>
              <a:buFont typeface="Arial" pitchFamily="34" charset="0"/>
              <a:buChar char="•"/>
              <a:defRPr/>
            </a:pPr>
            <a:r>
              <a:rPr lang="en-US" sz="1400" dirty="0">
                <a:solidFill>
                  <a:srgbClr val="000000"/>
                </a:solidFill>
                <a:latin typeface="+mj-lt"/>
                <a:ea typeface="ＭＳ Ｐゴシック"/>
              </a:rPr>
              <a:t>offer event tickets to members first for highly coveted programs, or those events with limited capacity</a:t>
            </a:r>
          </a:p>
          <a:p>
            <a:pPr marL="171450" indent="-171450">
              <a:spcBef>
                <a:spcPts val="400"/>
              </a:spcBef>
              <a:buFont typeface="Arial" pitchFamily="34" charset="0"/>
              <a:buChar char="•"/>
              <a:defRPr/>
            </a:pPr>
            <a:r>
              <a:rPr lang="en-US" sz="1400" dirty="0">
                <a:solidFill>
                  <a:srgbClr val="000000"/>
                </a:solidFill>
                <a:latin typeface="+mj-lt"/>
                <a:ea typeface="ＭＳ Ｐゴシック"/>
              </a:rPr>
              <a:t>offer event sponsorships to members first or offer sponsorship discount to members</a:t>
            </a:r>
          </a:p>
          <a:p>
            <a:pPr marL="171450" indent="-171450">
              <a:spcBef>
                <a:spcPts val="400"/>
              </a:spcBef>
              <a:buFont typeface="Arial" pitchFamily="34" charset="0"/>
              <a:buChar char="•"/>
              <a:defRPr/>
            </a:pPr>
            <a:r>
              <a:rPr lang="en-US" sz="1400" dirty="0">
                <a:solidFill>
                  <a:srgbClr val="000000"/>
                </a:solidFill>
                <a:latin typeface="+mj-lt"/>
                <a:ea typeface="ＭＳ Ｐゴシック"/>
              </a:rPr>
              <a:t>offer members the opportunity to be a panelist, provide a tour of a new or renovated space, or host a showroom event or educational event (CEU)</a:t>
            </a:r>
          </a:p>
          <a:p>
            <a:pPr marL="171450" indent="-171450">
              <a:spcBef>
                <a:spcPts val="400"/>
              </a:spcBef>
              <a:buFont typeface="Arial" pitchFamily="34" charset="0"/>
              <a:buChar char="•"/>
              <a:defRPr/>
            </a:pPr>
            <a:r>
              <a:rPr lang="en-US" sz="1400" dirty="0">
                <a:solidFill>
                  <a:srgbClr val="000000"/>
                </a:solidFill>
                <a:latin typeface="+mj-lt"/>
                <a:ea typeface="ＭＳ Ｐゴシック"/>
              </a:rPr>
              <a:t>hold a members-only drawing at your events</a:t>
            </a:r>
          </a:p>
          <a:p>
            <a:pPr>
              <a:spcBef>
                <a:spcPts val="600"/>
              </a:spcBef>
              <a:defRPr/>
            </a:pPr>
            <a:r>
              <a:rPr lang="en-US" sz="1600" b="1" dirty="0">
                <a:solidFill>
                  <a:srgbClr val="000000"/>
                </a:solidFill>
                <a:latin typeface="+mj-lt"/>
                <a:ea typeface="ＭＳ Ｐゴシック"/>
              </a:rPr>
              <a:t>Marketing</a:t>
            </a:r>
          </a:p>
          <a:p>
            <a:pPr marL="171450" indent="-171450">
              <a:spcBef>
                <a:spcPts val="400"/>
              </a:spcBef>
              <a:buFont typeface="Arial" pitchFamily="34" charset="0"/>
              <a:buChar char="•"/>
              <a:defRPr/>
            </a:pPr>
            <a:r>
              <a:rPr lang="en-US" sz="1400" dirty="0">
                <a:solidFill>
                  <a:srgbClr val="000000"/>
                </a:solidFill>
                <a:latin typeface="+mj-lt"/>
                <a:ea typeface="ＭＳ Ｐゴシック"/>
              </a:rPr>
              <a:t>post member news on chapter social media sites, NEWH Magazine, chapter website, and chapter publications (new positions, new products – provide link to company website)</a:t>
            </a:r>
          </a:p>
          <a:p>
            <a:pPr marL="171450" indent="-171450">
              <a:spcBef>
                <a:spcPts val="400"/>
              </a:spcBef>
              <a:buFont typeface="Arial" pitchFamily="34" charset="0"/>
              <a:buChar char="•"/>
              <a:defRPr/>
            </a:pPr>
            <a:r>
              <a:rPr lang="en-US" sz="1400" dirty="0">
                <a:solidFill>
                  <a:srgbClr val="000000"/>
                </a:solidFill>
                <a:latin typeface="+mj-lt"/>
                <a:ea typeface="ＭＳ Ｐゴシック"/>
              </a:rPr>
              <a:t>create a member spotlight on your chapter page, highlighting a member each month</a:t>
            </a:r>
          </a:p>
          <a:p>
            <a:pPr marL="171450" indent="-171450">
              <a:spcBef>
                <a:spcPts val="400"/>
              </a:spcBef>
              <a:buFont typeface="Arial" pitchFamily="34" charset="0"/>
              <a:buChar char="•"/>
              <a:defRPr/>
            </a:pPr>
            <a:r>
              <a:rPr lang="en-US" sz="1400" dirty="0">
                <a:solidFill>
                  <a:srgbClr val="000000"/>
                </a:solidFill>
                <a:latin typeface="+mj-lt"/>
                <a:ea typeface="ＭＳ Ｐゴシック"/>
              </a:rPr>
              <a:t>recognize your chapter’s Top ID recipients on social media and publications</a:t>
            </a:r>
          </a:p>
          <a:p>
            <a:pPr marL="171450" indent="-171450">
              <a:spcBef>
                <a:spcPts val="400"/>
              </a:spcBef>
              <a:buFont typeface="Arial" pitchFamily="34" charset="0"/>
              <a:buChar char="•"/>
              <a:defRPr/>
            </a:pPr>
            <a:r>
              <a:rPr lang="en-US" sz="1400" dirty="0">
                <a:solidFill>
                  <a:srgbClr val="000000"/>
                </a:solidFill>
                <a:latin typeface="+mj-lt"/>
                <a:ea typeface="ＭＳ Ｐゴシック"/>
              </a:rPr>
              <a:t>identify members at your event with a member ribbon or sticker – make them feel special!</a:t>
            </a:r>
          </a:p>
          <a:p>
            <a:pPr>
              <a:spcBef>
                <a:spcPts val="600"/>
              </a:spcBef>
              <a:defRPr/>
            </a:pPr>
            <a:r>
              <a:rPr lang="en-US" sz="1600" b="1" dirty="0">
                <a:solidFill>
                  <a:srgbClr val="000000"/>
                </a:solidFill>
                <a:latin typeface="+mj-lt"/>
                <a:ea typeface="ＭＳ Ｐゴシック"/>
              </a:rPr>
              <a:t>Networking/Leadership Opportunities</a:t>
            </a:r>
          </a:p>
          <a:p>
            <a:pPr marL="171450" indent="-171450">
              <a:spcBef>
                <a:spcPts val="400"/>
              </a:spcBef>
              <a:buFont typeface="Arial" pitchFamily="34" charset="0"/>
              <a:buChar char="•"/>
              <a:defRPr/>
            </a:pPr>
            <a:r>
              <a:rPr lang="en-US" sz="1400" dirty="0">
                <a:solidFill>
                  <a:srgbClr val="000000"/>
                </a:solidFill>
                <a:latin typeface="+mj-lt"/>
                <a:ea typeface="ＭＳ Ｐゴシック"/>
              </a:rPr>
              <a:t>access to NEWH member directory to facilitate introductions and one-on-one networking</a:t>
            </a:r>
          </a:p>
          <a:p>
            <a:pPr marL="171450" indent="-171450">
              <a:spcBef>
                <a:spcPts val="400"/>
              </a:spcBef>
              <a:buFont typeface="Arial" pitchFamily="34" charset="0"/>
              <a:buChar char="•"/>
              <a:defRPr/>
            </a:pPr>
            <a:r>
              <a:rPr lang="en-US" sz="1400" dirty="0">
                <a:solidFill>
                  <a:srgbClr val="000000"/>
                </a:solidFill>
                <a:latin typeface="+mj-lt"/>
                <a:ea typeface="ＭＳ Ｐゴシック"/>
              </a:rPr>
              <a:t>ability to serve on your chapter board in a leadership position</a:t>
            </a:r>
          </a:p>
          <a:p>
            <a:pPr marL="171450" indent="-171450">
              <a:spcBef>
                <a:spcPts val="400"/>
              </a:spcBef>
              <a:buFont typeface="Arial" pitchFamily="34" charset="0"/>
              <a:buChar char="•"/>
              <a:defRPr/>
            </a:pPr>
            <a:r>
              <a:rPr lang="en-US" sz="1400" dirty="0">
                <a:solidFill>
                  <a:srgbClr val="000000"/>
                </a:solidFill>
                <a:latin typeface="+mj-lt"/>
                <a:ea typeface="ＭＳ Ｐゴシック"/>
              </a:rPr>
              <a:t>access to top level emerging talent through schools, scholarship recipients, and education professionals</a:t>
            </a:r>
          </a:p>
          <a:p>
            <a:pPr>
              <a:spcBef>
                <a:spcPts val="600"/>
              </a:spcBef>
              <a:defRPr/>
            </a:pPr>
            <a:endParaRPr lang="en-US" sz="1200" dirty="0">
              <a:solidFill>
                <a:srgbClr val="000000"/>
              </a:solidFill>
              <a:latin typeface="Century Gothic" pitchFamily="34" charset="0"/>
              <a:ea typeface="ＭＳ Ｐゴシック"/>
            </a:endParaRPr>
          </a:p>
          <a:p>
            <a:pPr eaLnBrk="1" hangingPunct="1">
              <a:spcBef>
                <a:spcPct val="50000"/>
              </a:spcBef>
              <a:defRPr/>
            </a:pPr>
            <a:endParaRPr lang="en-US" sz="2000" dirty="0">
              <a:solidFill>
                <a:srgbClr val="000000"/>
              </a:solidFill>
              <a:latin typeface="Century Gothic" pitchFamily="34" charset="0"/>
              <a:ea typeface="ＭＳ Ｐゴシック"/>
            </a:endParaRPr>
          </a:p>
          <a:p>
            <a:pPr eaLnBrk="1" hangingPunct="1">
              <a:spcBef>
                <a:spcPct val="50000"/>
              </a:spcBef>
              <a:defRPr/>
            </a:pPr>
            <a:endParaRPr lang="en-US" sz="2000" dirty="0">
              <a:solidFill>
                <a:srgbClr val="000000"/>
              </a:solidFill>
              <a:latin typeface="Century Gothic" pitchFamily="34" charset="0"/>
              <a:ea typeface="ＭＳ Ｐゴシック"/>
            </a:endParaRPr>
          </a:p>
          <a:p>
            <a:pPr eaLnBrk="1" hangingPunct="1">
              <a:spcBef>
                <a:spcPct val="50000"/>
              </a:spcBef>
              <a:defRPr/>
            </a:pPr>
            <a:endParaRPr lang="en-US" sz="2000" dirty="0">
              <a:solidFill>
                <a:srgbClr val="000000"/>
              </a:solidFill>
              <a:latin typeface="Century Gothic" pitchFamily="34" charset="0"/>
              <a:ea typeface="ＭＳ Ｐゴシック"/>
            </a:endParaRPr>
          </a:p>
          <a:p>
            <a:pPr eaLnBrk="1" hangingPunct="1">
              <a:spcBef>
                <a:spcPct val="50000"/>
              </a:spcBef>
              <a:defRPr/>
            </a:pPr>
            <a:endParaRPr lang="en-US" sz="2000" dirty="0">
              <a:solidFill>
                <a:srgbClr val="000000"/>
              </a:solidFill>
              <a:latin typeface="Century Gothic" pitchFamily="34" charset="0"/>
              <a:ea typeface="ＭＳ Ｐゴシック"/>
            </a:endParaRPr>
          </a:p>
        </p:txBody>
      </p:sp>
      <p:pic>
        <p:nvPicPr>
          <p:cNvPr id="128004" name="Picture 12" descr="iStock_000007373879Medium">
            <a:extLst>
              <a:ext uri="{FF2B5EF4-FFF2-40B4-BE49-F238E27FC236}">
                <a16:creationId xmlns:a16="http://schemas.microsoft.com/office/drawing/2014/main" id="{A3C5AE9F-8CF1-2B02-8864-890A274653E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73575" y="1408386"/>
            <a:ext cx="3810294" cy="375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4692201-4E48-0FDA-0859-7DBF2507F1AD}"/>
              </a:ext>
            </a:extLst>
          </p:cNvPr>
          <p:cNvSpPr/>
          <p:nvPr/>
        </p:nvSpPr>
        <p:spPr>
          <a:xfrm>
            <a:off x="6035675" y="0"/>
            <a:ext cx="6156325" cy="431800"/>
          </a:xfrm>
          <a:prstGeom prst="rect">
            <a:avLst/>
          </a:prstGeom>
          <a:solidFill>
            <a:srgbClr val="FF64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28006" name="TextBox 2">
            <a:extLst>
              <a:ext uri="{FF2B5EF4-FFF2-40B4-BE49-F238E27FC236}">
                <a16:creationId xmlns:a16="http://schemas.microsoft.com/office/drawing/2014/main" id="{A30E886D-A844-F448-E353-D6520B9ED10C}"/>
              </a:ext>
            </a:extLst>
          </p:cNvPr>
          <p:cNvSpPr txBox="1">
            <a:spLocks noChangeArrowheads="1"/>
          </p:cNvSpPr>
          <p:nvPr/>
        </p:nvSpPr>
        <p:spPr bwMode="auto">
          <a:xfrm>
            <a:off x="6053137" y="0"/>
            <a:ext cx="612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2400" dirty="0">
                <a:solidFill>
                  <a:srgbClr val="FFFFFF"/>
                </a:solidFill>
                <a:latin typeface="+mj-lt"/>
              </a:rPr>
              <a:t>Ways to show member value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3C6DB943-79CD-46F9-83E1-9610EB176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9F25EB-20EF-6A97-2C0B-4AD7FD72063D}"/>
              </a:ext>
            </a:extLst>
          </p:cNvPr>
          <p:cNvSpPr>
            <a:spLocks noGrp="1"/>
          </p:cNvSpPr>
          <p:nvPr>
            <p:ph type="title"/>
          </p:nvPr>
        </p:nvSpPr>
        <p:spPr>
          <a:xfrm>
            <a:off x="5704450" y="1821765"/>
            <a:ext cx="6091310" cy="2726189"/>
          </a:xfrm>
        </p:spPr>
        <p:txBody>
          <a:bodyPr vert="horz" lIns="91440" tIns="45720" rIns="91440" bIns="45720" rtlCol="0" anchor="b">
            <a:normAutofit/>
          </a:bodyPr>
          <a:lstStyle/>
          <a:p>
            <a:pPr algn="ctr"/>
            <a:r>
              <a:rPr lang="en-US" altLang="en-US" sz="2000" b="1" i="1" kern="1200" cap="all" spc="300" baseline="0" dirty="0">
                <a:solidFill>
                  <a:schemeClr val="bg2"/>
                </a:solidFill>
                <a:latin typeface="+mj-lt"/>
                <a:ea typeface="+mj-ea"/>
                <a:cs typeface="+mj-cs"/>
              </a:rPr>
              <a:t>“There is only one thing worse than training your volunteers and having them leave –</a:t>
            </a:r>
            <a:br>
              <a:rPr lang="en-US" altLang="en-US" sz="2000" b="1" i="1" kern="1200" cap="all" spc="300" baseline="0" dirty="0">
                <a:solidFill>
                  <a:schemeClr val="bg2"/>
                </a:solidFill>
                <a:latin typeface="+mj-lt"/>
                <a:ea typeface="+mj-ea"/>
                <a:cs typeface="+mj-cs"/>
              </a:rPr>
            </a:br>
            <a:r>
              <a:rPr lang="en-US" altLang="en-US" sz="2000" b="1" i="1" kern="1200" cap="all" spc="300" baseline="0" dirty="0">
                <a:solidFill>
                  <a:schemeClr val="bg2"/>
                </a:solidFill>
                <a:latin typeface="+mj-lt"/>
                <a:ea typeface="+mj-ea"/>
                <a:cs typeface="+mj-cs"/>
              </a:rPr>
              <a:t>and that's not training them and having them stay.”</a:t>
            </a:r>
            <a:br>
              <a:rPr lang="en-US" altLang="en-US" sz="2000" kern="1200" cap="all" spc="300" baseline="0" dirty="0">
                <a:solidFill>
                  <a:schemeClr val="bg2"/>
                </a:solidFill>
                <a:latin typeface="+mj-lt"/>
                <a:ea typeface="+mj-ea"/>
                <a:cs typeface="+mj-cs"/>
              </a:rPr>
            </a:br>
            <a:br>
              <a:rPr lang="en-US" altLang="en-US" sz="2000" kern="1200" cap="all" spc="300" baseline="0" dirty="0">
                <a:solidFill>
                  <a:schemeClr val="bg2"/>
                </a:solidFill>
                <a:latin typeface="+mj-lt"/>
                <a:ea typeface="+mj-ea"/>
                <a:cs typeface="+mj-cs"/>
              </a:rPr>
            </a:br>
            <a:r>
              <a:rPr lang="en-US" altLang="en-US" sz="2000" kern="1200" cap="all" spc="300" baseline="0" dirty="0">
                <a:solidFill>
                  <a:schemeClr val="bg2"/>
                </a:solidFill>
                <a:latin typeface="+mj-lt"/>
                <a:ea typeface="+mj-ea"/>
                <a:cs typeface="+mj-cs"/>
              </a:rPr>
              <a:t>						</a:t>
            </a:r>
            <a:br>
              <a:rPr lang="en-US" altLang="en-US" sz="2000" kern="1200" cap="all" spc="300" baseline="0" dirty="0">
                <a:solidFill>
                  <a:schemeClr val="bg2"/>
                </a:solidFill>
                <a:latin typeface="+mj-lt"/>
                <a:ea typeface="+mj-ea"/>
                <a:cs typeface="+mj-cs"/>
              </a:rPr>
            </a:br>
            <a:r>
              <a:rPr lang="en-US" altLang="en-US" sz="2000" kern="1200" cap="all" spc="300" baseline="0" dirty="0">
                <a:solidFill>
                  <a:schemeClr val="bg2"/>
                </a:solidFill>
                <a:latin typeface="+mj-lt"/>
                <a:ea typeface="+mj-ea"/>
                <a:cs typeface="+mj-cs"/>
              </a:rPr>
              <a:t>-</a:t>
            </a:r>
            <a:r>
              <a:rPr lang="en-US" altLang="en-US" sz="2000" i="1" kern="1200" cap="all" spc="300" baseline="0" dirty="0">
                <a:solidFill>
                  <a:schemeClr val="bg2"/>
                </a:solidFill>
                <a:latin typeface="+mj-lt"/>
                <a:ea typeface="+mj-ea"/>
                <a:cs typeface="+mj-cs"/>
              </a:rPr>
              <a:t>unknown</a:t>
            </a:r>
            <a:br>
              <a:rPr lang="en-US" altLang="en-US" sz="1700" i="1" kern="1200" cap="all" spc="300" baseline="0" dirty="0">
                <a:solidFill>
                  <a:schemeClr val="bg2"/>
                </a:solidFill>
                <a:latin typeface="+mj-lt"/>
                <a:ea typeface="+mj-ea"/>
                <a:cs typeface="+mj-cs"/>
              </a:rPr>
            </a:br>
            <a:endParaRPr lang="en-US" sz="1700" kern="1200" cap="all" spc="300" baseline="0" dirty="0">
              <a:solidFill>
                <a:schemeClr val="bg2"/>
              </a:solidFill>
              <a:latin typeface="+mj-lt"/>
              <a:ea typeface="+mj-ea"/>
              <a:cs typeface="+mj-cs"/>
            </a:endParaRPr>
          </a:p>
        </p:txBody>
      </p:sp>
      <p:pic>
        <p:nvPicPr>
          <p:cNvPr id="16" name="Graphic 15" descr="Group of People">
            <a:extLst>
              <a:ext uri="{FF2B5EF4-FFF2-40B4-BE49-F238E27FC236}">
                <a16:creationId xmlns:a16="http://schemas.microsoft.com/office/drawing/2014/main" id="{60A7C0E3-1FBF-CAC9-C230-462E73315BE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85801" y="1383751"/>
            <a:ext cx="4090498" cy="4090498"/>
          </a:xfrm>
          <a:prstGeom prst="rect">
            <a:avLst/>
          </a:prstGeom>
        </p:spPr>
      </p:pic>
      <p:pic>
        <p:nvPicPr>
          <p:cNvPr id="9" name="Picture 8">
            <a:extLst>
              <a:ext uri="{FF2B5EF4-FFF2-40B4-BE49-F238E27FC236}">
                <a16:creationId xmlns:a16="http://schemas.microsoft.com/office/drawing/2014/main" id="{B311DD4A-2FEE-2426-9AE9-71E827BA799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704739" y="6209140"/>
            <a:ext cx="1286964" cy="502480"/>
          </a:xfrm>
          <a:prstGeom prst="rect">
            <a:avLst/>
          </a:prstGeom>
        </p:spPr>
      </p:pic>
    </p:spTree>
    <p:extLst>
      <p:ext uri="{BB962C8B-B14F-4D97-AF65-F5344CB8AC3E}">
        <p14:creationId xmlns:p14="http://schemas.microsoft.com/office/powerpoint/2010/main" val="1780053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FA54BD-E042-4C0D-9BF6-069D35072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D0E3178-4966-4EEF-829B-5D1BAC92B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5">
            <a:extLst>
              <a:ext uri="{FF2B5EF4-FFF2-40B4-BE49-F238E27FC236}">
                <a16:creationId xmlns:a16="http://schemas.microsoft.com/office/drawing/2014/main" id="{797DB3B5-3773-4BC5-84D0-A26AB1DBB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3" y="685800"/>
            <a:ext cx="1083068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DDB7B9-7981-9C21-705C-4DEDAA9749D2}"/>
              </a:ext>
            </a:extLst>
          </p:cNvPr>
          <p:cNvSpPr>
            <a:spLocks noGrp="1"/>
          </p:cNvSpPr>
          <p:nvPr>
            <p:ph type="title"/>
          </p:nvPr>
        </p:nvSpPr>
        <p:spPr>
          <a:xfrm>
            <a:off x="1261242" y="4966543"/>
            <a:ext cx="9848192" cy="885091"/>
          </a:xfrm>
        </p:spPr>
        <p:txBody>
          <a:bodyPr vert="horz" lIns="91440" tIns="45720" rIns="91440" bIns="45720" rtlCol="0" anchor="b">
            <a:normAutofit fontScale="90000"/>
          </a:bodyPr>
          <a:lstStyle/>
          <a:p>
            <a:r>
              <a:rPr lang="en-US" sz="2700" kern="1200" cap="all" spc="300" baseline="0" dirty="0">
                <a:solidFill>
                  <a:schemeClr val="tx2"/>
                </a:solidFill>
                <a:latin typeface="+mj-lt"/>
                <a:ea typeface="+mj-ea"/>
                <a:cs typeface="+mj-cs"/>
              </a:rPr>
              <a:t>Take every opportunity to promote your members</a:t>
            </a:r>
            <a:r>
              <a:rPr lang="en-US" sz="2200" kern="1200" cap="all" spc="300" baseline="0" dirty="0">
                <a:solidFill>
                  <a:schemeClr val="tx2"/>
                </a:solidFill>
                <a:latin typeface="+mj-lt"/>
                <a:ea typeface="+mj-ea"/>
                <a:cs typeface="+mj-cs"/>
              </a:rPr>
              <a:t>…member news in the NEWH Magazine, member spotlights on your website, or post news on facebook</a:t>
            </a:r>
          </a:p>
        </p:txBody>
      </p:sp>
      <p:pic>
        <p:nvPicPr>
          <p:cNvPr id="4" name="Picture 4">
            <a:extLst>
              <a:ext uri="{FF2B5EF4-FFF2-40B4-BE49-F238E27FC236}">
                <a16:creationId xmlns:a16="http://schemas.microsoft.com/office/drawing/2014/main" id="{ACA907C4-69C3-87A7-4C2F-FDEC4828B53B}"/>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654629" y="812714"/>
            <a:ext cx="2527506" cy="35851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3A59D909-0A83-7E84-B750-498D36D93A19}"/>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874298" y="801129"/>
            <a:ext cx="2652086" cy="36082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8C6CB5A2-EA5D-3DF3-9485-617FFBD63CA8}"/>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011887" y="736442"/>
            <a:ext cx="2846728" cy="3661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F460B46-C006-CD89-4393-310DF02B7ED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656875" y="6290716"/>
            <a:ext cx="1395787" cy="545136"/>
          </a:xfrm>
          <a:prstGeom prst="rect">
            <a:avLst/>
          </a:prstGeom>
        </p:spPr>
      </p:pic>
    </p:spTree>
    <p:extLst>
      <p:ext uri="{BB962C8B-B14F-4D97-AF65-F5344CB8AC3E}">
        <p14:creationId xmlns:p14="http://schemas.microsoft.com/office/powerpoint/2010/main" val="888870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79830C-29B9-4A3F-AD08-CA742B8DD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695F9E2-09E7-4B3C-90CF-8A938F730E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51386" y="0"/>
            <a:ext cx="4676108"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8A3A0F-458B-3A1F-A951-892CCD52B9F5}"/>
              </a:ext>
            </a:extLst>
          </p:cNvPr>
          <p:cNvSpPr>
            <a:spLocks noGrp="1"/>
          </p:cNvSpPr>
          <p:nvPr>
            <p:ph type="title"/>
          </p:nvPr>
        </p:nvSpPr>
        <p:spPr>
          <a:xfrm>
            <a:off x="4346917" y="647973"/>
            <a:ext cx="3498166" cy="4278087"/>
          </a:xfrm>
        </p:spPr>
        <p:txBody>
          <a:bodyPr vert="horz" lIns="91440" tIns="45720" rIns="91440" bIns="45720" rtlCol="0" anchor="b">
            <a:noAutofit/>
          </a:bodyPr>
          <a:lstStyle/>
          <a:p>
            <a:pPr algn="ctr"/>
            <a:r>
              <a:rPr lang="en-US" kern="1200" cap="all" spc="300" baseline="0" dirty="0">
                <a:solidFill>
                  <a:schemeClr val="bg2"/>
                </a:solidFill>
                <a:latin typeface="+mj-lt"/>
                <a:ea typeface="+mj-ea"/>
                <a:cs typeface="+mj-cs"/>
              </a:rPr>
              <a:t>Highlight your local design firms on social media…</a:t>
            </a:r>
            <a:br>
              <a:rPr lang="en-US" kern="1200" cap="all" spc="300" baseline="0" dirty="0">
                <a:solidFill>
                  <a:schemeClr val="bg2"/>
                </a:solidFill>
                <a:latin typeface="+mj-lt"/>
                <a:ea typeface="+mj-ea"/>
                <a:cs typeface="+mj-cs"/>
              </a:rPr>
            </a:br>
            <a:br>
              <a:rPr lang="en-US" kern="1200" cap="all" spc="300" baseline="0" dirty="0">
                <a:solidFill>
                  <a:schemeClr val="bg2"/>
                </a:solidFill>
                <a:latin typeface="+mj-lt"/>
                <a:ea typeface="+mj-ea"/>
                <a:cs typeface="+mj-cs"/>
              </a:rPr>
            </a:br>
            <a:r>
              <a:rPr lang="en-US" kern="1200" cap="all" spc="300" baseline="0" dirty="0">
                <a:solidFill>
                  <a:schemeClr val="bg2"/>
                </a:solidFill>
                <a:latin typeface="+mj-lt"/>
                <a:ea typeface="+mj-ea"/>
                <a:cs typeface="+mj-cs"/>
              </a:rPr>
              <a:t>Idea: Firm Friday!</a:t>
            </a:r>
          </a:p>
        </p:txBody>
      </p:sp>
      <p:pic>
        <p:nvPicPr>
          <p:cNvPr id="5" name="Picture 2">
            <a:extLst>
              <a:ext uri="{FF2B5EF4-FFF2-40B4-BE49-F238E27FC236}">
                <a16:creationId xmlns:a16="http://schemas.microsoft.com/office/drawing/2014/main" id="{DFDB53E7-6EA2-6197-1D55-5F1340C7346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99105" y="704193"/>
            <a:ext cx="3476297" cy="5150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DE83B217-08A1-BB08-E3A0-37E2F21D1099}"/>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bwMode="auto">
          <a:xfrm>
            <a:off x="8694468" y="704192"/>
            <a:ext cx="3348702" cy="5150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a:extLst>
              <a:ext uri="{FF2B5EF4-FFF2-40B4-BE49-F238E27FC236}">
                <a16:creationId xmlns:a16="http://schemas.microsoft.com/office/drawing/2014/main" id="{31B69EF8-A092-B1E5-E490-1619BE563C2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48613" y="5514701"/>
            <a:ext cx="1743387" cy="2087504"/>
          </a:xfrm>
          <a:prstGeom prst="rect">
            <a:avLst/>
          </a:prstGeom>
        </p:spPr>
      </p:pic>
    </p:spTree>
    <p:extLst>
      <p:ext uri="{BB962C8B-B14F-4D97-AF65-F5344CB8AC3E}">
        <p14:creationId xmlns:p14="http://schemas.microsoft.com/office/powerpoint/2010/main" val="3877014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0">
            <a:extLst>
              <a:ext uri="{FF2B5EF4-FFF2-40B4-BE49-F238E27FC236}">
                <a16:creationId xmlns:a16="http://schemas.microsoft.com/office/drawing/2014/main" id="{F9FA54BD-E042-4C0D-9BF6-069D35072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2">
            <a:extLst>
              <a:ext uri="{FF2B5EF4-FFF2-40B4-BE49-F238E27FC236}">
                <a16:creationId xmlns:a16="http://schemas.microsoft.com/office/drawing/2014/main" id="{0D0E3178-4966-4EEF-829B-5D1BAC92B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797DB3B5-3773-4BC5-84D0-A26AB1DBB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3" y="685800"/>
            <a:ext cx="1083068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184C01-9B7B-2663-F0C0-743E7D6294C5}"/>
              </a:ext>
            </a:extLst>
          </p:cNvPr>
          <p:cNvSpPr>
            <a:spLocks noGrp="1"/>
          </p:cNvSpPr>
          <p:nvPr>
            <p:ph type="title"/>
          </p:nvPr>
        </p:nvSpPr>
        <p:spPr>
          <a:xfrm>
            <a:off x="1153886" y="4950372"/>
            <a:ext cx="10232571" cy="882869"/>
          </a:xfrm>
        </p:spPr>
        <p:txBody>
          <a:bodyPr vert="horz" lIns="91440" tIns="45720" rIns="91440" bIns="45720" rtlCol="0" anchor="b">
            <a:noAutofit/>
          </a:bodyPr>
          <a:lstStyle/>
          <a:p>
            <a:pPr algn="ctr"/>
            <a:r>
              <a:rPr lang="en-US" kern="1200" cap="all" spc="300" baseline="0" dirty="0">
                <a:solidFill>
                  <a:schemeClr val="tx2"/>
                </a:solidFill>
                <a:latin typeface="+mj-lt"/>
                <a:ea typeface="+mj-ea"/>
                <a:cs typeface="+mj-cs"/>
              </a:rPr>
              <a:t>More ideas to promote members – </a:t>
            </a:r>
            <a:r>
              <a:rPr lang="en-US" kern="1200" cap="small" spc="300" dirty="0">
                <a:solidFill>
                  <a:schemeClr val="tx2"/>
                </a:solidFill>
                <a:latin typeface="+mj-lt"/>
                <a:ea typeface="+mj-ea"/>
                <a:cs typeface="+mj-cs"/>
              </a:rPr>
              <a:t>highlight your TopIDs on social media!</a:t>
            </a:r>
          </a:p>
        </p:txBody>
      </p:sp>
      <p:pic>
        <p:nvPicPr>
          <p:cNvPr id="6" name="Picture 4">
            <a:extLst>
              <a:ext uri="{FF2B5EF4-FFF2-40B4-BE49-F238E27FC236}">
                <a16:creationId xmlns:a16="http://schemas.microsoft.com/office/drawing/2014/main" id="{6B5A755A-CB98-7D2F-FACF-3AFE5387939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19422" y="1066463"/>
            <a:ext cx="2317109" cy="324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A2C17D03-74F3-7F46-98DE-416694E29EF8}"/>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056875" y="1066463"/>
            <a:ext cx="2420861" cy="32278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F8E1E3A6-463D-3C82-E646-F6D71CE898D4}"/>
              </a:ext>
            </a:extLst>
          </p:cNvPr>
          <p:cNvPicPr>
            <a:picLocks noGrp="1" noChangeAspect="1" noChangeArrowheads="1"/>
          </p:cNvPicPr>
          <p:nvPr>
            <p:ph idx="1"/>
          </p:nvPr>
        </p:nvPicPr>
        <p:blipFill>
          <a:blip r:embed="rId5">
            <a:extLst>
              <a:ext uri="{28A0092B-C50C-407E-A947-70E740481C1C}">
                <a14:useLocalDpi xmlns:a14="http://schemas.microsoft.com/office/drawing/2010/main"/>
              </a:ext>
            </a:extLst>
          </a:blip>
          <a:stretch>
            <a:fillRect/>
          </a:stretch>
        </p:blipFill>
        <p:spPr bwMode="auto">
          <a:xfrm>
            <a:off x="8482149" y="1066621"/>
            <a:ext cx="2568759" cy="32405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006CEE1-8737-B4D8-A3FE-FDC1FA69075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714753" y="6277474"/>
            <a:ext cx="1343408" cy="524679"/>
          </a:xfrm>
          <a:prstGeom prst="rect">
            <a:avLst/>
          </a:prstGeom>
        </p:spPr>
      </p:pic>
    </p:spTree>
    <p:extLst>
      <p:ext uri="{BB962C8B-B14F-4D97-AF65-F5344CB8AC3E}">
        <p14:creationId xmlns:p14="http://schemas.microsoft.com/office/powerpoint/2010/main" val="20126495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184C01-9B7B-2663-F0C0-743E7D6294C5}"/>
              </a:ext>
            </a:extLst>
          </p:cNvPr>
          <p:cNvSpPr>
            <a:spLocks noGrp="1"/>
          </p:cNvSpPr>
          <p:nvPr>
            <p:ph type="title"/>
          </p:nvPr>
        </p:nvSpPr>
        <p:spPr>
          <a:xfrm>
            <a:off x="990599" y="1020728"/>
            <a:ext cx="10232571" cy="996061"/>
          </a:xfrm>
        </p:spPr>
        <p:txBody>
          <a:bodyPr anchor="b">
            <a:normAutofit/>
          </a:bodyPr>
          <a:lstStyle/>
          <a:p>
            <a:pPr algn="ctr"/>
            <a:r>
              <a:rPr lang="en-US" dirty="0"/>
              <a:t>Role of the Student Relations Director</a:t>
            </a:r>
          </a:p>
        </p:txBody>
      </p:sp>
      <p:sp>
        <p:nvSpPr>
          <p:cNvPr id="3" name="Content Placeholder 2">
            <a:extLst>
              <a:ext uri="{FF2B5EF4-FFF2-40B4-BE49-F238E27FC236}">
                <a16:creationId xmlns:a16="http://schemas.microsoft.com/office/drawing/2014/main" id="{B34124CC-0E41-625E-5FCD-C48F1EBF3BEF}"/>
              </a:ext>
            </a:extLst>
          </p:cNvPr>
          <p:cNvSpPr>
            <a:spLocks noGrp="1"/>
          </p:cNvSpPr>
          <p:nvPr>
            <p:ph idx="1"/>
          </p:nvPr>
        </p:nvSpPr>
        <p:spPr>
          <a:xfrm>
            <a:off x="934136" y="2122714"/>
            <a:ext cx="9924366" cy="3936008"/>
          </a:xfrm>
        </p:spPr>
        <p:txBody>
          <a:bodyPr>
            <a:normAutofit fontScale="40000" lnSpcReduction="20000"/>
          </a:bodyPr>
          <a:lstStyle/>
          <a:p>
            <a:pPr marL="0" indent="0" eaLnBrk="1" fontAlgn="auto" hangingPunct="1">
              <a:lnSpc>
                <a:spcPct val="90000"/>
              </a:lnSpc>
              <a:spcAft>
                <a:spcPts val="0"/>
              </a:spcAft>
              <a:buClr>
                <a:schemeClr val="accent3"/>
              </a:buClr>
              <a:buNone/>
              <a:defRPr/>
            </a:pPr>
            <a:r>
              <a:rPr lang="en-US" sz="5000" b="1" dirty="0"/>
              <a:t>The Student Relations Director will:</a:t>
            </a:r>
          </a:p>
          <a:p>
            <a:pPr marL="845820" lvl="1" indent="-571500" eaLnBrk="1" fontAlgn="auto" hangingPunct="1">
              <a:lnSpc>
                <a:spcPct val="90000"/>
              </a:lnSpc>
              <a:spcBef>
                <a:spcPts val="600"/>
              </a:spcBef>
              <a:spcAft>
                <a:spcPts val="0"/>
              </a:spcAft>
              <a:buClr>
                <a:schemeClr val="accent2"/>
              </a:buClr>
              <a:defRPr/>
            </a:pPr>
            <a:r>
              <a:rPr lang="en-US" sz="5000" dirty="0"/>
              <a:t>Enlist student relations committee members, including student representatives from surrounding schools</a:t>
            </a:r>
          </a:p>
          <a:p>
            <a:pPr marL="845820" lvl="1" indent="-571500" eaLnBrk="1" fontAlgn="auto" hangingPunct="1">
              <a:lnSpc>
                <a:spcPct val="90000"/>
              </a:lnSpc>
              <a:spcBef>
                <a:spcPts val="600"/>
              </a:spcBef>
              <a:spcAft>
                <a:spcPts val="0"/>
              </a:spcAft>
              <a:buClr>
                <a:schemeClr val="accent2"/>
              </a:buClr>
              <a:defRPr/>
            </a:pPr>
            <a:r>
              <a:rPr lang="en-US" sz="5000" dirty="0"/>
              <a:t>Connect with local universities and colleges who have Hospitality related studies and market NEWH to its student members, sharing the benefits of being involved and a member of NEWH</a:t>
            </a:r>
          </a:p>
          <a:p>
            <a:pPr marL="845820" lvl="1" indent="-571500" eaLnBrk="1" fontAlgn="auto" hangingPunct="1">
              <a:lnSpc>
                <a:spcPct val="90000"/>
              </a:lnSpc>
              <a:spcBef>
                <a:spcPts val="600"/>
              </a:spcBef>
              <a:spcAft>
                <a:spcPts val="0"/>
              </a:spcAft>
              <a:buClr>
                <a:schemeClr val="accent2"/>
              </a:buClr>
              <a:defRPr/>
            </a:pPr>
            <a:r>
              <a:rPr lang="en-US" sz="5000" dirty="0"/>
              <a:t>Build relationships with current student members</a:t>
            </a:r>
          </a:p>
          <a:p>
            <a:pPr marL="845820" lvl="1" indent="-571500" eaLnBrk="1" fontAlgn="auto" hangingPunct="1">
              <a:lnSpc>
                <a:spcPct val="90000"/>
              </a:lnSpc>
              <a:spcBef>
                <a:spcPts val="600"/>
              </a:spcBef>
              <a:spcAft>
                <a:spcPts val="0"/>
              </a:spcAft>
              <a:buClr>
                <a:schemeClr val="accent2"/>
              </a:buClr>
              <a:defRPr/>
            </a:pPr>
            <a:r>
              <a:rPr lang="en-US" sz="5000" dirty="0"/>
              <a:t>With programming director, plan a student-based event (resume reviews, speed networking, student centric events)</a:t>
            </a:r>
          </a:p>
          <a:p>
            <a:pPr marL="845820" lvl="1" indent="-571500" eaLnBrk="1" fontAlgn="auto" hangingPunct="1">
              <a:lnSpc>
                <a:spcPct val="90000"/>
              </a:lnSpc>
              <a:spcBef>
                <a:spcPts val="600"/>
              </a:spcBef>
              <a:spcAft>
                <a:spcPts val="0"/>
              </a:spcAft>
              <a:buClr>
                <a:schemeClr val="accent2"/>
              </a:buClr>
              <a:defRPr/>
            </a:pPr>
            <a:r>
              <a:rPr lang="en-US" sz="5000" dirty="0"/>
              <a:t>Enlist and utilize students as volunteers for chapter events</a:t>
            </a:r>
          </a:p>
          <a:p>
            <a:pPr marL="845820" lvl="1" indent="-571500" eaLnBrk="1" fontAlgn="auto" hangingPunct="1">
              <a:lnSpc>
                <a:spcPct val="90000"/>
              </a:lnSpc>
              <a:spcBef>
                <a:spcPts val="600"/>
              </a:spcBef>
              <a:spcAft>
                <a:spcPts val="0"/>
              </a:spcAft>
              <a:buClr>
                <a:schemeClr val="accent2"/>
              </a:buClr>
              <a:defRPr/>
            </a:pPr>
            <a:r>
              <a:rPr lang="en-US" sz="5000" dirty="0"/>
              <a:t>Communicate scholarship opportunities and application timeline to your chapter school list – follow up with scholarship applicants and recipients encouraging them to become student members</a:t>
            </a:r>
          </a:p>
          <a:p>
            <a:pPr marL="845820" lvl="1" indent="-571500" eaLnBrk="1" fontAlgn="auto" hangingPunct="1">
              <a:lnSpc>
                <a:spcPct val="90000"/>
              </a:lnSpc>
              <a:spcBef>
                <a:spcPts val="600"/>
              </a:spcBef>
              <a:spcAft>
                <a:spcPts val="0"/>
              </a:spcAft>
              <a:buClr>
                <a:schemeClr val="accent2"/>
              </a:buClr>
              <a:defRPr/>
            </a:pPr>
            <a:r>
              <a:rPr lang="en-US" sz="5000" dirty="0"/>
              <a:t>Collect updated contact information with current student members prior to graduation in order to maintain relationships with them as they transition to associate members</a:t>
            </a:r>
          </a:p>
          <a:p>
            <a:pPr marL="0" indent="0">
              <a:lnSpc>
                <a:spcPct val="90000"/>
              </a:lnSpc>
              <a:buNone/>
            </a:pPr>
            <a:endParaRPr lang="en-US" sz="1400" dirty="0"/>
          </a:p>
        </p:txBody>
      </p:sp>
      <p:pic>
        <p:nvPicPr>
          <p:cNvPr id="4" name="Graphic 3">
            <a:extLst>
              <a:ext uri="{FF2B5EF4-FFF2-40B4-BE49-F238E27FC236}">
                <a16:creationId xmlns:a16="http://schemas.microsoft.com/office/drawing/2014/main" id="{3DBF20D9-BC1C-1F95-7E22-CD5C9D88215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3" y="5546678"/>
            <a:ext cx="1743387" cy="2087504"/>
          </a:xfrm>
          <a:prstGeom prst="rect">
            <a:avLst/>
          </a:prstGeom>
        </p:spPr>
      </p:pic>
    </p:spTree>
    <p:extLst>
      <p:ext uri="{BB962C8B-B14F-4D97-AF65-F5344CB8AC3E}">
        <p14:creationId xmlns:p14="http://schemas.microsoft.com/office/powerpoint/2010/main" val="4016645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184C01-9B7B-2663-F0C0-743E7D6294C5}"/>
              </a:ext>
            </a:extLst>
          </p:cNvPr>
          <p:cNvSpPr>
            <a:spLocks noGrp="1"/>
          </p:cNvSpPr>
          <p:nvPr>
            <p:ph type="title"/>
          </p:nvPr>
        </p:nvSpPr>
        <p:spPr>
          <a:xfrm>
            <a:off x="1050389" y="914881"/>
            <a:ext cx="5212188" cy="964407"/>
          </a:xfrm>
        </p:spPr>
        <p:txBody>
          <a:bodyPr>
            <a:noAutofit/>
          </a:bodyPr>
          <a:lstStyle/>
          <a:p>
            <a:pPr algn="ctr"/>
            <a:r>
              <a:rPr lang="en-US" sz="2400" dirty="0"/>
              <a:t>Role of the Equity, Inclusion, and Diversity Director</a:t>
            </a:r>
          </a:p>
        </p:txBody>
      </p:sp>
      <p:sp>
        <p:nvSpPr>
          <p:cNvPr id="3" name="Content Placeholder 2">
            <a:extLst>
              <a:ext uri="{FF2B5EF4-FFF2-40B4-BE49-F238E27FC236}">
                <a16:creationId xmlns:a16="http://schemas.microsoft.com/office/drawing/2014/main" id="{B34124CC-0E41-625E-5FCD-C48F1EBF3BEF}"/>
              </a:ext>
            </a:extLst>
          </p:cNvPr>
          <p:cNvSpPr>
            <a:spLocks noGrp="1"/>
          </p:cNvSpPr>
          <p:nvPr>
            <p:ph idx="1"/>
          </p:nvPr>
        </p:nvSpPr>
        <p:spPr>
          <a:xfrm>
            <a:off x="1050390" y="1973525"/>
            <a:ext cx="5524582" cy="4065461"/>
          </a:xfrm>
        </p:spPr>
        <p:txBody>
          <a:bodyPr>
            <a:normAutofit/>
          </a:bodyPr>
          <a:lstStyle/>
          <a:p>
            <a:pPr marL="0" indent="0" eaLnBrk="1" fontAlgn="auto" hangingPunct="1">
              <a:lnSpc>
                <a:spcPct val="90000"/>
              </a:lnSpc>
              <a:spcAft>
                <a:spcPts val="0"/>
              </a:spcAft>
              <a:buClr>
                <a:schemeClr val="accent3"/>
              </a:buClr>
              <a:buNone/>
              <a:defRPr/>
            </a:pPr>
            <a:r>
              <a:rPr lang="en-US" sz="2000" b="1" dirty="0"/>
              <a:t>The Equity, Inclusion, and Diversity Director will:</a:t>
            </a:r>
          </a:p>
          <a:p>
            <a:pPr lvl="1">
              <a:lnSpc>
                <a:spcPct val="90000"/>
              </a:lnSpc>
              <a:defRPr/>
            </a:pPr>
            <a:r>
              <a:rPr lang="en-US" dirty="0"/>
              <a:t>Enhance, bring awareness, and educate the chapter board and NEWH community on diversity.</a:t>
            </a:r>
          </a:p>
          <a:p>
            <a:pPr lvl="1">
              <a:lnSpc>
                <a:spcPct val="90000"/>
              </a:lnSpc>
              <a:defRPr/>
            </a:pPr>
            <a:r>
              <a:rPr lang="en-US" dirty="0"/>
              <a:t>Present to the Chapter Board various opportunities to promote equity, inclusion, and diversity within the hospitality industry.</a:t>
            </a:r>
          </a:p>
          <a:p>
            <a:pPr lvl="1">
              <a:lnSpc>
                <a:spcPct val="90000"/>
              </a:lnSpc>
              <a:defRPr/>
            </a:pPr>
            <a:r>
              <a:rPr lang="en-US" dirty="0"/>
              <a:t>Diversity Director and Committee will ensure fundraising, programming, and community service events align with NEWH's pledge for diversity in our communities.</a:t>
            </a:r>
          </a:p>
          <a:p>
            <a:pPr lvl="1">
              <a:lnSpc>
                <a:spcPct val="90000"/>
              </a:lnSpc>
              <a:defRPr/>
            </a:pPr>
            <a:r>
              <a:rPr lang="en-US" dirty="0"/>
              <a:t>Act as a liaison between the Chapter and NEWH, Inc. Diversity Committee.</a:t>
            </a:r>
          </a:p>
          <a:p>
            <a:pPr marL="0" indent="0">
              <a:lnSpc>
                <a:spcPct val="90000"/>
              </a:lnSpc>
              <a:buNone/>
            </a:pPr>
            <a:endParaRPr lang="en-US" sz="1500" dirty="0"/>
          </a:p>
        </p:txBody>
      </p:sp>
      <p:pic>
        <p:nvPicPr>
          <p:cNvPr id="4" name="Picture 3" descr="Colleagues huddle">
            <a:extLst>
              <a:ext uri="{FF2B5EF4-FFF2-40B4-BE49-F238E27FC236}">
                <a16:creationId xmlns:a16="http://schemas.microsoft.com/office/drawing/2014/main" id="{057FC849-540B-B446-2635-6895B5DB6A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467600" y="10"/>
            <a:ext cx="4724400" cy="6857988"/>
          </a:xfrm>
          <a:prstGeom prst="rect">
            <a:avLst/>
          </a:prstGeom>
        </p:spPr>
      </p:pic>
      <p:pic>
        <p:nvPicPr>
          <p:cNvPr id="5" name="Graphic 4">
            <a:extLst>
              <a:ext uri="{FF2B5EF4-FFF2-40B4-BE49-F238E27FC236}">
                <a16:creationId xmlns:a16="http://schemas.microsoft.com/office/drawing/2014/main" id="{D16C1E40-49F4-95D0-2A32-86EEA207288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493554"/>
            <a:ext cx="1700769" cy="2200996"/>
          </a:xfrm>
          <a:prstGeom prst="rect">
            <a:avLst/>
          </a:prstGeom>
        </p:spPr>
      </p:pic>
    </p:spTree>
    <p:extLst>
      <p:ext uri="{BB962C8B-B14F-4D97-AF65-F5344CB8AC3E}">
        <p14:creationId xmlns:p14="http://schemas.microsoft.com/office/powerpoint/2010/main" val="2369688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34C27EA-18ED-4CFA-8823-6BCBAC02D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699"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DF5C96-41FE-38F8-CC80-7AAEB1B95F7A}"/>
              </a:ext>
            </a:extLst>
          </p:cNvPr>
          <p:cNvSpPr>
            <a:spLocks noGrp="1"/>
          </p:cNvSpPr>
          <p:nvPr>
            <p:ph type="title"/>
          </p:nvPr>
        </p:nvSpPr>
        <p:spPr>
          <a:xfrm>
            <a:off x="1197429" y="1371600"/>
            <a:ext cx="3254828" cy="4114800"/>
          </a:xfrm>
        </p:spPr>
        <p:txBody>
          <a:bodyPr anchor="ctr">
            <a:normAutofit/>
          </a:bodyPr>
          <a:lstStyle/>
          <a:p>
            <a:pPr algn="ctr"/>
            <a:r>
              <a:rPr lang="en-US" dirty="0">
                <a:solidFill>
                  <a:schemeClr val="bg2"/>
                </a:solidFill>
              </a:rPr>
              <a:t>The role of the marketing director</a:t>
            </a:r>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58873ED-B6E7-CF40-B057-3EE7F98A3729}"/>
              </a:ext>
            </a:extLst>
          </p:cNvPr>
          <p:cNvSpPr>
            <a:spLocks noGrp="1"/>
          </p:cNvSpPr>
          <p:nvPr>
            <p:ph idx="1"/>
          </p:nvPr>
        </p:nvSpPr>
        <p:spPr>
          <a:xfrm>
            <a:off x="5758543" y="600740"/>
            <a:ext cx="6161313" cy="5667153"/>
          </a:xfrm>
        </p:spPr>
        <p:txBody>
          <a:bodyPr anchor="ctr">
            <a:normAutofit fontScale="92500" lnSpcReduction="20000"/>
          </a:bodyPr>
          <a:lstStyle/>
          <a:p>
            <a:pPr marL="0" indent="0" eaLnBrk="1" fontAlgn="auto" hangingPunct="1">
              <a:lnSpc>
                <a:spcPct val="90000"/>
              </a:lnSpc>
              <a:spcBef>
                <a:spcPts val="800"/>
              </a:spcBef>
              <a:spcAft>
                <a:spcPts val="0"/>
              </a:spcAft>
              <a:buClr>
                <a:schemeClr val="accent3"/>
              </a:buClr>
              <a:buFont typeface="Wingdings 2" panose="05020102010507070707" pitchFamily="18" charset="2"/>
              <a:buNone/>
              <a:defRPr/>
            </a:pPr>
            <a:r>
              <a:rPr lang="en-US" sz="2200" b="1" dirty="0"/>
              <a:t>The Marketing Director responsibilities:</a:t>
            </a:r>
          </a:p>
          <a:p>
            <a:pPr marL="615950" lvl="1" indent="-342900" eaLnBrk="1" hangingPunct="1">
              <a:lnSpc>
                <a:spcPct val="90000"/>
              </a:lnSpc>
              <a:spcBef>
                <a:spcPts val="600"/>
              </a:spcBef>
              <a:defRPr/>
            </a:pPr>
            <a:r>
              <a:rPr lang="en-US" altLang="en-US" sz="2200" dirty="0"/>
              <a:t>Bring the message of the NEWH chapter to the hospitality industry in a consistent and unified manner. The Marketing Director and his/her committee will be responsible for managing all external communications of the chapter.</a:t>
            </a:r>
          </a:p>
          <a:p>
            <a:pPr marL="615950" lvl="1" indent="-342900" eaLnBrk="1" hangingPunct="1">
              <a:lnSpc>
                <a:spcPct val="90000"/>
              </a:lnSpc>
              <a:spcBef>
                <a:spcPts val="600"/>
              </a:spcBef>
              <a:defRPr/>
            </a:pPr>
            <a:r>
              <a:rPr lang="en-US" altLang="en-US" sz="2200" dirty="0"/>
              <a:t>Ensure all marketing initiatives are developed and designed to reflect NEWH’s overall mission and the message is unified and consistent with the goals and objectives of NEWH, Inc.</a:t>
            </a:r>
          </a:p>
          <a:p>
            <a:pPr marL="615950" lvl="1" indent="-342900" eaLnBrk="1" hangingPunct="1">
              <a:lnSpc>
                <a:spcPct val="90000"/>
              </a:lnSpc>
              <a:spcBef>
                <a:spcPts val="600"/>
              </a:spcBef>
              <a:defRPr/>
            </a:pPr>
            <a:r>
              <a:rPr lang="en-US" altLang="en-US" sz="2200" dirty="0"/>
              <a:t>Ensure that NEWH brand standards/policies are met on all marketing collateral distributed.</a:t>
            </a:r>
          </a:p>
          <a:p>
            <a:pPr marL="615950" lvl="1" indent="-342900" eaLnBrk="1" hangingPunct="1">
              <a:lnSpc>
                <a:spcPct val="90000"/>
              </a:lnSpc>
              <a:spcBef>
                <a:spcPts val="600"/>
              </a:spcBef>
              <a:defRPr/>
            </a:pPr>
            <a:r>
              <a:rPr lang="en-US" altLang="en-US" sz="2200" dirty="0"/>
              <a:t>Develop chapter marketing initiatives that will build brand awareness and further promote NEWH’s mission.</a:t>
            </a:r>
          </a:p>
          <a:p>
            <a:pPr marL="615950" lvl="1" indent="-342900" eaLnBrk="1" hangingPunct="1">
              <a:lnSpc>
                <a:spcPct val="90000"/>
              </a:lnSpc>
              <a:spcBef>
                <a:spcPts val="600"/>
              </a:spcBef>
              <a:defRPr/>
            </a:pPr>
            <a:r>
              <a:rPr lang="en-US" altLang="en-US" sz="2200" dirty="0"/>
              <a:t>Market chapter’s approved calendar of events – ensuring information is submitted to NEWH office for inclusion on website, posted on social media sites, and shared with potential sponsors.</a:t>
            </a:r>
          </a:p>
          <a:p>
            <a:pPr marL="615950" lvl="1" indent="-342900" eaLnBrk="1" hangingPunct="1">
              <a:lnSpc>
                <a:spcPct val="90000"/>
              </a:lnSpc>
              <a:spcBef>
                <a:spcPts val="600"/>
              </a:spcBef>
              <a:defRPr/>
            </a:pPr>
            <a:r>
              <a:rPr lang="en-US" altLang="en-US" sz="2200" dirty="0"/>
              <a:t>Ensure chapter information is appropriately submitted in a timely manner for the NEWH Magazine.</a:t>
            </a:r>
          </a:p>
          <a:p>
            <a:pPr marL="0" indent="0">
              <a:lnSpc>
                <a:spcPct val="90000"/>
              </a:lnSpc>
              <a:buNone/>
            </a:pPr>
            <a:endParaRPr lang="en-US" sz="1500" dirty="0"/>
          </a:p>
        </p:txBody>
      </p:sp>
      <p:pic>
        <p:nvPicPr>
          <p:cNvPr id="5" name="Graphic 4">
            <a:extLst>
              <a:ext uri="{FF2B5EF4-FFF2-40B4-BE49-F238E27FC236}">
                <a16:creationId xmlns:a16="http://schemas.microsoft.com/office/drawing/2014/main" id="{C0290E33-DD8C-7FD8-2D4B-F387C487430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44173" y="5486400"/>
            <a:ext cx="1700769" cy="2200996"/>
          </a:xfrm>
          <a:prstGeom prst="rect">
            <a:avLst/>
          </a:prstGeom>
        </p:spPr>
      </p:pic>
    </p:spTree>
    <p:extLst>
      <p:ext uri="{BB962C8B-B14F-4D97-AF65-F5344CB8AC3E}">
        <p14:creationId xmlns:p14="http://schemas.microsoft.com/office/powerpoint/2010/main" val="2612118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7C836CD-47B2-4287-AE51-D866B8697A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6">
            <a:extLst>
              <a:ext uri="{FF2B5EF4-FFF2-40B4-BE49-F238E27FC236}">
                <a16:creationId xmlns:a16="http://schemas.microsoft.com/office/drawing/2014/main" id="{8A50CAC8-10E2-4E31-9995-4EF170513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6" y="0"/>
            <a:ext cx="5426844"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FC0B1-101A-B726-56EA-9B054639C78E}"/>
              </a:ext>
            </a:extLst>
          </p:cNvPr>
          <p:cNvSpPr>
            <a:spLocks noGrp="1"/>
          </p:cNvSpPr>
          <p:nvPr>
            <p:ph type="title"/>
          </p:nvPr>
        </p:nvSpPr>
        <p:spPr>
          <a:xfrm>
            <a:off x="797442" y="1371600"/>
            <a:ext cx="3870251" cy="4114800"/>
          </a:xfrm>
        </p:spPr>
        <p:txBody>
          <a:bodyPr anchor="ctr">
            <a:normAutofit/>
          </a:bodyPr>
          <a:lstStyle/>
          <a:p>
            <a:pPr algn="ctr"/>
            <a:r>
              <a:rPr lang="en-US" cap="small" dirty="0">
                <a:solidFill>
                  <a:schemeClr val="bg1"/>
                </a:solidFill>
              </a:rPr>
              <a:t>Can our chapter have our own </a:t>
            </a:r>
            <a:br>
              <a:rPr lang="en-US" cap="small" dirty="0">
                <a:solidFill>
                  <a:schemeClr val="bg1"/>
                </a:solidFill>
              </a:rPr>
            </a:br>
            <a:r>
              <a:rPr lang="en-US" cap="small" dirty="0">
                <a:solidFill>
                  <a:schemeClr val="bg1"/>
                </a:solidFill>
              </a:rPr>
              <a:t>Website?</a:t>
            </a:r>
            <a:endParaRPr lang="en-US" cap="small" dirty="0">
              <a:solidFill>
                <a:srgbClr val="FFFF00"/>
              </a:solidFill>
            </a:endParaRPr>
          </a:p>
        </p:txBody>
      </p:sp>
      <p:sp>
        <p:nvSpPr>
          <p:cNvPr id="3" name="Content Placeholder 2">
            <a:extLst>
              <a:ext uri="{FF2B5EF4-FFF2-40B4-BE49-F238E27FC236}">
                <a16:creationId xmlns:a16="http://schemas.microsoft.com/office/drawing/2014/main" id="{28D7A4CB-CAE9-C363-4620-666EA4A38C5E}"/>
              </a:ext>
            </a:extLst>
          </p:cNvPr>
          <p:cNvSpPr>
            <a:spLocks noGrp="1"/>
          </p:cNvSpPr>
          <p:nvPr>
            <p:ph idx="1"/>
          </p:nvPr>
        </p:nvSpPr>
        <p:spPr>
          <a:xfrm>
            <a:off x="6096000" y="-1111348"/>
            <a:ext cx="5426845" cy="7453669"/>
          </a:xfrm>
        </p:spPr>
        <p:txBody>
          <a:bodyPr anchor="ctr">
            <a:normAutofit/>
          </a:bodyPr>
          <a:lstStyle/>
          <a:p>
            <a:pPr marL="0" lvl="1" indent="0" eaLnBrk="1" fontAlgn="auto" hangingPunct="1">
              <a:spcBef>
                <a:spcPts val="600"/>
              </a:spcBef>
              <a:spcAft>
                <a:spcPts val="0"/>
              </a:spcAft>
              <a:buFont typeface="Wingdings 2" panose="05020102010507070707" pitchFamily="18" charset="2"/>
              <a:buNone/>
              <a:defRPr/>
            </a:pPr>
            <a:r>
              <a:rPr lang="en-US" altLang="en-US" dirty="0"/>
              <a:t>Chapters are </a:t>
            </a:r>
            <a:r>
              <a:rPr lang="en-US" altLang="en-US" b="1" dirty="0"/>
              <a:t>NOT</a:t>
            </a:r>
            <a:r>
              <a:rPr lang="en-US" altLang="en-US" dirty="0"/>
              <a:t> allowed to have their own websites – specifically for their chapter or for a special event.</a:t>
            </a:r>
          </a:p>
          <a:p>
            <a:pPr marL="0" lvl="1" indent="0" eaLnBrk="1" fontAlgn="auto" hangingPunct="1">
              <a:spcBef>
                <a:spcPts val="600"/>
              </a:spcBef>
              <a:spcAft>
                <a:spcPts val="0"/>
              </a:spcAft>
              <a:buFont typeface="Wingdings 2" panose="05020102010507070707" pitchFamily="18" charset="2"/>
              <a:buNone/>
              <a:defRPr/>
            </a:pPr>
            <a:endParaRPr lang="en-US" altLang="en-US" dirty="0"/>
          </a:p>
          <a:p>
            <a:pPr marL="0" lvl="1" indent="0" eaLnBrk="1" fontAlgn="auto" hangingPunct="1">
              <a:spcBef>
                <a:spcPts val="600"/>
              </a:spcBef>
              <a:spcAft>
                <a:spcPts val="0"/>
              </a:spcAft>
              <a:buFont typeface="Wingdings 2" panose="05020102010507070707" pitchFamily="18" charset="2"/>
              <a:buNone/>
              <a:defRPr/>
            </a:pPr>
            <a:r>
              <a:rPr lang="en-US" dirty="0"/>
              <a:t>There are legal ramifications to everything we do, everything we say, everything we print…things that would very easily make us lose our tax-exempt status.</a:t>
            </a:r>
          </a:p>
          <a:p>
            <a:pPr marL="0" lvl="1" indent="0" eaLnBrk="1" fontAlgn="auto" hangingPunct="1">
              <a:spcBef>
                <a:spcPts val="600"/>
              </a:spcBef>
              <a:spcAft>
                <a:spcPts val="0"/>
              </a:spcAft>
              <a:buFont typeface="Wingdings 2" panose="05020102010507070707" pitchFamily="18" charset="2"/>
              <a:buNone/>
              <a:defRPr/>
            </a:pPr>
            <a:endParaRPr lang="en-US" dirty="0"/>
          </a:p>
          <a:p>
            <a:pPr marL="0" lvl="1" indent="0" eaLnBrk="1" fontAlgn="auto" hangingPunct="1">
              <a:spcBef>
                <a:spcPts val="600"/>
              </a:spcBef>
              <a:spcAft>
                <a:spcPts val="0"/>
              </a:spcAft>
              <a:buFont typeface="Wingdings 2" panose="05020102010507070707" pitchFamily="18" charset="2"/>
              <a:buNone/>
              <a:defRPr/>
            </a:pPr>
            <a:r>
              <a:rPr lang="en-US" dirty="0"/>
              <a:t>The thing that has made NEWH successful for the past 30 years is:</a:t>
            </a:r>
            <a:br>
              <a:rPr lang="en-US" dirty="0"/>
            </a:br>
            <a:endParaRPr lang="en-US" altLang="en-US" dirty="0"/>
          </a:p>
          <a:p>
            <a:pPr marL="0" indent="0">
              <a:buNone/>
            </a:pPr>
            <a:endParaRPr lang="en-US" dirty="0"/>
          </a:p>
        </p:txBody>
      </p:sp>
      <p:sp>
        <p:nvSpPr>
          <p:cNvPr id="6" name="Rectangle 5">
            <a:extLst>
              <a:ext uri="{FF2B5EF4-FFF2-40B4-BE49-F238E27FC236}">
                <a16:creationId xmlns:a16="http://schemas.microsoft.com/office/drawing/2014/main" id="{6666AD8D-7AF7-29FA-FE14-B05F5E17C32D}"/>
              </a:ext>
            </a:extLst>
          </p:cNvPr>
          <p:cNvSpPr/>
          <p:nvPr/>
        </p:nvSpPr>
        <p:spPr>
          <a:xfrm>
            <a:off x="6987424" y="3953022"/>
            <a:ext cx="3692769" cy="2031325"/>
          </a:xfrm>
          <a:prstGeom prst="rect">
            <a:avLst/>
          </a:prstGeom>
          <a:noFill/>
        </p:spPr>
        <p:txBody>
          <a:bodyPr wrap="square" lIns="91440" tIns="45720" rIns="91440" bIns="45720">
            <a:spAutoFit/>
          </a:bodyPr>
          <a:lstStyle/>
          <a:p>
            <a:pPr marL="0" indent="0" algn="ctr">
              <a:lnSpc>
                <a:spcPct val="90000"/>
              </a:lnSpc>
              <a:buFont typeface="Wingdings 2" panose="05020102010507070707" pitchFamily="18" charset="2"/>
              <a:buNone/>
              <a:defRPr/>
            </a:pPr>
            <a:r>
              <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rPr>
              <a:t>ONE </a:t>
            </a:r>
            <a:r>
              <a:rPr lang="en-US" sz="2800" b="0" i="1" cap="none" spc="0" dirty="0">
                <a:ln w="0"/>
                <a:solidFill>
                  <a:schemeClr val="accent1"/>
                </a:solidFill>
                <a:effectLst>
                  <a:outerShdw blurRad="38100" dist="25400" dir="5400000" algn="ctr" rotWithShape="0">
                    <a:srgbClr val="6E747A">
                      <a:alpha val="43000"/>
                    </a:srgbClr>
                  </a:outerShdw>
                </a:effectLst>
                <a:latin typeface="Goudy Old Style (Headings)"/>
              </a:rPr>
              <a:t>Brand</a:t>
            </a:r>
            <a:endPar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endParaRPr>
          </a:p>
          <a:p>
            <a:pPr marL="0" indent="0" algn="ctr">
              <a:lnSpc>
                <a:spcPct val="90000"/>
              </a:lnSpc>
              <a:buFont typeface="Wingdings 2" panose="05020102010507070707" pitchFamily="18" charset="2"/>
              <a:buNone/>
              <a:defRPr/>
            </a:pPr>
            <a:r>
              <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rPr>
              <a:t>One </a:t>
            </a:r>
            <a:r>
              <a:rPr lang="en-US" sz="2800" b="0" i="1" cap="none" spc="0" dirty="0">
                <a:ln w="0"/>
                <a:solidFill>
                  <a:schemeClr val="accent1"/>
                </a:solidFill>
                <a:effectLst>
                  <a:outerShdw blurRad="38100" dist="25400" dir="5400000" algn="ctr" rotWithShape="0">
                    <a:srgbClr val="6E747A">
                      <a:alpha val="43000"/>
                    </a:srgbClr>
                  </a:outerShdw>
                </a:effectLst>
                <a:latin typeface="Goudy Old Style (Headings)"/>
              </a:rPr>
              <a:t>Voice</a:t>
            </a:r>
            <a:endPar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endParaRPr>
          </a:p>
          <a:p>
            <a:pPr marL="0" indent="0" algn="ctr">
              <a:lnSpc>
                <a:spcPct val="90000"/>
              </a:lnSpc>
              <a:buFont typeface="Wingdings 2" panose="05020102010507070707" pitchFamily="18" charset="2"/>
              <a:buNone/>
              <a:defRPr/>
            </a:pPr>
            <a:r>
              <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rPr>
              <a:t>One </a:t>
            </a:r>
            <a:r>
              <a:rPr lang="en-US" sz="2800" b="0" i="1" cap="none" spc="0" dirty="0">
                <a:ln w="0"/>
                <a:solidFill>
                  <a:schemeClr val="accent1"/>
                </a:solidFill>
                <a:effectLst>
                  <a:outerShdw blurRad="38100" dist="25400" dir="5400000" algn="ctr" rotWithShape="0">
                    <a:srgbClr val="6E747A">
                      <a:alpha val="43000"/>
                    </a:srgbClr>
                  </a:outerShdw>
                </a:effectLst>
                <a:latin typeface="Goudy Old Style (Headings)"/>
              </a:rPr>
              <a:t>Mission</a:t>
            </a:r>
            <a:endPar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endParaRPr>
          </a:p>
          <a:p>
            <a:pPr marL="0" indent="0" algn="ctr">
              <a:lnSpc>
                <a:spcPct val="90000"/>
              </a:lnSpc>
              <a:buFont typeface="Wingdings 2" panose="05020102010507070707" pitchFamily="18" charset="2"/>
              <a:buNone/>
              <a:defRPr/>
            </a:pPr>
            <a:r>
              <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rPr>
              <a:t>One </a:t>
            </a:r>
            <a:r>
              <a:rPr lang="en-US" sz="2800" b="0" i="1" cap="none" spc="0" dirty="0">
                <a:ln w="0"/>
                <a:solidFill>
                  <a:schemeClr val="accent1"/>
                </a:solidFill>
                <a:effectLst>
                  <a:outerShdw blurRad="38100" dist="25400" dir="5400000" algn="ctr" rotWithShape="0">
                    <a:srgbClr val="6E747A">
                      <a:alpha val="43000"/>
                    </a:srgbClr>
                  </a:outerShdw>
                </a:effectLst>
                <a:latin typeface="Goudy Old Style (Headings)"/>
              </a:rPr>
              <a:t>Vision</a:t>
            </a:r>
            <a:endPar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endParaRPr>
          </a:p>
          <a:p>
            <a:pPr marL="0" indent="0" algn="ctr">
              <a:lnSpc>
                <a:spcPct val="90000"/>
              </a:lnSpc>
              <a:buFont typeface="Wingdings 2" panose="05020102010507070707" pitchFamily="18" charset="2"/>
              <a:buNone/>
              <a:defRPr/>
            </a:pPr>
            <a:r>
              <a:rPr lang="en-US" sz="2800" b="0" i="1" cap="none" spc="0" dirty="0">
                <a:ln w="0"/>
                <a:solidFill>
                  <a:schemeClr val="accent1"/>
                </a:solidFill>
                <a:effectLst>
                  <a:outerShdw blurRad="38100" dist="25400" dir="5400000" algn="ctr" rotWithShape="0">
                    <a:srgbClr val="6E747A">
                      <a:alpha val="43000"/>
                    </a:srgbClr>
                  </a:outerShdw>
                </a:effectLst>
                <a:latin typeface="Goudy Old Style (Headings)"/>
              </a:rPr>
              <a:t>One Organization</a:t>
            </a:r>
            <a:endParaRPr lang="en-US" sz="2800" b="0" cap="none" spc="0" dirty="0">
              <a:ln w="0"/>
              <a:solidFill>
                <a:schemeClr val="accent1"/>
              </a:solidFill>
              <a:effectLst>
                <a:outerShdw blurRad="38100" dist="25400" dir="5400000" algn="ctr" rotWithShape="0">
                  <a:srgbClr val="6E747A">
                    <a:alpha val="43000"/>
                  </a:srgbClr>
                </a:outerShdw>
              </a:effectLst>
              <a:latin typeface="Goudy Old Style (Headings)"/>
            </a:endParaRPr>
          </a:p>
        </p:txBody>
      </p:sp>
      <p:pic>
        <p:nvPicPr>
          <p:cNvPr id="7" name="Graphic 6">
            <a:extLst>
              <a:ext uri="{FF2B5EF4-FFF2-40B4-BE49-F238E27FC236}">
                <a16:creationId xmlns:a16="http://schemas.microsoft.com/office/drawing/2014/main" id="{7CDFB561-BC24-A0B7-0581-B118968A935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44173" y="5486400"/>
            <a:ext cx="1700769" cy="2200996"/>
          </a:xfrm>
          <a:prstGeom prst="rect">
            <a:avLst/>
          </a:prstGeom>
        </p:spPr>
      </p:pic>
    </p:spTree>
    <p:extLst>
      <p:ext uri="{BB962C8B-B14F-4D97-AF65-F5344CB8AC3E}">
        <p14:creationId xmlns:p14="http://schemas.microsoft.com/office/powerpoint/2010/main" val="2398201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E159530-DCF3-4A55-A165-60D619F19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FC0B1-101A-B726-56EA-9B054639C78E}"/>
              </a:ext>
            </a:extLst>
          </p:cNvPr>
          <p:cNvSpPr>
            <a:spLocks noGrp="1"/>
          </p:cNvSpPr>
          <p:nvPr>
            <p:ph type="title"/>
          </p:nvPr>
        </p:nvSpPr>
        <p:spPr>
          <a:xfrm>
            <a:off x="12728" y="1225826"/>
            <a:ext cx="4051244" cy="4379844"/>
          </a:xfrm>
        </p:spPr>
        <p:txBody>
          <a:bodyPr anchor="ctr">
            <a:normAutofit/>
          </a:bodyPr>
          <a:lstStyle/>
          <a:p>
            <a:pPr algn="ctr"/>
            <a:r>
              <a:rPr lang="en-US" sz="2000" dirty="0"/>
              <a:t>Role of the internet communications chair</a:t>
            </a:r>
          </a:p>
        </p:txBody>
      </p:sp>
      <p:sp>
        <p:nvSpPr>
          <p:cNvPr id="3" name="Content Placeholder 2">
            <a:extLst>
              <a:ext uri="{FF2B5EF4-FFF2-40B4-BE49-F238E27FC236}">
                <a16:creationId xmlns:a16="http://schemas.microsoft.com/office/drawing/2014/main" id="{28D7A4CB-CAE9-C363-4620-666EA4A38C5E}"/>
              </a:ext>
            </a:extLst>
          </p:cNvPr>
          <p:cNvSpPr>
            <a:spLocks noGrp="1"/>
          </p:cNvSpPr>
          <p:nvPr>
            <p:ph idx="1"/>
          </p:nvPr>
        </p:nvSpPr>
        <p:spPr>
          <a:xfrm>
            <a:off x="4762500" y="1839687"/>
            <a:ext cx="6730972" cy="4476708"/>
          </a:xfrm>
        </p:spPr>
        <p:txBody>
          <a:bodyPr>
            <a:normAutofit fontScale="92500" lnSpcReduction="10000"/>
          </a:bodyPr>
          <a:lstStyle/>
          <a:p>
            <a:pPr marL="0" indent="0" eaLnBrk="1" fontAlgn="auto" hangingPunct="1">
              <a:lnSpc>
                <a:spcPct val="90000"/>
              </a:lnSpc>
              <a:spcAft>
                <a:spcPts val="0"/>
              </a:spcAft>
              <a:buClr>
                <a:schemeClr val="accent3"/>
              </a:buClr>
              <a:buFont typeface="Wingdings 2" panose="05020102010507070707" pitchFamily="18" charset="2"/>
              <a:buNone/>
              <a:defRPr/>
            </a:pPr>
            <a:r>
              <a:rPr lang="en-US" altLang="en-US" sz="2600" b="1" dirty="0"/>
              <a:t>The Internet Communications Chair will:</a:t>
            </a:r>
          </a:p>
          <a:p>
            <a:pPr marL="736092" lvl="1" indent="-342900" eaLnBrk="1" fontAlgn="auto" hangingPunct="1">
              <a:lnSpc>
                <a:spcPct val="90000"/>
              </a:lnSpc>
              <a:spcBef>
                <a:spcPts val="600"/>
              </a:spcBef>
              <a:spcAft>
                <a:spcPts val="0"/>
              </a:spcAft>
              <a:defRPr/>
            </a:pPr>
            <a:r>
              <a:rPr lang="en-US" altLang="en-US" sz="2200" dirty="0"/>
              <a:t>Ensure event notices, chapter news, event photos, etc. are posted to NEWH chapter pages, chapter Facebook page, Instagram and LinkedIn in a timely manner</a:t>
            </a:r>
          </a:p>
          <a:p>
            <a:pPr marL="736092" lvl="1" indent="-342900" eaLnBrk="1" fontAlgn="auto" hangingPunct="1">
              <a:lnSpc>
                <a:spcPct val="90000"/>
              </a:lnSpc>
              <a:spcBef>
                <a:spcPts val="600"/>
              </a:spcBef>
              <a:spcAft>
                <a:spcPts val="0"/>
              </a:spcAft>
              <a:defRPr/>
            </a:pPr>
            <a:r>
              <a:rPr lang="en-US" altLang="en-US" sz="2200" dirty="0"/>
              <a:t>Upload event pictures to Flickr and Facebook to ensure NEWH website page includes recent event photos</a:t>
            </a:r>
          </a:p>
          <a:p>
            <a:pPr marL="736092" lvl="1" indent="-342900" eaLnBrk="1" fontAlgn="auto" hangingPunct="1">
              <a:lnSpc>
                <a:spcPct val="90000"/>
              </a:lnSpc>
              <a:spcBef>
                <a:spcPts val="600"/>
              </a:spcBef>
              <a:spcAft>
                <a:spcPts val="0"/>
              </a:spcAft>
              <a:defRPr/>
            </a:pPr>
            <a:r>
              <a:rPr lang="en-US" altLang="en-US" sz="2200" dirty="0"/>
              <a:t>Introduce/Post new members via Facebook along with their company logo! </a:t>
            </a:r>
          </a:p>
          <a:p>
            <a:pPr marL="736092" lvl="1" indent="-342900" eaLnBrk="1" fontAlgn="auto" hangingPunct="1">
              <a:lnSpc>
                <a:spcPct val="90000"/>
              </a:lnSpc>
              <a:spcBef>
                <a:spcPts val="600"/>
              </a:spcBef>
              <a:spcAft>
                <a:spcPts val="0"/>
              </a:spcAft>
              <a:defRPr/>
            </a:pPr>
            <a:r>
              <a:rPr lang="en-US" altLang="en-US" sz="2200" dirty="0"/>
              <a:t>Ensure chapter page is current and contains viable information (i.e., event recaps, member news, sustainable info, scholarship info, etc.)</a:t>
            </a:r>
          </a:p>
          <a:p>
            <a:pPr marL="393192" lvl="1" indent="0" eaLnBrk="1" fontAlgn="auto" hangingPunct="1">
              <a:lnSpc>
                <a:spcPct val="90000"/>
              </a:lnSpc>
              <a:spcBef>
                <a:spcPts val="600"/>
              </a:spcBef>
              <a:spcAft>
                <a:spcPts val="0"/>
              </a:spcAft>
              <a:buNone/>
              <a:defRPr/>
            </a:pPr>
            <a:endParaRPr lang="en-US" altLang="en-US" dirty="0"/>
          </a:p>
          <a:p>
            <a:pPr marL="393192" lvl="1" indent="0" eaLnBrk="1" fontAlgn="auto" hangingPunct="1">
              <a:lnSpc>
                <a:spcPct val="90000"/>
              </a:lnSpc>
              <a:spcBef>
                <a:spcPts val="600"/>
              </a:spcBef>
              <a:spcAft>
                <a:spcPts val="0"/>
              </a:spcAft>
              <a:buNone/>
              <a:defRPr/>
            </a:pPr>
            <a:r>
              <a:rPr lang="en-US" altLang="en-US" sz="1900" b="1" dirty="0"/>
              <a:t>Note:</a:t>
            </a:r>
            <a:r>
              <a:rPr lang="en-US" altLang="en-US" sz="1900" dirty="0"/>
              <a:t> All posts to the chapter’s Facebook page are automatically tweeted on the NEWH Twitter account…so you are getting double exposure for your efforts. Chapters are encouraged to open their own LinkedIn page if desired. </a:t>
            </a:r>
          </a:p>
          <a:p>
            <a:pPr marL="0" indent="0">
              <a:lnSpc>
                <a:spcPct val="90000"/>
              </a:lnSpc>
              <a:buNone/>
            </a:pPr>
            <a:endParaRPr lang="en-US" sz="1300" dirty="0"/>
          </a:p>
        </p:txBody>
      </p:sp>
      <p:pic>
        <p:nvPicPr>
          <p:cNvPr id="11" name="Graphic 10">
            <a:extLst>
              <a:ext uri="{FF2B5EF4-FFF2-40B4-BE49-F238E27FC236}">
                <a16:creationId xmlns:a16="http://schemas.microsoft.com/office/drawing/2014/main" id="{CEE549D7-8E92-6926-5AFC-215AEA152B6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78503" y="5486400"/>
            <a:ext cx="1700769" cy="2200996"/>
          </a:xfrm>
          <a:prstGeom prst="rect">
            <a:avLst/>
          </a:prstGeom>
        </p:spPr>
      </p:pic>
      <p:pic>
        <p:nvPicPr>
          <p:cNvPr id="16" name="Picture 15">
            <a:extLst>
              <a:ext uri="{FF2B5EF4-FFF2-40B4-BE49-F238E27FC236}">
                <a16:creationId xmlns:a16="http://schemas.microsoft.com/office/drawing/2014/main" id="{3873B335-5F52-0330-A3E8-B1C82A9868CA}"/>
              </a:ext>
            </a:extLst>
          </p:cNvPr>
          <p:cNvPicPr>
            <a:picLocks noChangeAspect="1"/>
          </p:cNvPicPr>
          <p:nvPr/>
        </p:nvPicPr>
        <p:blipFill>
          <a:blip r:embed="rId5"/>
          <a:stretch>
            <a:fillRect/>
          </a:stretch>
        </p:blipFill>
        <p:spPr>
          <a:xfrm>
            <a:off x="7196629" y="553038"/>
            <a:ext cx="2472887" cy="957247"/>
          </a:xfrm>
          <a:prstGeom prst="rect">
            <a:avLst/>
          </a:prstGeom>
        </p:spPr>
      </p:pic>
    </p:spTree>
    <p:extLst>
      <p:ext uri="{BB962C8B-B14F-4D97-AF65-F5344CB8AC3E}">
        <p14:creationId xmlns:p14="http://schemas.microsoft.com/office/powerpoint/2010/main" val="282968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FA54BD-E042-4C0D-9BF6-069D35072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D0E3178-4966-4EEF-829B-5D1BAC92B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797DB3B5-3773-4BC5-84D0-A26AB1DBB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3" y="685800"/>
            <a:ext cx="1083068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DF5C96-41FE-38F8-CC80-7AAEB1B95F7A}"/>
              </a:ext>
            </a:extLst>
          </p:cNvPr>
          <p:cNvSpPr>
            <a:spLocks noGrp="1"/>
          </p:cNvSpPr>
          <p:nvPr>
            <p:ph type="title"/>
          </p:nvPr>
        </p:nvSpPr>
        <p:spPr>
          <a:xfrm>
            <a:off x="1846907" y="4844564"/>
            <a:ext cx="8515643" cy="885091"/>
          </a:xfrm>
        </p:spPr>
        <p:txBody>
          <a:bodyPr vert="horz" lIns="91440" tIns="45720" rIns="91440" bIns="45720" rtlCol="0" anchor="b">
            <a:noAutofit/>
          </a:bodyPr>
          <a:lstStyle/>
          <a:p>
            <a:pPr algn="ctr"/>
            <a:r>
              <a:rPr lang="en-US" kern="1200" cap="small" spc="300" dirty="0">
                <a:solidFill>
                  <a:schemeClr val="tx2"/>
                </a:solidFill>
                <a:latin typeface="+mj-lt"/>
                <a:ea typeface="+mj-ea"/>
                <a:cs typeface="+mj-cs"/>
              </a:rPr>
              <a:t>Be creative in promoting your events – build up excitement!</a:t>
            </a:r>
          </a:p>
        </p:txBody>
      </p:sp>
      <p:pic>
        <p:nvPicPr>
          <p:cNvPr id="8" name="Picture 4">
            <a:extLst>
              <a:ext uri="{FF2B5EF4-FFF2-40B4-BE49-F238E27FC236}">
                <a16:creationId xmlns:a16="http://schemas.microsoft.com/office/drawing/2014/main" id="{6635F71E-0EDF-9DCB-1FA0-0B1431C67D7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880672" y="991125"/>
            <a:ext cx="2107854" cy="3306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C424E44F-4341-25C4-8DB1-1C45709B2E3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5088551" y="1001475"/>
            <a:ext cx="2290782" cy="3296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2CB3FB78-6ACE-BE76-6E0F-8EFF1847F4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8439618" y="1001475"/>
            <a:ext cx="2389664" cy="3296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0222C62-D324-39C0-8D56-2E079D99FAC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674292" y="6312863"/>
            <a:ext cx="1395787" cy="545136"/>
          </a:xfrm>
          <a:prstGeom prst="rect">
            <a:avLst/>
          </a:prstGeom>
        </p:spPr>
      </p:pic>
    </p:spTree>
    <p:extLst>
      <p:ext uri="{BB962C8B-B14F-4D97-AF65-F5344CB8AC3E}">
        <p14:creationId xmlns:p14="http://schemas.microsoft.com/office/powerpoint/2010/main" val="2750858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FA54BD-E042-4C0D-9BF6-069D35072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D0E3178-4966-4EEF-829B-5D1BAC92B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2" name="Rectangle 21">
            <a:extLst>
              <a:ext uri="{FF2B5EF4-FFF2-40B4-BE49-F238E27FC236}">
                <a16:creationId xmlns:a16="http://schemas.microsoft.com/office/drawing/2014/main" id="{797DB3B5-3773-4BC5-84D0-A26AB1DBB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3" y="685800"/>
            <a:ext cx="1083068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410A7E-12A9-95D5-1BC1-C6B62A249C49}"/>
              </a:ext>
            </a:extLst>
          </p:cNvPr>
          <p:cNvSpPr>
            <a:spLocks noGrp="1"/>
          </p:cNvSpPr>
          <p:nvPr>
            <p:ph type="title"/>
          </p:nvPr>
        </p:nvSpPr>
        <p:spPr>
          <a:xfrm>
            <a:off x="1819422" y="5013434"/>
            <a:ext cx="8515643" cy="977463"/>
          </a:xfrm>
        </p:spPr>
        <p:txBody>
          <a:bodyPr vert="horz" lIns="91440" tIns="45720" rIns="91440" bIns="45720" rtlCol="0" anchor="b">
            <a:normAutofit/>
          </a:bodyPr>
          <a:lstStyle/>
          <a:p>
            <a:pPr algn="ctr"/>
            <a:r>
              <a:rPr lang="en-US" kern="1200" cap="all" spc="300" baseline="0" dirty="0">
                <a:solidFill>
                  <a:schemeClr val="tx2"/>
                </a:solidFill>
                <a:latin typeface="+mj-lt"/>
                <a:ea typeface="+mj-ea"/>
                <a:cs typeface="+mj-cs"/>
              </a:rPr>
              <a:t>People LOVE to see pictures from your events!</a:t>
            </a:r>
          </a:p>
        </p:txBody>
      </p:sp>
      <p:pic>
        <p:nvPicPr>
          <p:cNvPr id="7" name="Content Placeholder 4">
            <a:extLst>
              <a:ext uri="{FF2B5EF4-FFF2-40B4-BE49-F238E27FC236}">
                <a16:creationId xmlns:a16="http://schemas.microsoft.com/office/drawing/2014/main" id="{A68DC20D-A1F0-A56D-1A47-C7F67C757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6445" y="1011080"/>
            <a:ext cx="2691765" cy="3917950"/>
          </a:xfrm>
          <a:prstGeom prst="rect">
            <a:avLst/>
          </a:prstGeom>
        </p:spPr>
      </p:pic>
      <p:pic>
        <p:nvPicPr>
          <p:cNvPr id="10" name="Content Placeholder 3" descr="A collage of two people&#10;&#10;Description automatically generated with low confidence">
            <a:extLst>
              <a:ext uri="{FF2B5EF4-FFF2-40B4-BE49-F238E27FC236}">
                <a16:creationId xmlns:a16="http://schemas.microsoft.com/office/drawing/2014/main" id="{E5229432-FEFF-E579-19C8-939439A682C4}"/>
              </a:ext>
            </a:extLst>
          </p:cNvPr>
          <p:cNvPicPr>
            <a:picLocks noChangeAspect="1"/>
          </p:cNvPicPr>
          <p:nvPr/>
        </p:nvPicPr>
        <p:blipFill>
          <a:blip r:embed="rId4"/>
          <a:stretch>
            <a:fillRect/>
          </a:stretch>
        </p:blipFill>
        <p:spPr>
          <a:xfrm>
            <a:off x="4266102" y="981076"/>
            <a:ext cx="3048635" cy="3917950"/>
          </a:xfrm>
          <a:prstGeom prst="rect">
            <a:avLst/>
          </a:prstGeom>
        </p:spPr>
      </p:pic>
      <p:pic>
        <p:nvPicPr>
          <p:cNvPr id="12" name="Picture 11" descr="A group of people posing for a photo&#10;&#10;Description automatically generated">
            <a:extLst>
              <a:ext uri="{FF2B5EF4-FFF2-40B4-BE49-F238E27FC236}">
                <a16:creationId xmlns:a16="http://schemas.microsoft.com/office/drawing/2014/main" id="{DE4E4606-ECFE-9FEB-CA77-5D9FFA92CE18}"/>
              </a:ext>
            </a:extLst>
          </p:cNvPr>
          <p:cNvPicPr>
            <a:picLocks noChangeAspect="1"/>
          </p:cNvPicPr>
          <p:nvPr/>
        </p:nvPicPr>
        <p:blipFill>
          <a:blip r:embed="rId5"/>
          <a:stretch>
            <a:fillRect/>
          </a:stretch>
        </p:blipFill>
        <p:spPr>
          <a:xfrm>
            <a:off x="7673614" y="1011080"/>
            <a:ext cx="3490352" cy="3887947"/>
          </a:xfrm>
          <a:prstGeom prst="rect">
            <a:avLst/>
          </a:prstGeom>
        </p:spPr>
      </p:pic>
      <p:pic>
        <p:nvPicPr>
          <p:cNvPr id="3" name="Picture 2">
            <a:extLst>
              <a:ext uri="{FF2B5EF4-FFF2-40B4-BE49-F238E27FC236}">
                <a16:creationId xmlns:a16="http://schemas.microsoft.com/office/drawing/2014/main" id="{41B37E97-655F-821C-FF1F-93BB20057AC4}"/>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644714" y="6279861"/>
            <a:ext cx="1419498" cy="554227"/>
          </a:xfrm>
          <a:prstGeom prst="rect">
            <a:avLst/>
          </a:prstGeom>
        </p:spPr>
      </p:pic>
    </p:spTree>
    <p:extLst>
      <p:ext uri="{BB962C8B-B14F-4D97-AF65-F5344CB8AC3E}">
        <p14:creationId xmlns:p14="http://schemas.microsoft.com/office/powerpoint/2010/main" val="125899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F9EAE4ED-A069-8526-2954-39D938CBF566}"/>
              </a:ext>
            </a:extLst>
          </p:cNvPr>
          <p:cNvGrpSpPr/>
          <p:nvPr/>
        </p:nvGrpSpPr>
        <p:grpSpPr>
          <a:xfrm>
            <a:off x="0" y="1929879"/>
            <a:ext cx="12688389" cy="4928121"/>
            <a:chOff x="19050" y="2343150"/>
            <a:chExt cx="9122640" cy="1600201"/>
          </a:xfrm>
          <a:solidFill>
            <a:schemeClr val="bg1">
              <a:lumMod val="95000"/>
            </a:schemeClr>
          </a:solidFill>
        </p:grpSpPr>
        <p:sp>
          <p:nvSpPr>
            <p:cNvPr id="88" name="Freeform 8">
              <a:extLst>
                <a:ext uri="{FF2B5EF4-FFF2-40B4-BE49-F238E27FC236}">
                  <a16:creationId xmlns:a16="http://schemas.microsoft.com/office/drawing/2014/main" id="{6E7ABFD2-1690-128D-61A7-97F3EE28BBEE}"/>
                </a:ext>
              </a:extLst>
            </p:cNvPr>
            <p:cNvSpPr>
              <a:spLocks/>
            </p:cNvSpPr>
            <p:nvPr/>
          </p:nvSpPr>
          <p:spPr bwMode="auto">
            <a:xfrm>
              <a:off x="6662738" y="2516188"/>
              <a:ext cx="1447800" cy="1393825"/>
            </a:xfrm>
            <a:custGeom>
              <a:avLst/>
              <a:gdLst/>
              <a:ahLst/>
              <a:cxnLst>
                <a:cxn ang="0">
                  <a:pos x="912" y="878"/>
                </a:cxn>
                <a:cxn ang="0">
                  <a:pos x="912" y="492"/>
                </a:cxn>
                <a:cxn ang="0">
                  <a:pos x="449" y="492"/>
                </a:cxn>
                <a:cxn ang="0">
                  <a:pos x="449" y="117"/>
                </a:cxn>
                <a:cxn ang="0">
                  <a:pos x="336" y="0"/>
                </a:cxn>
                <a:cxn ang="0">
                  <a:pos x="190" y="147"/>
                </a:cxn>
                <a:cxn ang="0">
                  <a:pos x="190" y="392"/>
                </a:cxn>
                <a:cxn ang="0">
                  <a:pos x="102" y="392"/>
                </a:cxn>
                <a:cxn ang="0">
                  <a:pos x="102" y="508"/>
                </a:cxn>
                <a:cxn ang="0">
                  <a:pos x="0" y="508"/>
                </a:cxn>
                <a:cxn ang="0">
                  <a:pos x="0" y="878"/>
                </a:cxn>
                <a:cxn ang="0">
                  <a:pos x="912" y="878"/>
                </a:cxn>
              </a:cxnLst>
              <a:rect l="0" t="0" r="r" b="b"/>
              <a:pathLst>
                <a:path w="912" h="878">
                  <a:moveTo>
                    <a:pt x="912" y="878"/>
                  </a:moveTo>
                  <a:lnTo>
                    <a:pt x="912" y="492"/>
                  </a:lnTo>
                  <a:lnTo>
                    <a:pt x="449" y="492"/>
                  </a:lnTo>
                  <a:lnTo>
                    <a:pt x="449" y="117"/>
                  </a:lnTo>
                  <a:lnTo>
                    <a:pt x="336" y="0"/>
                  </a:lnTo>
                  <a:lnTo>
                    <a:pt x="190" y="147"/>
                  </a:lnTo>
                  <a:lnTo>
                    <a:pt x="190" y="392"/>
                  </a:lnTo>
                  <a:lnTo>
                    <a:pt x="102" y="392"/>
                  </a:lnTo>
                  <a:lnTo>
                    <a:pt x="102" y="508"/>
                  </a:lnTo>
                  <a:lnTo>
                    <a:pt x="0" y="508"/>
                  </a:lnTo>
                  <a:lnTo>
                    <a:pt x="0" y="878"/>
                  </a:lnTo>
                  <a:lnTo>
                    <a:pt x="912" y="8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89" name="Group 88">
              <a:extLst>
                <a:ext uri="{FF2B5EF4-FFF2-40B4-BE49-F238E27FC236}">
                  <a16:creationId xmlns:a16="http://schemas.microsoft.com/office/drawing/2014/main" id="{04F5C06B-D249-994B-AB43-7CC1D074A54D}"/>
                </a:ext>
              </a:extLst>
            </p:cNvPr>
            <p:cNvGrpSpPr/>
            <p:nvPr/>
          </p:nvGrpSpPr>
          <p:grpSpPr>
            <a:xfrm>
              <a:off x="19050" y="2343150"/>
              <a:ext cx="9122640" cy="1600201"/>
              <a:chOff x="19050" y="2343150"/>
              <a:chExt cx="9122640" cy="1600201"/>
            </a:xfrm>
            <a:grpFill/>
          </p:grpSpPr>
          <p:sp>
            <p:nvSpPr>
              <p:cNvPr id="90" name="Freeform 7">
                <a:extLst>
                  <a:ext uri="{FF2B5EF4-FFF2-40B4-BE49-F238E27FC236}">
                    <a16:creationId xmlns:a16="http://schemas.microsoft.com/office/drawing/2014/main" id="{10B32CDB-0A41-60F2-0318-631B148287AD}"/>
                  </a:ext>
                </a:extLst>
              </p:cNvPr>
              <p:cNvSpPr>
                <a:spLocks/>
              </p:cNvSpPr>
              <p:nvPr/>
            </p:nvSpPr>
            <p:spPr bwMode="auto">
              <a:xfrm>
                <a:off x="7540625" y="2362200"/>
                <a:ext cx="1203325" cy="1547813"/>
              </a:xfrm>
              <a:custGeom>
                <a:avLst/>
                <a:gdLst/>
                <a:ahLst/>
                <a:cxnLst>
                  <a:cxn ang="0">
                    <a:pos x="327" y="419"/>
                  </a:cxn>
                  <a:cxn ang="0">
                    <a:pos x="327" y="218"/>
                  </a:cxn>
                  <a:cxn ang="0">
                    <a:pos x="187" y="218"/>
                  </a:cxn>
                  <a:cxn ang="0">
                    <a:pos x="187" y="121"/>
                  </a:cxn>
                  <a:cxn ang="0">
                    <a:pos x="136" y="121"/>
                  </a:cxn>
                  <a:cxn ang="0">
                    <a:pos x="136" y="0"/>
                  </a:cxn>
                  <a:cxn ang="0">
                    <a:pos x="64" y="0"/>
                  </a:cxn>
                  <a:cxn ang="0">
                    <a:pos x="64" y="128"/>
                  </a:cxn>
                  <a:cxn ang="0">
                    <a:pos x="7" y="128"/>
                  </a:cxn>
                  <a:cxn ang="0">
                    <a:pos x="7" y="279"/>
                  </a:cxn>
                  <a:cxn ang="0">
                    <a:pos x="0" y="419"/>
                  </a:cxn>
                  <a:cxn ang="0">
                    <a:pos x="327" y="419"/>
                  </a:cxn>
                </a:cxnLst>
                <a:rect l="0" t="0" r="r" b="b"/>
                <a:pathLst>
                  <a:path w="327" h="419">
                    <a:moveTo>
                      <a:pt x="327" y="419"/>
                    </a:moveTo>
                    <a:cubicBezTo>
                      <a:pt x="327" y="218"/>
                      <a:pt x="327" y="218"/>
                      <a:pt x="327" y="218"/>
                    </a:cubicBezTo>
                    <a:cubicBezTo>
                      <a:pt x="327" y="222"/>
                      <a:pt x="187" y="218"/>
                      <a:pt x="187" y="218"/>
                    </a:cubicBezTo>
                    <a:cubicBezTo>
                      <a:pt x="187" y="121"/>
                      <a:pt x="187" y="121"/>
                      <a:pt x="187" y="121"/>
                    </a:cubicBezTo>
                    <a:cubicBezTo>
                      <a:pt x="136" y="121"/>
                      <a:pt x="136" y="121"/>
                      <a:pt x="136" y="121"/>
                    </a:cubicBezTo>
                    <a:cubicBezTo>
                      <a:pt x="136" y="0"/>
                      <a:pt x="136" y="0"/>
                      <a:pt x="136" y="0"/>
                    </a:cubicBezTo>
                    <a:cubicBezTo>
                      <a:pt x="64" y="0"/>
                      <a:pt x="64" y="0"/>
                      <a:pt x="64" y="0"/>
                    </a:cubicBezTo>
                    <a:cubicBezTo>
                      <a:pt x="64" y="128"/>
                      <a:pt x="64" y="128"/>
                      <a:pt x="64" y="128"/>
                    </a:cubicBezTo>
                    <a:cubicBezTo>
                      <a:pt x="7" y="128"/>
                      <a:pt x="7" y="128"/>
                      <a:pt x="7" y="128"/>
                    </a:cubicBezTo>
                    <a:cubicBezTo>
                      <a:pt x="7" y="279"/>
                      <a:pt x="7" y="279"/>
                      <a:pt x="7" y="279"/>
                    </a:cubicBezTo>
                    <a:cubicBezTo>
                      <a:pt x="7" y="274"/>
                      <a:pt x="2" y="372"/>
                      <a:pt x="0" y="419"/>
                    </a:cubicBezTo>
                    <a:lnTo>
                      <a:pt x="327"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1" name="Group 90">
                <a:extLst>
                  <a:ext uri="{FF2B5EF4-FFF2-40B4-BE49-F238E27FC236}">
                    <a16:creationId xmlns:a16="http://schemas.microsoft.com/office/drawing/2014/main" id="{DB9F7B7A-3509-9282-196E-81EDDE2F9523}"/>
                  </a:ext>
                </a:extLst>
              </p:cNvPr>
              <p:cNvGrpSpPr/>
              <p:nvPr/>
            </p:nvGrpSpPr>
            <p:grpSpPr>
              <a:xfrm>
                <a:off x="19050" y="2343150"/>
                <a:ext cx="9122640" cy="1600201"/>
                <a:chOff x="19050" y="2343150"/>
                <a:chExt cx="9122640" cy="1600201"/>
              </a:xfrm>
              <a:grpFill/>
            </p:grpSpPr>
            <p:sp>
              <p:nvSpPr>
                <p:cNvPr id="92" name="Freeform 5">
                  <a:extLst>
                    <a:ext uri="{FF2B5EF4-FFF2-40B4-BE49-F238E27FC236}">
                      <a16:creationId xmlns:a16="http://schemas.microsoft.com/office/drawing/2014/main" id="{B7A8DFCB-6AC8-04DB-A228-C5E3A4359092}"/>
                    </a:ext>
                  </a:extLst>
                </p:cNvPr>
                <p:cNvSpPr>
                  <a:spLocks/>
                </p:cNvSpPr>
                <p:nvPr/>
              </p:nvSpPr>
              <p:spPr bwMode="auto">
                <a:xfrm>
                  <a:off x="5934075" y="2343150"/>
                  <a:ext cx="1827213" cy="1566863"/>
                </a:xfrm>
                <a:custGeom>
                  <a:avLst/>
                  <a:gdLst/>
                  <a:ahLst/>
                  <a:cxnLst>
                    <a:cxn ang="0">
                      <a:pos x="288" y="424"/>
                    </a:cxn>
                    <a:cxn ang="0">
                      <a:pos x="360" y="352"/>
                    </a:cxn>
                    <a:cxn ang="0">
                      <a:pos x="452" y="260"/>
                    </a:cxn>
                    <a:cxn ang="0">
                      <a:pos x="452" y="135"/>
                    </a:cxn>
                    <a:cxn ang="0">
                      <a:pos x="497" y="135"/>
                    </a:cxn>
                    <a:cxn ang="0">
                      <a:pos x="497" y="106"/>
                    </a:cxn>
                    <a:cxn ang="0">
                      <a:pos x="450" y="106"/>
                    </a:cxn>
                    <a:cxn ang="0">
                      <a:pos x="450" y="18"/>
                    </a:cxn>
                    <a:cxn ang="0">
                      <a:pos x="432" y="18"/>
                    </a:cxn>
                    <a:cxn ang="0">
                      <a:pos x="432" y="0"/>
                    </a:cxn>
                    <a:cxn ang="0">
                      <a:pos x="374" y="0"/>
                    </a:cxn>
                    <a:cxn ang="0">
                      <a:pos x="374" y="18"/>
                    </a:cxn>
                    <a:cxn ang="0">
                      <a:pos x="351" y="18"/>
                    </a:cxn>
                    <a:cxn ang="0">
                      <a:pos x="351" y="110"/>
                    </a:cxn>
                    <a:cxn ang="0">
                      <a:pos x="282" y="180"/>
                    </a:cxn>
                    <a:cxn ang="0">
                      <a:pos x="259" y="180"/>
                    </a:cxn>
                    <a:cxn ang="0">
                      <a:pos x="259" y="128"/>
                    </a:cxn>
                    <a:cxn ang="0">
                      <a:pos x="238" y="128"/>
                    </a:cxn>
                    <a:cxn ang="0">
                      <a:pos x="238" y="107"/>
                    </a:cxn>
                    <a:cxn ang="0">
                      <a:pos x="201" y="107"/>
                    </a:cxn>
                    <a:cxn ang="0">
                      <a:pos x="201" y="128"/>
                    </a:cxn>
                    <a:cxn ang="0">
                      <a:pos x="189" y="128"/>
                    </a:cxn>
                    <a:cxn ang="0">
                      <a:pos x="189" y="205"/>
                    </a:cxn>
                    <a:cxn ang="0">
                      <a:pos x="151" y="205"/>
                    </a:cxn>
                    <a:cxn ang="0">
                      <a:pos x="151" y="32"/>
                    </a:cxn>
                    <a:cxn ang="0">
                      <a:pos x="122" y="32"/>
                    </a:cxn>
                    <a:cxn ang="0">
                      <a:pos x="122" y="234"/>
                    </a:cxn>
                    <a:cxn ang="0">
                      <a:pos x="102" y="234"/>
                    </a:cxn>
                    <a:cxn ang="0">
                      <a:pos x="102" y="105"/>
                    </a:cxn>
                    <a:cxn ang="0">
                      <a:pos x="88" y="105"/>
                    </a:cxn>
                    <a:cxn ang="0">
                      <a:pos x="88" y="83"/>
                    </a:cxn>
                    <a:cxn ang="0">
                      <a:pos x="15" y="83"/>
                    </a:cxn>
                    <a:cxn ang="0">
                      <a:pos x="15" y="106"/>
                    </a:cxn>
                    <a:cxn ang="0">
                      <a:pos x="0" y="106"/>
                    </a:cxn>
                    <a:cxn ang="0">
                      <a:pos x="0" y="166"/>
                    </a:cxn>
                    <a:cxn ang="0">
                      <a:pos x="35" y="424"/>
                    </a:cxn>
                    <a:cxn ang="0">
                      <a:pos x="288" y="424"/>
                    </a:cxn>
                  </a:cxnLst>
                  <a:rect l="0" t="0" r="r" b="b"/>
                  <a:pathLst>
                    <a:path w="497" h="424">
                      <a:moveTo>
                        <a:pt x="288" y="424"/>
                      </a:moveTo>
                      <a:cubicBezTo>
                        <a:pt x="360" y="352"/>
                        <a:pt x="360" y="352"/>
                        <a:pt x="360" y="352"/>
                      </a:cubicBezTo>
                      <a:cubicBezTo>
                        <a:pt x="452" y="260"/>
                        <a:pt x="452" y="260"/>
                        <a:pt x="452" y="260"/>
                      </a:cubicBezTo>
                      <a:cubicBezTo>
                        <a:pt x="452" y="135"/>
                        <a:pt x="452" y="135"/>
                        <a:pt x="452" y="135"/>
                      </a:cubicBezTo>
                      <a:cubicBezTo>
                        <a:pt x="497" y="135"/>
                        <a:pt x="497" y="135"/>
                        <a:pt x="497" y="135"/>
                      </a:cubicBezTo>
                      <a:cubicBezTo>
                        <a:pt x="497" y="106"/>
                        <a:pt x="497" y="106"/>
                        <a:pt x="497" y="106"/>
                      </a:cubicBezTo>
                      <a:cubicBezTo>
                        <a:pt x="450" y="106"/>
                        <a:pt x="450" y="106"/>
                        <a:pt x="450" y="106"/>
                      </a:cubicBezTo>
                      <a:cubicBezTo>
                        <a:pt x="450" y="18"/>
                        <a:pt x="450" y="18"/>
                        <a:pt x="450" y="18"/>
                      </a:cubicBezTo>
                      <a:cubicBezTo>
                        <a:pt x="432" y="18"/>
                        <a:pt x="432" y="18"/>
                        <a:pt x="432" y="18"/>
                      </a:cubicBezTo>
                      <a:cubicBezTo>
                        <a:pt x="432" y="0"/>
                        <a:pt x="432" y="0"/>
                        <a:pt x="432" y="0"/>
                      </a:cubicBezTo>
                      <a:cubicBezTo>
                        <a:pt x="374" y="0"/>
                        <a:pt x="374" y="0"/>
                        <a:pt x="374" y="0"/>
                      </a:cubicBezTo>
                      <a:cubicBezTo>
                        <a:pt x="374" y="18"/>
                        <a:pt x="374" y="18"/>
                        <a:pt x="374" y="18"/>
                      </a:cubicBezTo>
                      <a:cubicBezTo>
                        <a:pt x="351" y="18"/>
                        <a:pt x="351" y="18"/>
                        <a:pt x="351" y="18"/>
                      </a:cubicBezTo>
                      <a:cubicBezTo>
                        <a:pt x="351" y="110"/>
                        <a:pt x="351" y="110"/>
                        <a:pt x="351" y="110"/>
                      </a:cubicBezTo>
                      <a:cubicBezTo>
                        <a:pt x="282" y="180"/>
                        <a:pt x="282" y="180"/>
                        <a:pt x="282" y="180"/>
                      </a:cubicBezTo>
                      <a:cubicBezTo>
                        <a:pt x="259" y="180"/>
                        <a:pt x="259" y="180"/>
                        <a:pt x="259" y="180"/>
                      </a:cubicBezTo>
                      <a:cubicBezTo>
                        <a:pt x="259" y="128"/>
                        <a:pt x="259" y="128"/>
                        <a:pt x="259" y="128"/>
                      </a:cubicBezTo>
                      <a:cubicBezTo>
                        <a:pt x="238" y="128"/>
                        <a:pt x="238" y="128"/>
                        <a:pt x="238" y="128"/>
                      </a:cubicBezTo>
                      <a:cubicBezTo>
                        <a:pt x="238" y="107"/>
                        <a:pt x="238" y="107"/>
                        <a:pt x="238" y="107"/>
                      </a:cubicBezTo>
                      <a:cubicBezTo>
                        <a:pt x="201" y="107"/>
                        <a:pt x="201" y="107"/>
                        <a:pt x="201" y="107"/>
                      </a:cubicBezTo>
                      <a:cubicBezTo>
                        <a:pt x="201" y="128"/>
                        <a:pt x="201" y="128"/>
                        <a:pt x="201" y="128"/>
                      </a:cubicBezTo>
                      <a:cubicBezTo>
                        <a:pt x="189" y="128"/>
                        <a:pt x="189" y="128"/>
                        <a:pt x="189" y="128"/>
                      </a:cubicBezTo>
                      <a:cubicBezTo>
                        <a:pt x="189" y="205"/>
                        <a:pt x="189" y="205"/>
                        <a:pt x="189" y="205"/>
                      </a:cubicBezTo>
                      <a:cubicBezTo>
                        <a:pt x="151" y="205"/>
                        <a:pt x="151" y="205"/>
                        <a:pt x="151" y="205"/>
                      </a:cubicBezTo>
                      <a:cubicBezTo>
                        <a:pt x="151" y="205"/>
                        <a:pt x="151" y="33"/>
                        <a:pt x="151" y="32"/>
                      </a:cubicBezTo>
                      <a:cubicBezTo>
                        <a:pt x="151" y="31"/>
                        <a:pt x="122" y="32"/>
                        <a:pt x="122" y="32"/>
                      </a:cubicBezTo>
                      <a:cubicBezTo>
                        <a:pt x="122" y="234"/>
                        <a:pt x="122" y="234"/>
                        <a:pt x="122" y="234"/>
                      </a:cubicBezTo>
                      <a:cubicBezTo>
                        <a:pt x="102" y="234"/>
                        <a:pt x="102" y="234"/>
                        <a:pt x="102" y="234"/>
                      </a:cubicBezTo>
                      <a:cubicBezTo>
                        <a:pt x="102" y="105"/>
                        <a:pt x="102" y="105"/>
                        <a:pt x="102" y="105"/>
                      </a:cubicBezTo>
                      <a:cubicBezTo>
                        <a:pt x="88" y="105"/>
                        <a:pt x="88" y="105"/>
                        <a:pt x="88" y="105"/>
                      </a:cubicBezTo>
                      <a:cubicBezTo>
                        <a:pt x="88" y="83"/>
                        <a:pt x="88" y="83"/>
                        <a:pt x="88" y="83"/>
                      </a:cubicBezTo>
                      <a:cubicBezTo>
                        <a:pt x="15" y="83"/>
                        <a:pt x="15" y="83"/>
                        <a:pt x="15" y="83"/>
                      </a:cubicBezTo>
                      <a:cubicBezTo>
                        <a:pt x="15" y="106"/>
                        <a:pt x="15" y="106"/>
                        <a:pt x="15" y="106"/>
                      </a:cubicBezTo>
                      <a:cubicBezTo>
                        <a:pt x="0" y="106"/>
                        <a:pt x="0" y="106"/>
                        <a:pt x="0" y="106"/>
                      </a:cubicBezTo>
                      <a:cubicBezTo>
                        <a:pt x="0" y="166"/>
                        <a:pt x="0" y="166"/>
                        <a:pt x="0" y="166"/>
                      </a:cubicBezTo>
                      <a:cubicBezTo>
                        <a:pt x="35" y="424"/>
                        <a:pt x="35" y="424"/>
                        <a:pt x="35" y="424"/>
                      </a:cubicBezTo>
                      <a:lnTo>
                        <a:pt x="288" y="4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3" name="Group 92">
                  <a:extLst>
                    <a:ext uri="{FF2B5EF4-FFF2-40B4-BE49-F238E27FC236}">
                      <a16:creationId xmlns:a16="http://schemas.microsoft.com/office/drawing/2014/main" id="{220A82DD-5AE8-AD57-FD5D-3BDA0BEAA134}"/>
                    </a:ext>
                  </a:extLst>
                </p:cNvPr>
                <p:cNvGrpSpPr/>
                <p:nvPr/>
              </p:nvGrpSpPr>
              <p:grpSpPr>
                <a:xfrm>
                  <a:off x="19050" y="2627313"/>
                  <a:ext cx="9122640" cy="1316038"/>
                  <a:chOff x="19050" y="2627313"/>
                  <a:chExt cx="9122640" cy="1316038"/>
                </a:xfrm>
                <a:grpFill/>
              </p:grpSpPr>
              <p:sp>
                <p:nvSpPr>
                  <p:cNvPr id="94" name="Rectangle 9">
                    <a:extLst>
                      <a:ext uri="{FF2B5EF4-FFF2-40B4-BE49-F238E27FC236}">
                        <a16:creationId xmlns:a16="http://schemas.microsoft.com/office/drawing/2014/main" id="{8903D365-3B4C-A2D9-BB93-CF00C16D1F00}"/>
                      </a:ext>
                    </a:extLst>
                  </p:cNvPr>
                  <p:cNvSpPr>
                    <a:spLocks noChangeArrowheads="1"/>
                  </p:cNvSpPr>
                  <p:nvPr/>
                </p:nvSpPr>
                <p:spPr bwMode="auto">
                  <a:xfrm>
                    <a:off x="537527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Rectangle 10">
                    <a:extLst>
                      <a:ext uri="{FF2B5EF4-FFF2-40B4-BE49-F238E27FC236}">
                        <a16:creationId xmlns:a16="http://schemas.microsoft.com/office/drawing/2014/main" id="{1EB51349-6DDF-08E0-1130-07CC0547EF57}"/>
                      </a:ext>
                    </a:extLst>
                  </p:cNvPr>
                  <p:cNvSpPr>
                    <a:spLocks noChangeArrowheads="1"/>
                  </p:cNvSpPr>
                  <p:nvPr/>
                </p:nvSpPr>
                <p:spPr bwMode="auto">
                  <a:xfrm>
                    <a:off x="5567363" y="2797175"/>
                    <a:ext cx="6508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Rectangle 11">
                    <a:extLst>
                      <a:ext uri="{FF2B5EF4-FFF2-40B4-BE49-F238E27FC236}">
                        <a16:creationId xmlns:a16="http://schemas.microsoft.com/office/drawing/2014/main" id="{2F79A139-DAD6-21E0-1086-7B2CF96510CB}"/>
                      </a:ext>
                    </a:extLst>
                  </p:cNvPr>
                  <p:cNvSpPr>
                    <a:spLocks noChangeArrowheads="1"/>
                  </p:cNvSpPr>
                  <p:nvPr/>
                </p:nvSpPr>
                <p:spPr bwMode="auto">
                  <a:xfrm>
                    <a:off x="5562600" y="29527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Rectangle 12">
                    <a:extLst>
                      <a:ext uri="{FF2B5EF4-FFF2-40B4-BE49-F238E27FC236}">
                        <a16:creationId xmlns:a16="http://schemas.microsoft.com/office/drawing/2014/main" id="{2AC3C032-C494-FC3F-64B7-B6E988063F03}"/>
                      </a:ext>
                    </a:extLst>
                  </p:cNvPr>
                  <p:cNvSpPr>
                    <a:spLocks noChangeArrowheads="1"/>
                  </p:cNvSpPr>
                  <p:nvPr/>
                </p:nvSpPr>
                <p:spPr bwMode="auto">
                  <a:xfrm>
                    <a:off x="5567363" y="3111500"/>
                    <a:ext cx="65088"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Rectangle 14">
                    <a:extLst>
                      <a:ext uri="{FF2B5EF4-FFF2-40B4-BE49-F238E27FC236}">
                        <a16:creationId xmlns:a16="http://schemas.microsoft.com/office/drawing/2014/main" id="{6BDD2200-844B-4E62-DD1A-CC2CC2E6D734}"/>
                      </a:ext>
                    </a:extLst>
                  </p:cNvPr>
                  <p:cNvSpPr>
                    <a:spLocks noChangeArrowheads="1"/>
                  </p:cNvSpPr>
                  <p:nvPr/>
                </p:nvSpPr>
                <p:spPr bwMode="auto">
                  <a:xfrm>
                    <a:off x="6400800" y="264318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Rectangle 15">
                    <a:extLst>
                      <a:ext uri="{FF2B5EF4-FFF2-40B4-BE49-F238E27FC236}">
                        <a16:creationId xmlns:a16="http://schemas.microsoft.com/office/drawing/2014/main" id="{6F0BAAE8-43BD-1D99-218E-CE451249BC70}"/>
                      </a:ext>
                    </a:extLst>
                  </p:cNvPr>
                  <p:cNvSpPr>
                    <a:spLocks noChangeArrowheads="1"/>
                  </p:cNvSpPr>
                  <p:nvPr/>
                </p:nvSpPr>
                <p:spPr bwMode="auto">
                  <a:xfrm>
                    <a:off x="6405563" y="2805113"/>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Rectangle 16">
                    <a:extLst>
                      <a:ext uri="{FF2B5EF4-FFF2-40B4-BE49-F238E27FC236}">
                        <a16:creationId xmlns:a16="http://schemas.microsoft.com/office/drawing/2014/main" id="{71A26C3E-18E3-B823-E3AD-7E6FA28C7E6E}"/>
                      </a:ext>
                    </a:extLst>
                  </p:cNvPr>
                  <p:cNvSpPr>
                    <a:spLocks noChangeArrowheads="1"/>
                  </p:cNvSpPr>
                  <p:nvPr/>
                </p:nvSpPr>
                <p:spPr bwMode="auto">
                  <a:xfrm>
                    <a:off x="6405563" y="29686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Rectangle 17">
                    <a:extLst>
                      <a:ext uri="{FF2B5EF4-FFF2-40B4-BE49-F238E27FC236}">
                        <a16:creationId xmlns:a16="http://schemas.microsoft.com/office/drawing/2014/main" id="{E2FC9D8E-D9F1-038E-8908-509E1BFF8864}"/>
                      </a:ext>
                    </a:extLst>
                  </p:cNvPr>
                  <p:cNvSpPr>
                    <a:spLocks noChangeArrowheads="1"/>
                  </p:cNvSpPr>
                  <p:nvPr/>
                </p:nvSpPr>
                <p:spPr bwMode="auto">
                  <a:xfrm>
                    <a:off x="6400800" y="3122613"/>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Rectangle 18">
                    <a:extLst>
                      <a:ext uri="{FF2B5EF4-FFF2-40B4-BE49-F238E27FC236}">
                        <a16:creationId xmlns:a16="http://schemas.microsoft.com/office/drawing/2014/main" id="{BA579A25-E544-7865-1E23-01E67EFCC01F}"/>
                      </a:ext>
                    </a:extLst>
                  </p:cNvPr>
                  <p:cNvSpPr>
                    <a:spLocks noChangeArrowheads="1"/>
                  </p:cNvSpPr>
                  <p:nvPr/>
                </p:nvSpPr>
                <p:spPr bwMode="auto">
                  <a:xfrm>
                    <a:off x="6405563" y="32861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Rectangle 19">
                    <a:extLst>
                      <a:ext uri="{FF2B5EF4-FFF2-40B4-BE49-F238E27FC236}">
                        <a16:creationId xmlns:a16="http://schemas.microsoft.com/office/drawing/2014/main" id="{98C15714-8500-E19F-EB3F-2A5C634AAB70}"/>
                      </a:ext>
                    </a:extLst>
                  </p:cNvPr>
                  <p:cNvSpPr>
                    <a:spLocks noChangeArrowheads="1"/>
                  </p:cNvSpPr>
                  <p:nvPr/>
                </p:nvSpPr>
                <p:spPr bwMode="auto">
                  <a:xfrm>
                    <a:off x="5500688" y="3348038"/>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Rectangle 20">
                    <a:extLst>
                      <a:ext uri="{FF2B5EF4-FFF2-40B4-BE49-F238E27FC236}">
                        <a16:creationId xmlns:a16="http://schemas.microsoft.com/office/drawing/2014/main" id="{80CE14AB-474C-AAEB-CB50-EB3FA57D3D8B}"/>
                      </a:ext>
                    </a:extLst>
                  </p:cNvPr>
                  <p:cNvSpPr>
                    <a:spLocks noChangeArrowheads="1"/>
                  </p:cNvSpPr>
                  <p:nvPr/>
                </p:nvSpPr>
                <p:spPr bwMode="auto">
                  <a:xfrm>
                    <a:off x="6996113" y="2752725"/>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Rectangle 21">
                    <a:extLst>
                      <a:ext uri="{FF2B5EF4-FFF2-40B4-BE49-F238E27FC236}">
                        <a16:creationId xmlns:a16="http://schemas.microsoft.com/office/drawing/2014/main" id="{255CFFAD-1EA0-3192-8EB4-3C8A2D73BEBE}"/>
                      </a:ext>
                    </a:extLst>
                  </p:cNvPr>
                  <p:cNvSpPr>
                    <a:spLocks noChangeArrowheads="1"/>
                  </p:cNvSpPr>
                  <p:nvPr/>
                </p:nvSpPr>
                <p:spPr bwMode="auto">
                  <a:xfrm>
                    <a:off x="7118350" y="274955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Rectangle 24">
                    <a:extLst>
                      <a:ext uri="{FF2B5EF4-FFF2-40B4-BE49-F238E27FC236}">
                        <a16:creationId xmlns:a16="http://schemas.microsoft.com/office/drawing/2014/main" id="{6BDFA245-C6D9-8DD6-0638-98724E1227BC}"/>
                      </a:ext>
                    </a:extLst>
                  </p:cNvPr>
                  <p:cNvSpPr>
                    <a:spLocks noChangeArrowheads="1"/>
                  </p:cNvSpPr>
                  <p:nvPr/>
                </p:nvSpPr>
                <p:spPr bwMode="auto">
                  <a:xfrm>
                    <a:off x="7813675" y="263207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Rectangle 25">
                    <a:extLst>
                      <a:ext uri="{FF2B5EF4-FFF2-40B4-BE49-F238E27FC236}">
                        <a16:creationId xmlns:a16="http://schemas.microsoft.com/office/drawing/2014/main" id="{51D78D78-AE49-1ECE-2ACC-384102DABD78}"/>
                      </a:ext>
                    </a:extLst>
                  </p:cNvPr>
                  <p:cNvSpPr>
                    <a:spLocks noChangeArrowheads="1"/>
                  </p:cNvSpPr>
                  <p:nvPr/>
                </p:nvSpPr>
                <p:spPr bwMode="auto">
                  <a:xfrm>
                    <a:off x="7934325" y="26273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Rectangle 26">
                    <a:extLst>
                      <a:ext uri="{FF2B5EF4-FFF2-40B4-BE49-F238E27FC236}">
                        <a16:creationId xmlns:a16="http://schemas.microsoft.com/office/drawing/2014/main" id="{C8C508CB-A40F-72A2-D0FA-C6AE65A6E7FD}"/>
                      </a:ext>
                    </a:extLst>
                  </p:cNvPr>
                  <p:cNvSpPr>
                    <a:spLocks noChangeArrowheads="1"/>
                  </p:cNvSpPr>
                  <p:nvPr/>
                </p:nvSpPr>
                <p:spPr bwMode="auto">
                  <a:xfrm>
                    <a:off x="7604125"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Rectangle 27">
                    <a:extLst>
                      <a:ext uri="{FF2B5EF4-FFF2-40B4-BE49-F238E27FC236}">
                        <a16:creationId xmlns:a16="http://schemas.microsoft.com/office/drawing/2014/main" id="{25FA6FDE-7CF7-DAEB-E51E-87077FC88055}"/>
                      </a:ext>
                    </a:extLst>
                  </p:cNvPr>
                  <p:cNvSpPr>
                    <a:spLocks noChangeArrowheads="1"/>
                  </p:cNvSpPr>
                  <p:nvPr/>
                </p:nvSpPr>
                <p:spPr bwMode="auto">
                  <a:xfrm>
                    <a:off x="7727950" y="292417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Rectangle 28">
                    <a:extLst>
                      <a:ext uri="{FF2B5EF4-FFF2-40B4-BE49-F238E27FC236}">
                        <a16:creationId xmlns:a16="http://schemas.microsoft.com/office/drawing/2014/main" id="{82591A0F-598F-8CFD-CBA9-1ACEDA5A2EAC}"/>
                      </a:ext>
                    </a:extLst>
                  </p:cNvPr>
                  <p:cNvSpPr>
                    <a:spLocks noChangeArrowheads="1"/>
                  </p:cNvSpPr>
                  <p:nvPr/>
                </p:nvSpPr>
                <p:spPr bwMode="auto">
                  <a:xfrm>
                    <a:off x="7989888"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Rectangle 29">
                    <a:extLst>
                      <a:ext uri="{FF2B5EF4-FFF2-40B4-BE49-F238E27FC236}">
                        <a16:creationId xmlns:a16="http://schemas.microsoft.com/office/drawing/2014/main" id="{A13DFB5C-D461-E95C-680D-A2E2938ED953}"/>
                      </a:ext>
                    </a:extLst>
                  </p:cNvPr>
                  <p:cNvSpPr>
                    <a:spLocks noChangeArrowheads="1"/>
                  </p:cNvSpPr>
                  <p:nvPr/>
                </p:nvSpPr>
                <p:spPr bwMode="auto">
                  <a:xfrm>
                    <a:off x="8115300" y="2924175"/>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Rectangle 30">
                    <a:extLst>
                      <a:ext uri="{FF2B5EF4-FFF2-40B4-BE49-F238E27FC236}">
                        <a16:creationId xmlns:a16="http://schemas.microsoft.com/office/drawing/2014/main" id="{BB651E50-7CA6-F374-468F-B60BB3EB7D86}"/>
                      </a:ext>
                    </a:extLst>
                  </p:cNvPr>
                  <p:cNvSpPr>
                    <a:spLocks noChangeArrowheads="1"/>
                  </p:cNvSpPr>
                  <p:nvPr/>
                </p:nvSpPr>
                <p:spPr bwMode="auto">
                  <a:xfrm>
                    <a:off x="7604125"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Rectangle 31">
                    <a:extLst>
                      <a:ext uri="{FF2B5EF4-FFF2-40B4-BE49-F238E27FC236}">
                        <a16:creationId xmlns:a16="http://schemas.microsoft.com/office/drawing/2014/main" id="{468E51AC-8B46-5116-F5EE-274FB6483E65}"/>
                      </a:ext>
                    </a:extLst>
                  </p:cNvPr>
                  <p:cNvSpPr>
                    <a:spLocks noChangeArrowheads="1"/>
                  </p:cNvSpPr>
                  <p:nvPr/>
                </p:nvSpPr>
                <p:spPr bwMode="auto">
                  <a:xfrm>
                    <a:off x="7727950" y="31194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Rectangle 32">
                    <a:extLst>
                      <a:ext uri="{FF2B5EF4-FFF2-40B4-BE49-F238E27FC236}">
                        <a16:creationId xmlns:a16="http://schemas.microsoft.com/office/drawing/2014/main" id="{1BD7A5FC-3549-EC72-A7BD-6076FD13842F}"/>
                      </a:ext>
                    </a:extLst>
                  </p:cNvPr>
                  <p:cNvSpPr>
                    <a:spLocks noChangeArrowheads="1"/>
                  </p:cNvSpPr>
                  <p:nvPr/>
                </p:nvSpPr>
                <p:spPr bwMode="auto">
                  <a:xfrm>
                    <a:off x="7989888"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Rectangle 33">
                    <a:extLst>
                      <a:ext uri="{FF2B5EF4-FFF2-40B4-BE49-F238E27FC236}">
                        <a16:creationId xmlns:a16="http://schemas.microsoft.com/office/drawing/2014/main" id="{1939317E-CEAF-084C-2CB9-B3293EC1DC2E}"/>
                      </a:ext>
                    </a:extLst>
                  </p:cNvPr>
                  <p:cNvSpPr>
                    <a:spLocks noChangeArrowheads="1"/>
                  </p:cNvSpPr>
                  <p:nvPr/>
                </p:nvSpPr>
                <p:spPr bwMode="auto">
                  <a:xfrm>
                    <a:off x="8115300" y="31194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Rectangle 34">
                    <a:extLst>
                      <a:ext uri="{FF2B5EF4-FFF2-40B4-BE49-F238E27FC236}">
                        <a16:creationId xmlns:a16="http://schemas.microsoft.com/office/drawing/2014/main" id="{8A62461F-57F4-2700-047B-A94A6A7567C5}"/>
                      </a:ext>
                    </a:extLst>
                  </p:cNvPr>
                  <p:cNvSpPr>
                    <a:spLocks noChangeArrowheads="1"/>
                  </p:cNvSpPr>
                  <p:nvPr/>
                </p:nvSpPr>
                <p:spPr bwMode="auto">
                  <a:xfrm>
                    <a:off x="8221663"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Rectangle 35">
                    <a:extLst>
                      <a:ext uri="{FF2B5EF4-FFF2-40B4-BE49-F238E27FC236}">
                        <a16:creationId xmlns:a16="http://schemas.microsoft.com/office/drawing/2014/main" id="{12EDDF6B-858D-9B49-7F67-A426D08CFA90}"/>
                      </a:ext>
                    </a:extLst>
                  </p:cNvPr>
                  <p:cNvSpPr>
                    <a:spLocks noChangeArrowheads="1"/>
                  </p:cNvSpPr>
                  <p:nvPr/>
                </p:nvSpPr>
                <p:spPr bwMode="auto">
                  <a:xfrm>
                    <a:off x="8345488" y="3640138"/>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Rectangle 36">
                    <a:extLst>
                      <a:ext uri="{FF2B5EF4-FFF2-40B4-BE49-F238E27FC236}">
                        <a16:creationId xmlns:a16="http://schemas.microsoft.com/office/drawing/2014/main" id="{C8597F6B-90FF-FD5B-B90A-3EF906B50500}"/>
                      </a:ext>
                    </a:extLst>
                  </p:cNvPr>
                  <p:cNvSpPr>
                    <a:spLocks noChangeArrowheads="1"/>
                  </p:cNvSpPr>
                  <p:nvPr/>
                </p:nvSpPr>
                <p:spPr bwMode="auto">
                  <a:xfrm>
                    <a:off x="8493125"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Rectangle 37">
                    <a:extLst>
                      <a:ext uri="{FF2B5EF4-FFF2-40B4-BE49-F238E27FC236}">
                        <a16:creationId xmlns:a16="http://schemas.microsoft.com/office/drawing/2014/main" id="{EE5DBDA1-4885-8B60-B54B-D2793D5D0766}"/>
                      </a:ext>
                    </a:extLst>
                  </p:cNvPr>
                  <p:cNvSpPr>
                    <a:spLocks noChangeArrowheads="1"/>
                  </p:cNvSpPr>
                  <p:nvPr/>
                </p:nvSpPr>
                <p:spPr bwMode="auto">
                  <a:xfrm>
                    <a:off x="8618538" y="3640138"/>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Rectangle 38">
                    <a:extLst>
                      <a:ext uri="{FF2B5EF4-FFF2-40B4-BE49-F238E27FC236}">
                        <a16:creationId xmlns:a16="http://schemas.microsoft.com/office/drawing/2014/main" id="{D06DF0EE-A056-A274-C1B0-163AB4D6BCF6}"/>
                      </a:ext>
                    </a:extLst>
                  </p:cNvPr>
                  <p:cNvSpPr>
                    <a:spLocks noChangeArrowheads="1"/>
                  </p:cNvSpPr>
                  <p:nvPr/>
                </p:nvSpPr>
                <p:spPr bwMode="auto">
                  <a:xfrm>
                    <a:off x="7246938" y="274955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Rectangle 39">
                    <a:extLst>
                      <a:ext uri="{FF2B5EF4-FFF2-40B4-BE49-F238E27FC236}">
                        <a16:creationId xmlns:a16="http://schemas.microsoft.com/office/drawing/2014/main" id="{00CA988B-B47C-FA4C-9487-88B8AA3E3C09}"/>
                      </a:ext>
                    </a:extLst>
                  </p:cNvPr>
                  <p:cNvSpPr>
                    <a:spLocks noChangeArrowheads="1"/>
                  </p:cNvSpPr>
                  <p:nvPr/>
                </p:nvSpPr>
                <p:spPr bwMode="auto">
                  <a:xfrm>
                    <a:off x="67167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Rectangle 40">
                    <a:extLst>
                      <a:ext uri="{FF2B5EF4-FFF2-40B4-BE49-F238E27FC236}">
                        <a16:creationId xmlns:a16="http://schemas.microsoft.com/office/drawing/2014/main" id="{4581EC42-1D71-A805-E263-B2A79688E4AB}"/>
                      </a:ext>
                    </a:extLst>
                  </p:cNvPr>
                  <p:cNvSpPr>
                    <a:spLocks noChangeArrowheads="1"/>
                  </p:cNvSpPr>
                  <p:nvPr/>
                </p:nvSpPr>
                <p:spPr bwMode="auto">
                  <a:xfrm>
                    <a:off x="6842125"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Rectangle 41">
                    <a:extLst>
                      <a:ext uri="{FF2B5EF4-FFF2-40B4-BE49-F238E27FC236}">
                        <a16:creationId xmlns:a16="http://schemas.microsoft.com/office/drawing/2014/main" id="{54C9B629-7BB3-5C0D-3BED-26918408F31A}"/>
                      </a:ext>
                    </a:extLst>
                  </p:cNvPr>
                  <p:cNvSpPr>
                    <a:spLocks noChangeArrowheads="1"/>
                  </p:cNvSpPr>
                  <p:nvPr/>
                </p:nvSpPr>
                <p:spPr bwMode="auto">
                  <a:xfrm>
                    <a:off x="69675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Rectangle 42">
                    <a:extLst>
                      <a:ext uri="{FF2B5EF4-FFF2-40B4-BE49-F238E27FC236}">
                        <a16:creationId xmlns:a16="http://schemas.microsoft.com/office/drawing/2014/main" id="{5F607B1C-E9C6-6EB8-94C7-0A1E3149CDBD}"/>
                      </a:ext>
                    </a:extLst>
                  </p:cNvPr>
                  <p:cNvSpPr>
                    <a:spLocks noChangeArrowheads="1"/>
                  </p:cNvSpPr>
                  <p:nvPr/>
                </p:nvSpPr>
                <p:spPr bwMode="auto">
                  <a:xfrm>
                    <a:off x="71104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Rectangle 43">
                    <a:extLst>
                      <a:ext uri="{FF2B5EF4-FFF2-40B4-BE49-F238E27FC236}">
                        <a16:creationId xmlns:a16="http://schemas.microsoft.com/office/drawing/2014/main" id="{9916DF54-6956-D290-D680-F290A079F7B8}"/>
                      </a:ext>
                    </a:extLst>
                  </p:cNvPr>
                  <p:cNvSpPr>
                    <a:spLocks noChangeArrowheads="1"/>
                  </p:cNvSpPr>
                  <p:nvPr/>
                </p:nvSpPr>
                <p:spPr bwMode="auto">
                  <a:xfrm>
                    <a:off x="72358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Rectangle 44">
                    <a:extLst>
                      <a:ext uri="{FF2B5EF4-FFF2-40B4-BE49-F238E27FC236}">
                        <a16:creationId xmlns:a16="http://schemas.microsoft.com/office/drawing/2014/main" id="{794B765E-C485-2C8E-7BC8-581E283E4813}"/>
                      </a:ext>
                    </a:extLst>
                  </p:cNvPr>
                  <p:cNvSpPr>
                    <a:spLocks noChangeArrowheads="1"/>
                  </p:cNvSpPr>
                  <p:nvPr/>
                </p:nvSpPr>
                <p:spPr bwMode="auto">
                  <a:xfrm>
                    <a:off x="73612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Rectangle 45">
                    <a:extLst>
                      <a:ext uri="{FF2B5EF4-FFF2-40B4-BE49-F238E27FC236}">
                        <a16:creationId xmlns:a16="http://schemas.microsoft.com/office/drawing/2014/main" id="{1579946A-7E2B-3615-B829-312D41255719}"/>
                      </a:ext>
                    </a:extLst>
                  </p:cNvPr>
                  <p:cNvSpPr>
                    <a:spLocks noChangeArrowheads="1"/>
                  </p:cNvSpPr>
                  <p:nvPr/>
                </p:nvSpPr>
                <p:spPr bwMode="auto">
                  <a:xfrm>
                    <a:off x="7507288" y="340360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Rectangle 46">
                    <a:extLst>
                      <a:ext uri="{FF2B5EF4-FFF2-40B4-BE49-F238E27FC236}">
                        <a16:creationId xmlns:a16="http://schemas.microsoft.com/office/drawing/2014/main" id="{F007743C-CE83-9CFB-D8CB-447AAB7ED1DF}"/>
                      </a:ext>
                    </a:extLst>
                  </p:cNvPr>
                  <p:cNvSpPr>
                    <a:spLocks noChangeArrowheads="1"/>
                  </p:cNvSpPr>
                  <p:nvPr/>
                </p:nvSpPr>
                <p:spPr bwMode="auto">
                  <a:xfrm>
                    <a:off x="76295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Rectangle 47">
                    <a:extLst>
                      <a:ext uri="{FF2B5EF4-FFF2-40B4-BE49-F238E27FC236}">
                        <a16:creationId xmlns:a16="http://schemas.microsoft.com/office/drawing/2014/main" id="{DA869C77-EA6E-5DB7-3912-B088C84279E0}"/>
                      </a:ext>
                    </a:extLst>
                  </p:cNvPr>
                  <p:cNvSpPr>
                    <a:spLocks noChangeArrowheads="1"/>
                  </p:cNvSpPr>
                  <p:nvPr/>
                </p:nvSpPr>
                <p:spPr bwMode="auto">
                  <a:xfrm>
                    <a:off x="7758113"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Rectangle 48">
                    <a:extLst>
                      <a:ext uri="{FF2B5EF4-FFF2-40B4-BE49-F238E27FC236}">
                        <a16:creationId xmlns:a16="http://schemas.microsoft.com/office/drawing/2014/main" id="{C3D525F9-9254-AD50-B786-81E9113D1673}"/>
                      </a:ext>
                    </a:extLst>
                  </p:cNvPr>
                  <p:cNvSpPr>
                    <a:spLocks noChangeArrowheads="1"/>
                  </p:cNvSpPr>
                  <p:nvPr/>
                </p:nvSpPr>
                <p:spPr bwMode="auto">
                  <a:xfrm>
                    <a:off x="7872413" y="3400425"/>
                    <a:ext cx="193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Rectangle 49">
                    <a:extLst>
                      <a:ext uri="{FF2B5EF4-FFF2-40B4-BE49-F238E27FC236}">
                        <a16:creationId xmlns:a16="http://schemas.microsoft.com/office/drawing/2014/main" id="{9C0F788C-1764-C6D8-EDE3-A84E79DFD1F1}"/>
                      </a:ext>
                    </a:extLst>
                  </p:cNvPr>
                  <p:cNvSpPr>
                    <a:spLocks noChangeArrowheads="1"/>
                  </p:cNvSpPr>
                  <p:nvPr/>
                </p:nvSpPr>
                <p:spPr bwMode="auto">
                  <a:xfrm>
                    <a:off x="8216900" y="3282950"/>
                    <a:ext cx="48260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Rectangle 50">
                    <a:extLst>
                      <a:ext uri="{FF2B5EF4-FFF2-40B4-BE49-F238E27FC236}">
                        <a16:creationId xmlns:a16="http://schemas.microsoft.com/office/drawing/2014/main" id="{871F8EF0-6F4C-2D94-A130-898A181B1302}"/>
                      </a:ext>
                    </a:extLst>
                  </p:cNvPr>
                  <p:cNvSpPr>
                    <a:spLocks noChangeArrowheads="1"/>
                  </p:cNvSpPr>
                  <p:nvPr/>
                </p:nvSpPr>
                <p:spPr bwMode="auto">
                  <a:xfrm>
                    <a:off x="8216900" y="3459163"/>
                    <a:ext cx="48260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Rectangle 51">
                    <a:extLst>
                      <a:ext uri="{FF2B5EF4-FFF2-40B4-BE49-F238E27FC236}">
                        <a16:creationId xmlns:a16="http://schemas.microsoft.com/office/drawing/2014/main" id="{4C3E3076-0424-B09B-D7D4-4C821711EB2A}"/>
                      </a:ext>
                    </a:extLst>
                  </p:cNvPr>
                  <p:cNvSpPr>
                    <a:spLocks noChangeArrowheads="1"/>
                  </p:cNvSpPr>
                  <p:nvPr/>
                </p:nvSpPr>
                <p:spPr bwMode="auto">
                  <a:xfrm>
                    <a:off x="7872413" y="3589338"/>
                    <a:ext cx="193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Rectangle 52">
                    <a:extLst>
                      <a:ext uri="{FF2B5EF4-FFF2-40B4-BE49-F238E27FC236}">
                        <a16:creationId xmlns:a16="http://schemas.microsoft.com/office/drawing/2014/main" id="{08BDBB76-5004-5984-3DED-00F971875518}"/>
                      </a:ext>
                    </a:extLst>
                  </p:cNvPr>
                  <p:cNvSpPr>
                    <a:spLocks noChangeArrowheads="1"/>
                  </p:cNvSpPr>
                  <p:nvPr/>
                </p:nvSpPr>
                <p:spPr bwMode="auto">
                  <a:xfrm>
                    <a:off x="67167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Rectangle 53">
                    <a:extLst>
                      <a:ext uri="{FF2B5EF4-FFF2-40B4-BE49-F238E27FC236}">
                        <a16:creationId xmlns:a16="http://schemas.microsoft.com/office/drawing/2014/main" id="{1C68C047-F200-7D3C-62D5-A07BE4548AAE}"/>
                      </a:ext>
                    </a:extLst>
                  </p:cNvPr>
                  <p:cNvSpPr>
                    <a:spLocks noChangeArrowheads="1"/>
                  </p:cNvSpPr>
                  <p:nvPr/>
                </p:nvSpPr>
                <p:spPr bwMode="auto">
                  <a:xfrm>
                    <a:off x="6842125"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Rectangle 54">
                    <a:extLst>
                      <a:ext uri="{FF2B5EF4-FFF2-40B4-BE49-F238E27FC236}">
                        <a16:creationId xmlns:a16="http://schemas.microsoft.com/office/drawing/2014/main" id="{D739839A-3656-F6D7-8CA0-B35A4A5D9829}"/>
                      </a:ext>
                    </a:extLst>
                  </p:cNvPr>
                  <p:cNvSpPr>
                    <a:spLocks noChangeArrowheads="1"/>
                  </p:cNvSpPr>
                  <p:nvPr/>
                </p:nvSpPr>
                <p:spPr bwMode="auto">
                  <a:xfrm>
                    <a:off x="69675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Rectangle 55">
                    <a:extLst>
                      <a:ext uri="{FF2B5EF4-FFF2-40B4-BE49-F238E27FC236}">
                        <a16:creationId xmlns:a16="http://schemas.microsoft.com/office/drawing/2014/main" id="{AEDA1BFA-6225-E2CE-152B-77731A48D0FE}"/>
                      </a:ext>
                    </a:extLst>
                  </p:cNvPr>
                  <p:cNvSpPr>
                    <a:spLocks noChangeArrowheads="1"/>
                  </p:cNvSpPr>
                  <p:nvPr/>
                </p:nvSpPr>
                <p:spPr bwMode="auto">
                  <a:xfrm>
                    <a:off x="71104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Rectangle 56">
                    <a:extLst>
                      <a:ext uri="{FF2B5EF4-FFF2-40B4-BE49-F238E27FC236}">
                        <a16:creationId xmlns:a16="http://schemas.microsoft.com/office/drawing/2014/main" id="{09065E39-6749-B178-781F-535650101FEB}"/>
                      </a:ext>
                    </a:extLst>
                  </p:cNvPr>
                  <p:cNvSpPr>
                    <a:spLocks noChangeArrowheads="1"/>
                  </p:cNvSpPr>
                  <p:nvPr/>
                </p:nvSpPr>
                <p:spPr bwMode="auto">
                  <a:xfrm>
                    <a:off x="72358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Rectangle 57">
                    <a:extLst>
                      <a:ext uri="{FF2B5EF4-FFF2-40B4-BE49-F238E27FC236}">
                        <a16:creationId xmlns:a16="http://schemas.microsoft.com/office/drawing/2014/main" id="{A1AD86F6-6EE9-53EE-6D77-7C0FBDEDF0E1}"/>
                      </a:ext>
                    </a:extLst>
                  </p:cNvPr>
                  <p:cNvSpPr>
                    <a:spLocks noChangeArrowheads="1"/>
                  </p:cNvSpPr>
                  <p:nvPr/>
                </p:nvSpPr>
                <p:spPr bwMode="auto">
                  <a:xfrm>
                    <a:off x="73612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Rectangle 58">
                    <a:extLst>
                      <a:ext uri="{FF2B5EF4-FFF2-40B4-BE49-F238E27FC236}">
                        <a16:creationId xmlns:a16="http://schemas.microsoft.com/office/drawing/2014/main" id="{EFD8B03C-B30E-449D-CDB6-47F58EA1B808}"/>
                      </a:ext>
                    </a:extLst>
                  </p:cNvPr>
                  <p:cNvSpPr>
                    <a:spLocks noChangeArrowheads="1"/>
                  </p:cNvSpPr>
                  <p:nvPr/>
                </p:nvSpPr>
                <p:spPr bwMode="auto">
                  <a:xfrm>
                    <a:off x="7507288" y="3592513"/>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Rectangle 59">
                    <a:extLst>
                      <a:ext uri="{FF2B5EF4-FFF2-40B4-BE49-F238E27FC236}">
                        <a16:creationId xmlns:a16="http://schemas.microsoft.com/office/drawing/2014/main" id="{6668DB2F-5B3B-EC62-22BE-9AE9AD830643}"/>
                      </a:ext>
                    </a:extLst>
                  </p:cNvPr>
                  <p:cNvSpPr>
                    <a:spLocks noChangeArrowheads="1"/>
                  </p:cNvSpPr>
                  <p:nvPr/>
                </p:nvSpPr>
                <p:spPr bwMode="auto">
                  <a:xfrm>
                    <a:off x="76295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Rectangle 60">
                    <a:extLst>
                      <a:ext uri="{FF2B5EF4-FFF2-40B4-BE49-F238E27FC236}">
                        <a16:creationId xmlns:a16="http://schemas.microsoft.com/office/drawing/2014/main" id="{8FC74115-B4CD-3477-5C5B-64A27B95AB6F}"/>
                      </a:ext>
                    </a:extLst>
                  </p:cNvPr>
                  <p:cNvSpPr>
                    <a:spLocks noChangeArrowheads="1"/>
                  </p:cNvSpPr>
                  <p:nvPr/>
                </p:nvSpPr>
                <p:spPr bwMode="auto">
                  <a:xfrm>
                    <a:off x="7758113"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Rectangle 61">
                    <a:extLst>
                      <a:ext uri="{FF2B5EF4-FFF2-40B4-BE49-F238E27FC236}">
                        <a16:creationId xmlns:a16="http://schemas.microsoft.com/office/drawing/2014/main" id="{43F12198-829D-963B-5D49-CE77107051A1}"/>
                      </a:ext>
                    </a:extLst>
                  </p:cNvPr>
                  <p:cNvSpPr>
                    <a:spLocks noChangeArrowheads="1"/>
                  </p:cNvSpPr>
                  <p:nvPr/>
                </p:nvSpPr>
                <p:spPr bwMode="auto">
                  <a:xfrm>
                    <a:off x="6996113" y="299402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Rectangle 62">
                    <a:extLst>
                      <a:ext uri="{FF2B5EF4-FFF2-40B4-BE49-F238E27FC236}">
                        <a16:creationId xmlns:a16="http://schemas.microsoft.com/office/drawing/2014/main" id="{7E5CB7A1-A62B-86A9-2A32-D4DD2F88F31F}"/>
                      </a:ext>
                    </a:extLst>
                  </p:cNvPr>
                  <p:cNvSpPr>
                    <a:spLocks noChangeArrowheads="1"/>
                  </p:cNvSpPr>
                  <p:nvPr/>
                </p:nvSpPr>
                <p:spPr bwMode="auto">
                  <a:xfrm>
                    <a:off x="7118350" y="29908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Rectangle 63">
                    <a:extLst>
                      <a:ext uri="{FF2B5EF4-FFF2-40B4-BE49-F238E27FC236}">
                        <a16:creationId xmlns:a16="http://schemas.microsoft.com/office/drawing/2014/main" id="{BB147161-9410-B493-4E67-7D9EAE06FE72}"/>
                      </a:ext>
                    </a:extLst>
                  </p:cNvPr>
                  <p:cNvSpPr>
                    <a:spLocks noChangeArrowheads="1"/>
                  </p:cNvSpPr>
                  <p:nvPr/>
                </p:nvSpPr>
                <p:spPr bwMode="auto">
                  <a:xfrm>
                    <a:off x="7246938" y="29908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Rectangle 64">
                    <a:extLst>
                      <a:ext uri="{FF2B5EF4-FFF2-40B4-BE49-F238E27FC236}">
                        <a16:creationId xmlns:a16="http://schemas.microsoft.com/office/drawing/2014/main" id="{77DA7094-870A-183A-4448-264D456AB2D7}"/>
                      </a:ext>
                    </a:extLst>
                  </p:cNvPr>
                  <p:cNvSpPr>
                    <a:spLocks noChangeArrowheads="1"/>
                  </p:cNvSpPr>
                  <p:nvPr/>
                </p:nvSpPr>
                <p:spPr bwMode="auto">
                  <a:xfrm>
                    <a:off x="561022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Rectangle 65">
                    <a:extLst>
                      <a:ext uri="{FF2B5EF4-FFF2-40B4-BE49-F238E27FC236}">
                        <a16:creationId xmlns:a16="http://schemas.microsoft.com/office/drawing/2014/main" id="{EFCCCC68-F57B-959A-3FFA-A3ECA5D9011F}"/>
                      </a:ext>
                    </a:extLst>
                  </p:cNvPr>
                  <p:cNvSpPr>
                    <a:spLocks noChangeArrowheads="1"/>
                  </p:cNvSpPr>
                  <p:nvPr/>
                </p:nvSpPr>
                <p:spPr bwMode="auto">
                  <a:xfrm>
                    <a:off x="5735638"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Rectangle 66">
                    <a:extLst>
                      <a:ext uri="{FF2B5EF4-FFF2-40B4-BE49-F238E27FC236}">
                        <a16:creationId xmlns:a16="http://schemas.microsoft.com/office/drawing/2014/main" id="{FAEAB0FC-3601-2ECD-BD1D-0A770D224F68}"/>
                      </a:ext>
                    </a:extLst>
                  </p:cNvPr>
                  <p:cNvSpPr>
                    <a:spLocks noChangeArrowheads="1"/>
                  </p:cNvSpPr>
                  <p:nvPr/>
                </p:nvSpPr>
                <p:spPr bwMode="auto">
                  <a:xfrm>
                    <a:off x="5842000"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Rectangle 67">
                    <a:extLst>
                      <a:ext uri="{FF2B5EF4-FFF2-40B4-BE49-F238E27FC236}">
                        <a16:creationId xmlns:a16="http://schemas.microsoft.com/office/drawing/2014/main" id="{EA786364-1973-557B-A3AB-535B630B2384}"/>
                      </a:ext>
                    </a:extLst>
                  </p:cNvPr>
                  <p:cNvSpPr>
                    <a:spLocks noChangeArrowheads="1"/>
                  </p:cNvSpPr>
                  <p:nvPr/>
                </p:nvSpPr>
                <p:spPr bwMode="auto">
                  <a:xfrm>
                    <a:off x="5967413"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Rectangle 68">
                    <a:extLst>
                      <a:ext uri="{FF2B5EF4-FFF2-40B4-BE49-F238E27FC236}">
                        <a16:creationId xmlns:a16="http://schemas.microsoft.com/office/drawing/2014/main" id="{87F94C27-AB39-8A1F-6E55-86496ED8B769}"/>
                      </a:ext>
                    </a:extLst>
                  </p:cNvPr>
                  <p:cNvSpPr>
                    <a:spLocks noChangeArrowheads="1"/>
                  </p:cNvSpPr>
                  <p:nvPr/>
                </p:nvSpPr>
                <p:spPr bwMode="auto">
                  <a:xfrm>
                    <a:off x="6076950"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Rectangle 69">
                    <a:extLst>
                      <a:ext uri="{FF2B5EF4-FFF2-40B4-BE49-F238E27FC236}">
                        <a16:creationId xmlns:a16="http://schemas.microsoft.com/office/drawing/2014/main" id="{92D5CFBA-78FC-6738-A917-5EE39E919D28}"/>
                      </a:ext>
                    </a:extLst>
                  </p:cNvPr>
                  <p:cNvSpPr>
                    <a:spLocks noChangeArrowheads="1"/>
                  </p:cNvSpPr>
                  <p:nvPr/>
                </p:nvSpPr>
                <p:spPr bwMode="auto">
                  <a:xfrm>
                    <a:off x="5794375" y="3105150"/>
                    <a:ext cx="2984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Rectangle 70">
                    <a:extLst>
                      <a:ext uri="{FF2B5EF4-FFF2-40B4-BE49-F238E27FC236}">
                        <a16:creationId xmlns:a16="http://schemas.microsoft.com/office/drawing/2014/main" id="{B312A29D-EFD3-B325-C5C1-1842DB77A74A}"/>
                      </a:ext>
                    </a:extLst>
                  </p:cNvPr>
                  <p:cNvSpPr>
                    <a:spLocks noChangeArrowheads="1"/>
                  </p:cNvSpPr>
                  <p:nvPr/>
                </p:nvSpPr>
                <p:spPr bwMode="auto">
                  <a:xfrm>
                    <a:off x="6992938" y="3171825"/>
                    <a:ext cx="331788"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Rectangle 71">
                    <a:extLst>
                      <a:ext uri="{FF2B5EF4-FFF2-40B4-BE49-F238E27FC236}">
                        <a16:creationId xmlns:a16="http://schemas.microsoft.com/office/drawing/2014/main" id="{032F0312-BDCD-BF82-1E3A-CC0546D15BF3}"/>
                      </a:ext>
                    </a:extLst>
                  </p:cNvPr>
                  <p:cNvSpPr>
                    <a:spLocks noChangeArrowheads="1"/>
                  </p:cNvSpPr>
                  <p:nvPr/>
                </p:nvSpPr>
                <p:spPr bwMode="auto">
                  <a:xfrm>
                    <a:off x="537527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Rectangle 72">
                    <a:extLst>
                      <a:ext uri="{FF2B5EF4-FFF2-40B4-BE49-F238E27FC236}">
                        <a16:creationId xmlns:a16="http://schemas.microsoft.com/office/drawing/2014/main" id="{5C8C0539-B1F2-B012-9EEE-B09322D140A1}"/>
                      </a:ext>
                    </a:extLst>
                  </p:cNvPr>
                  <p:cNvSpPr>
                    <a:spLocks noChangeArrowheads="1"/>
                  </p:cNvSpPr>
                  <p:nvPr/>
                </p:nvSpPr>
                <p:spPr bwMode="auto">
                  <a:xfrm>
                    <a:off x="5500688" y="35639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Rectangle 73">
                    <a:extLst>
                      <a:ext uri="{FF2B5EF4-FFF2-40B4-BE49-F238E27FC236}">
                        <a16:creationId xmlns:a16="http://schemas.microsoft.com/office/drawing/2014/main" id="{5CC532FA-2EC0-C837-E3C0-78EF6A43F059}"/>
                      </a:ext>
                    </a:extLst>
                  </p:cNvPr>
                  <p:cNvSpPr>
                    <a:spLocks noChangeArrowheads="1"/>
                  </p:cNvSpPr>
                  <p:nvPr/>
                </p:nvSpPr>
                <p:spPr bwMode="auto">
                  <a:xfrm>
                    <a:off x="561022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Rectangle 74">
                    <a:extLst>
                      <a:ext uri="{FF2B5EF4-FFF2-40B4-BE49-F238E27FC236}">
                        <a16:creationId xmlns:a16="http://schemas.microsoft.com/office/drawing/2014/main" id="{861906E7-52B2-9F02-B220-33AA4EA1C06A}"/>
                      </a:ext>
                    </a:extLst>
                  </p:cNvPr>
                  <p:cNvSpPr>
                    <a:spLocks noChangeArrowheads="1"/>
                  </p:cNvSpPr>
                  <p:nvPr/>
                </p:nvSpPr>
                <p:spPr bwMode="auto">
                  <a:xfrm>
                    <a:off x="5735638"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Rectangle 75">
                    <a:extLst>
                      <a:ext uri="{FF2B5EF4-FFF2-40B4-BE49-F238E27FC236}">
                        <a16:creationId xmlns:a16="http://schemas.microsoft.com/office/drawing/2014/main" id="{918355EE-63F2-19DB-63EA-491BF2C64332}"/>
                      </a:ext>
                    </a:extLst>
                  </p:cNvPr>
                  <p:cNvSpPr>
                    <a:spLocks noChangeArrowheads="1"/>
                  </p:cNvSpPr>
                  <p:nvPr/>
                </p:nvSpPr>
                <p:spPr bwMode="auto">
                  <a:xfrm>
                    <a:off x="5842000"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Rectangle 76">
                    <a:extLst>
                      <a:ext uri="{FF2B5EF4-FFF2-40B4-BE49-F238E27FC236}">
                        <a16:creationId xmlns:a16="http://schemas.microsoft.com/office/drawing/2014/main" id="{A0AD4057-6140-D89B-47F7-CC2F7E8C08C6}"/>
                      </a:ext>
                    </a:extLst>
                  </p:cNvPr>
                  <p:cNvSpPr>
                    <a:spLocks noChangeArrowheads="1"/>
                  </p:cNvSpPr>
                  <p:nvPr/>
                </p:nvSpPr>
                <p:spPr bwMode="auto">
                  <a:xfrm>
                    <a:off x="5967413"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Rectangle 77">
                    <a:extLst>
                      <a:ext uri="{FF2B5EF4-FFF2-40B4-BE49-F238E27FC236}">
                        <a16:creationId xmlns:a16="http://schemas.microsoft.com/office/drawing/2014/main" id="{A59C34E8-3A47-891B-27B8-2A6B543B5F12}"/>
                      </a:ext>
                    </a:extLst>
                  </p:cNvPr>
                  <p:cNvSpPr>
                    <a:spLocks noChangeArrowheads="1"/>
                  </p:cNvSpPr>
                  <p:nvPr/>
                </p:nvSpPr>
                <p:spPr bwMode="auto">
                  <a:xfrm>
                    <a:off x="6076950"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Rectangle 78">
                    <a:extLst>
                      <a:ext uri="{FF2B5EF4-FFF2-40B4-BE49-F238E27FC236}">
                        <a16:creationId xmlns:a16="http://schemas.microsoft.com/office/drawing/2014/main" id="{F6A3B744-ECED-5214-7FFC-FDC56A421D93}"/>
                      </a:ext>
                    </a:extLst>
                  </p:cNvPr>
                  <p:cNvSpPr>
                    <a:spLocks noChangeArrowheads="1"/>
                  </p:cNvSpPr>
                  <p:nvPr/>
                </p:nvSpPr>
                <p:spPr bwMode="auto">
                  <a:xfrm>
                    <a:off x="6224588"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Oval 79">
                    <a:extLst>
                      <a:ext uri="{FF2B5EF4-FFF2-40B4-BE49-F238E27FC236}">
                        <a16:creationId xmlns:a16="http://schemas.microsoft.com/office/drawing/2014/main" id="{788EEFA6-41DA-0C73-91D3-A6DF644A213D}"/>
                      </a:ext>
                    </a:extLst>
                  </p:cNvPr>
                  <p:cNvSpPr>
                    <a:spLocks noChangeArrowheads="1"/>
                  </p:cNvSpPr>
                  <p:nvPr/>
                </p:nvSpPr>
                <p:spPr bwMode="auto">
                  <a:xfrm>
                    <a:off x="6107113"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Oval 80">
                    <a:extLst>
                      <a:ext uri="{FF2B5EF4-FFF2-40B4-BE49-F238E27FC236}">
                        <a16:creationId xmlns:a16="http://schemas.microsoft.com/office/drawing/2014/main" id="{742F2E2C-FE0D-1AE4-3981-C0A26D592447}"/>
                      </a:ext>
                    </a:extLst>
                  </p:cNvPr>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Rectangle 81">
                    <a:extLst>
                      <a:ext uri="{FF2B5EF4-FFF2-40B4-BE49-F238E27FC236}">
                        <a16:creationId xmlns:a16="http://schemas.microsoft.com/office/drawing/2014/main" id="{AB21126E-22B9-E683-B950-37FD61D81DDA}"/>
                      </a:ext>
                    </a:extLst>
                  </p:cNvPr>
                  <p:cNvSpPr>
                    <a:spLocks noChangeArrowheads="1"/>
                  </p:cNvSpPr>
                  <p:nvPr/>
                </p:nvSpPr>
                <p:spPr bwMode="auto">
                  <a:xfrm>
                    <a:off x="68611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Oval 82">
                    <a:extLst>
                      <a:ext uri="{FF2B5EF4-FFF2-40B4-BE49-F238E27FC236}">
                        <a16:creationId xmlns:a16="http://schemas.microsoft.com/office/drawing/2014/main" id="{E665E526-CD8D-D300-6A03-2866EB79F357}"/>
                      </a:ext>
                    </a:extLst>
                  </p:cNvPr>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83">
                    <a:extLst>
                      <a:ext uri="{FF2B5EF4-FFF2-40B4-BE49-F238E27FC236}">
                        <a16:creationId xmlns:a16="http://schemas.microsoft.com/office/drawing/2014/main" id="{7EC05329-57B2-3CEB-9C8E-5AECDD2DF9AE}"/>
                      </a:ext>
                    </a:extLst>
                  </p:cNvPr>
                  <p:cNvSpPr>
                    <a:spLocks/>
                  </p:cNvSpPr>
                  <p:nvPr/>
                </p:nvSpPr>
                <p:spPr bwMode="auto">
                  <a:xfrm>
                    <a:off x="6743700" y="3448050"/>
                    <a:ext cx="128588" cy="252413"/>
                  </a:xfrm>
                  <a:custGeom>
                    <a:avLst/>
                    <a:gdLst/>
                    <a:ahLst/>
                    <a:cxnLst>
                      <a:cxn ang="0">
                        <a:pos x="35" y="1"/>
                      </a:cxn>
                      <a:cxn ang="0">
                        <a:pos x="34" y="0"/>
                      </a:cxn>
                      <a:cxn ang="0">
                        <a:pos x="0" y="34"/>
                      </a:cxn>
                      <a:cxn ang="0">
                        <a:pos x="34" y="68"/>
                      </a:cxn>
                      <a:cxn ang="0">
                        <a:pos x="35" y="67"/>
                      </a:cxn>
                      <a:cxn ang="0">
                        <a:pos x="35" y="1"/>
                      </a:cxn>
                    </a:cxnLst>
                    <a:rect l="0" t="0" r="r" b="b"/>
                    <a:pathLst>
                      <a:path w="35" h="68">
                        <a:moveTo>
                          <a:pt x="35" y="1"/>
                        </a:moveTo>
                        <a:cubicBezTo>
                          <a:pt x="34" y="1"/>
                          <a:pt x="34" y="0"/>
                          <a:pt x="34" y="0"/>
                        </a:cubicBezTo>
                        <a:cubicBezTo>
                          <a:pt x="15" y="0"/>
                          <a:pt x="0" y="15"/>
                          <a:pt x="0" y="34"/>
                        </a:cubicBezTo>
                        <a:cubicBezTo>
                          <a:pt x="0" y="53"/>
                          <a:pt x="15" y="68"/>
                          <a:pt x="34" y="68"/>
                        </a:cubicBezTo>
                        <a:cubicBezTo>
                          <a:pt x="34" y="68"/>
                          <a:pt x="34" y="68"/>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Rectangle 84">
                    <a:extLst>
                      <a:ext uri="{FF2B5EF4-FFF2-40B4-BE49-F238E27FC236}">
                        <a16:creationId xmlns:a16="http://schemas.microsoft.com/office/drawing/2014/main" id="{FA1F8C5B-1618-32F0-66D7-4318E9EF58B5}"/>
                      </a:ext>
                    </a:extLst>
                  </p:cNvPr>
                  <p:cNvSpPr>
                    <a:spLocks noChangeArrowheads="1"/>
                  </p:cNvSpPr>
                  <p:nvPr/>
                </p:nvSpPr>
                <p:spPr bwMode="auto">
                  <a:xfrm>
                    <a:off x="65182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Oval 85">
                    <a:extLst>
                      <a:ext uri="{FF2B5EF4-FFF2-40B4-BE49-F238E27FC236}">
                        <a16:creationId xmlns:a16="http://schemas.microsoft.com/office/drawing/2014/main" id="{6B183162-70DD-386B-A856-39FCEBE62CCA}"/>
                      </a:ext>
                    </a:extLst>
                  </p:cNvPr>
                  <p:cNvSpPr>
                    <a:spLocks noChangeArrowheads="1"/>
                  </p:cNvSpPr>
                  <p:nvPr/>
                </p:nvSpPr>
                <p:spPr bwMode="auto">
                  <a:xfrm>
                    <a:off x="6405563" y="3448050"/>
                    <a:ext cx="246063"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86">
                    <a:extLst>
                      <a:ext uri="{FF2B5EF4-FFF2-40B4-BE49-F238E27FC236}">
                        <a16:creationId xmlns:a16="http://schemas.microsoft.com/office/drawing/2014/main" id="{4F62E98B-F203-DA8F-E90C-BB759B35492C}"/>
                      </a:ext>
                    </a:extLst>
                  </p:cNvPr>
                  <p:cNvSpPr>
                    <a:spLocks/>
                  </p:cNvSpPr>
                  <p:nvPr/>
                </p:nvSpPr>
                <p:spPr bwMode="auto">
                  <a:xfrm>
                    <a:off x="6405563" y="3448050"/>
                    <a:ext cx="128588" cy="252413"/>
                  </a:xfrm>
                  <a:custGeom>
                    <a:avLst/>
                    <a:gdLst/>
                    <a:ahLst/>
                    <a:cxnLst>
                      <a:cxn ang="0">
                        <a:pos x="35" y="1"/>
                      </a:cxn>
                      <a:cxn ang="0">
                        <a:pos x="33" y="0"/>
                      </a:cxn>
                      <a:cxn ang="0">
                        <a:pos x="0" y="34"/>
                      </a:cxn>
                      <a:cxn ang="0">
                        <a:pos x="33" y="68"/>
                      </a:cxn>
                      <a:cxn ang="0">
                        <a:pos x="35" y="67"/>
                      </a:cxn>
                      <a:cxn ang="0">
                        <a:pos x="35" y="1"/>
                      </a:cxn>
                    </a:cxnLst>
                    <a:rect l="0" t="0" r="r" b="b"/>
                    <a:pathLst>
                      <a:path w="35" h="68">
                        <a:moveTo>
                          <a:pt x="35" y="1"/>
                        </a:moveTo>
                        <a:cubicBezTo>
                          <a:pt x="34" y="1"/>
                          <a:pt x="34" y="0"/>
                          <a:pt x="33" y="0"/>
                        </a:cubicBezTo>
                        <a:cubicBezTo>
                          <a:pt x="15" y="0"/>
                          <a:pt x="0" y="15"/>
                          <a:pt x="0" y="34"/>
                        </a:cubicBezTo>
                        <a:cubicBezTo>
                          <a:pt x="0" y="53"/>
                          <a:pt x="15" y="68"/>
                          <a:pt x="33" y="68"/>
                        </a:cubicBezTo>
                        <a:cubicBezTo>
                          <a:pt x="34" y="68"/>
                          <a:pt x="34" y="67"/>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87">
                    <a:extLst>
                      <a:ext uri="{FF2B5EF4-FFF2-40B4-BE49-F238E27FC236}">
                        <a16:creationId xmlns:a16="http://schemas.microsoft.com/office/drawing/2014/main" id="{4991C031-8415-8807-E640-1BE072DC1DFD}"/>
                      </a:ext>
                    </a:extLst>
                  </p:cNvPr>
                  <p:cNvSpPr>
                    <a:spLocks/>
                  </p:cNvSpPr>
                  <p:nvPr/>
                </p:nvSpPr>
                <p:spPr bwMode="auto">
                  <a:xfrm>
                    <a:off x="7342188" y="3759200"/>
                    <a:ext cx="581025" cy="107950"/>
                  </a:xfrm>
                  <a:custGeom>
                    <a:avLst/>
                    <a:gdLst/>
                    <a:ahLst/>
                    <a:cxnLst>
                      <a:cxn ang="0">
                        <a:pos x="158" y="14"/>
                      </a:cxn>
                      <a:cxn ang="0">
                        <a:pos x="143" y="29"/>
                      </a:cxn>
                      <a:cxn ang="0">
                        <a:pos x="11" y="29"/>
                      </a:cxn>
                      <a:cxn ang="0">
                        <a:pos x="5" y="14"/>
                      </a:cxn>
                      <a:cxn ang="0">
                        <a:pos x="5" y="14"/>
                      </a:cxn>
                      <a:cxn ang="0">
                        <a:pos x="41" y="0"/>
                      </a:cxn>
                      <a:cxn ang="0">
                        <a:pos x="143" y="0"/>
                      </a:cxn>
                      <a:cxn ang="0">
                        <a:pos x="158" y="14"/>
                      </a:cxn>
                    </a:cxnLst>
                    <a:rect l="0" t="0" r="r" b="b"/>
                    <a:pathLst>
                      <a:path w="158" h="29">
                        <a:moveTo>
                          <a:pt x="158" y="14"/>
                        </a:moveTo>
                        <a:cubicBezTo>
                          <a:pt x="158" y="22"/>
                          <a:pt x="151" y="29"/>
                          <a:pt x="143" y="29"/>
                        </a:cubicBezTo>
                        <a:cubicBezTo>
                          <a:pt x="11" y="29"/>
                          <a:pt x="11" y="29"/>
                          <a:pt x="11" y="29"/>
                        </a:cubicBezTo>
                        <a:cubicBezTo>
                          <a:pt x="3" y="29"/>
                          <a:pt x="0" y="20"/>
                          <a:pt x="5" y="14"/>
                        </a:cubicBezTo>
                        <a:cubicBezTo>
                          <a:pt x="5" y="14"/>
                          <a:pt x="5" y="14"/>
                          <a:pt x="5" y="14"/>
                        </a:cubicBezTo>
                        <a:cubicBezTo>
                          <a:pt x="12" y="6"/>
                          <a:pt x="33" y="0"/>
                          <a:pt x="41" y="0"/>
                        </a:cubicBezTo>
                        <a:cubicBezTo>
                          <a:pt x="143" y="0"/>
                          <a:pt x="143" y="0"/>
                          <a:pt x="143" y="0"/>
                        </a:cubicBezTo>
                        <a:cubicBezTo>
                          <a:pt x="151" y="0"/>
                          <a:pt x="158" y="6"/>
                          <a:pt x="158"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88">
                    <a:extLst>
                      <a:ext uri="{FF2B5EF4-FFF2-40B4-BE49-F238E27FC236}">
                        <a16:creationId xmlns:a16="http://schemas.microsoft.com/office/drawing/2014/main" id="{3CABE3B4-70DF-9465-B876-CC84712C20AD}"/>
                      </a:ext>
                    </a:extLst>
                  </p:cNvPr>
                  <p:cNvSpPr>
                    <a:spLocks/>
                  </p:cNvSpPr>
                  <p:nvPr/>
                </p:nvSpPr>
                <p:spPr bwMode="auto">
                  <a:xfrm>
                    <a:off x="74818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8" y="13"/>
                          <a:pt x="84"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Oval 89">
                    <a:extLst>
                      <a:ext uri="{FF2B5EF4-FFF2-40B4-BE49-F238E27FC236}">
                        <a16:creationId xmlns:a16="http://schemas.microsoft.com/office/drawing/2014/main" id="{96398176-2BED-E0B5-8F79-C475EA5A138D}"/>
                      </a:ext>
                    </a:extLst>
                  </p:cNvPr>
                  <p:cNvSpPr>
                    <a:spLocks noChangeArrowheads="1"/>
                  </p:cNvSpPr>
                  <p:nvPr/>
                </p:nvSpPr>
                <p:spPr bwMode="auto">
                  <a:xfrm>
                    <a:off x="7442200" y="3811588"/>
                    <a:ext cx="95250"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90">
                    <a:extLst>
                      <a:ext uri="{FF2B5EF4-FFF2-40B4-BE49-F238E27FC236}">
                        <a16:creationId xmlns:a16="http://schemas.microsoft.com/office/drawing/2014/main" id="{EEBAB31F-86A5-42FE-97B4-5272C6D4851E}"/>
                      </a:ext>
                    </a:extLst>
                  </p:cNvPr>
                  <p:cNvSpPr>
                    <a:spLocks/>
                  </p:cNvSpPr>
                  <p:nvPr/>
                </p:nvSpPr>
                <p:spPr bwMode="auto">
                  <a:xfrm>
                    <a:off x="7518400" y="3673475"/>
                    <a:ext cx="349250" cy="82550"/>
                  </a:xfrm>
                  <a:custGeom>
                    <a:avLst/>
                    <a:gdLst/>
                    <a:ahLst/>
                    <a:cxnLst>
                      <a:cxn ang="0">
                        <a:pos x="95" y="22"/>
                      </a:cxn>
                      <a:cxn ang="0">
                        <a:pos x="47" y="0"/>
                      </a:cxn>
                      <a:cxn ang="0">
                        <a:pos x="0" y="22"/>
                      </a:cxn>
                      <a:cxn ang="0">
                        <a:pos x="95" y="22"/>
                      </a:cxn>
                    </a:cxnLst>
                    <a:rect l="0" t="0" r="r" b="b"/>
                    <a:pathLst>
                      <a:path w="95" h="22">
                        <a:moveTo>
                          <a:pt x="95" y="22"/>
                        </a:moveTo>
                        <a:cubicBezTo>
                          <a:pt x="94" y="11"/>
                          <a:pt x="73" y="0"/>
                          <a:pt x="47" y="0"/>
                        </a:cubicBezTo>
                        <a:cubicBezTo>
                          <a:pt x="24" y="1"/>
                          <a:pt x="1" y="11"/>
                          <a:pt x="0" y="22"/>
                        </a:cubicBezTo>
                        <a:lnTo>
                          <a:pt x="95"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Rectangle 91">
                    <a:extLst>
                      <a:ext uri="{FF2B5EF4-FFF2-40B4-BE49-F238E27FC236}">
                        <a16:creationId xmlns:a16="http://schemas.microsoft.com/office/drawing/2014/main" id="{235700E0-BAA6-93FC-724D-7799CA2FEEA5}"/>
                      </a:ext>
                    </a:extLst>
                  </p:cNvPr>
                  <p:cNvSpPr>
                    <a:spLocks noChangeArrowheads="1"/>
                  </p:cNvSpPr>
                  <p:nvPr/>
                </p:nvSpPr>
                <p:spPr bwMode="auto">
                  <a:xfrm>
                    <a:off x="7632700" y="3678238"/>
                    <a:ext cx="111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Rectangle 92">
                    <a:extLst>
                      <a:ext uri="{FF2B5EF4-FFF2-40B4-BE49-F238E27FC236}">
                        <a16:creationId xmlns:a16="http://schemas.microsoft.com/office/drawing/2014/main" id="{A99084DC-61AC-173B-BFE0-1E26995FAD8A}"/>
                      </a:ext>
                    </a:extLst>
                  </p:cNvPr>
                  <p:cNvSpPr>
                    <a:spLocks noChangeArrowheads="1"/>
                  </p:cNvSpPr>
                  <p:nvPr/>
                </p:nvSpPr>
                <p:spPr bwMode="auto">
                  <a:xfrm>
                    <a:off x="7794625" y="3684588"/>
                    <a:ext cx="1111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Oval 93">
                    <a:extLst>
                      <a:ext uri="{FF2B5EF4-FFF2-40B4-BE49-F238E27FC236}">
                        <a16:creationId xmlns:a16="http://schemas.microsoft.com/office/drawing/2014/main" id="{1F609067-52FE-8650-A043-F5F4FE9CD9EA}"/>
                      </a:ext>
                    </a:extLst>
                  </p:cNvPr>
                  <p:cNvSpPr>
                    <a:spLocks noChangeArrowheads="1"/>
                  </p:cNvSpPr>
                  <p:nvPr/>
                </p:nvSpPr>
                <p:spPr bwMode="auto">
                  <a:xfrm>
                    <a:off x="7453313" y="3822700"/>
                    <a:ext cx="73025"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Oval 94">
                    <a:extLst>
                      <a:ext uri="{FF2B5EF4-FFF2-40B4-BE49-F238E27FC236}">
                        <a16:creationId xmlns:a16="http://schemas.microsoft.com/office/drawing/2014/main" id="{162A4BCE-4DF1-0355-90C8-8B98AE6C1DEF}"/>
                      </a:ext>
                    </a:extLst>
                  </p:cNvPr>
                  <p:cNvSpPr>
                    <a:spLocks noChangeArrowheads="1"/>
                  </p:cNvSpPr>
                  <p:nvPr/>
                </p:nvSpPr>
                <p:spPr bwMode="auto">
                  <a:xfrm>
                    <a:off x="7775575" y="3811588"/>
                    <a:ext cx="96838"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Oval 95">
                    <a:extLst>
                      <a:ext uri="{FF2B5EF4-FFF2-40B4-BE49-F238E27FC236}">
                        <a16:creationId xmlns:a16="http://schemas.microsoft.com/office/drawing/2014/main" id="{383DDEF1-8BAB-4F46-E84E-15466AED5D68}"/>
                      </a:ext>
                    </a:extLst>
                  </p:cNvPr>
                  <p:cNvSpPr>
                    <a:spLocks noChangeArrowheads="1"/>
                  </p:cNvSpPr>
                  <p:nvPr/>
                </p:nvSpPr>
                <p:spPr bwMode="auto">
                  <a:xfrm>
                    <a:off x="7786688" y="3822700"/>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96">
                    <a:extLst>
                      <a:ext uri="{FF2B5EF4-FFF2-40B4-BE49-F238E27FC236}">
                        <a16:creationId xmlns:a16="http://schemas.microsoft.com/office/drawing/2014/main" id="{75222102-80C9-36BE-6F2F-5798467AF530}"/>
                      </a:ext>
                    </a:extLst>
                  </p:cNvPr>
                  <p:cNvSpPr>
                    <a:spLocks/>
                  </p:cNvSpPr>
                  <p:nvPr/>
                </p:nvSpPr>
                <p:spPr bwMode="auto">
                  <a:xfrm>
                    <a:off x="5475288" y="3759200"/>
                    <a:ext cx="576263" cy="107950"/>
                  </a:xfrm>
                  <a:custGeom>
                    <a:avLst/>
                    <a:gdLst/>
                    <a:ahLst/>
                    <a:cxnLst>
                      <a:cxn ang="0">
                        <a:pos x="157" y="14"/>
                      </a:cxn>
                      <a:cxn ang="0">
                        <a:pos x="143" y="29"/>
                      </a:cxn>
                      <a:cxn ang="0">
                        <a:pos x="11" y="29"/>
                      </a:cxn>
                      <a:cxn ang="0">
                        <a:pos x="4" y="14"/>
                      </a:cxn>
                      <a:cxn ang="0">
                        <a:pos x="4" y="14"/>
                      </a:cxn>
                      <a:cxn ang="0">
                        <a:pos x="40" y="0"/>
                      </a:cxn>
                      <a:cxn ang="0">
                        <a:pos x="143" y="0"/>
                      </a:cxn>
                      <a:cxn ang="0">
                        <a:pos x="157" y="14"/>
                      </a:cxn>
                    </a:cxnLst>
                    <a:rect l="0" t="0" r="r" b="b"/>
                    <a:pathLst>
                      <a:path w="157" h="29">
                        <a:moveTo>
                          <a:pt x="157" y="14"/>
                        </a:moveTo>
                        <a:cubicBezTo>
                          <a:pt x="157" y="22"/>
                          <a:pt x="151" y="29"/>
                          <a:pt x="143" y="29"/>
                        </a:cubicBezTo>
                        <a:cubicBezTo>
                          <a:pt x="11" y="29"/>
                          <a:pt x="11" y="29"/>
                          <a:pt x="11" y="29"/>
                        </a:cubicBezTo>
                        <a:cubicBezTo>
                          <a:pt x="3" y="29"/>
                          <a:pt x="0" y="20"/>
                          <a:pt x="4" y="14"/>
                        </a:cubicBezTo>
                        <a:cubicBezTo>
                          <a:pt x="4" y="14"/>
                          <a:pt x="4" y="14"/>
                          <a:pt x="4" y="14"/>
                        </a:cubicBezTo>
                        <a:cubicBezTo>
                          <a:pt x="11" y="6"/>
                          <a:pt x="32" y="0"/>
                          <a:pt x="40" y="0"/>
                        </a:cubicBezTo>
                        <a:cubicBezTo>
                          <a:pt x="143" y="0"/>
                          <a:pt x="143" y="0"/>
                          <a:pt x="143" y="0"/>
                        </a:cubicBezTo>
                        <a:cubicBezTo>
                          <a:pt x="151" y="0"/>
                          <a:pt x="157" y="6"/>
                          <a:pt x="15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97">
                    <a:extLst>
                      <a:ext uri="{FF2B5EF4-FFF2-40B4-BE49-F238E27FC236}">
                        <a16:creationId xmlns:a16="http://schemas.microsoft.com/office/drawing/2014/main" id="{CEFC31D8-9EEF-D705-E951-DCFE87A9A241}"/>
                      </a:ext>
                    </a:extLst>
                  </p:cNvPr>
                  <p:cNvSpPr>
                    <a:spLocks/>
                  </p:cNvSpPr>
                  <p:nvPr/>
                </p:nvSpPr>
                <p:spPr bwMode="auto">
                  <a:xfrm>
                    <a:off x="56149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7" y="13"/>
                          <a:pt x="83"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Oval 98">
                    <a:extLst>
                      <a:ext uri="{FF2B5EF4-FFF2-40B4-BE49-F238E27FC236}">
                        <a16:creationId xmlns:a16="http://schemas.microsoft.com/office/drawing/2014/main" id="{C46E5C95-30B6-4E88-3E93-F9AD1FB83F4F}"/>
                      </a:ext>
                    </a:extLst>
                  </p:cNvPr>
                  <p:cNvSpPr>
                    <a:spLocks noChangeArrowheads="1"/>
                  </p:cNvSpPr>
                  <p:nvPr/>
                </p:nvSpPr>
                <p:spPr bwMode="auto">
                  <a:xfrm>
                    <a:off x="5573713"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99">
                    <a:extLst>
                      <a:ext uri="{FF2B5EF4-FFF2-40B4-BE49-F238E27FC236}">
                        <a16:creationId xmlns:a16="http://schemas.microsoft.com/office/drawing/2014/main" id="{8B3A9BC5-2ACF-DE15-D086-8AFB3624E092}"/>
                      </a:ext>
                    </a:extLst>
                  </p:cNvPr>
                  <p:cNvSpPr>
                    <a:spLocks/>
                  </p:cNvSpPr>
                  <p:nvPr/>
                </p:nvSpPr>
                <p:spPr bwMode="auto">
                  <a:xfrm>
                    <a:off x="5651500" y="3673475"/>
                    <a:ext cx="346075" cy="82550"/>
                  </a:xfrm>
                  <a:custGeom>
                    <a:avLst/>
                    <a:gdLst/>
                    <a:ahLst/>
                    <a:cxnLst>
                      <a:cxn ang="0">
                        <a:pos x="94" y="22"/>
                      </a:cxn>
                      <a:cxn ang="0">
                        <a:pos x="47" y="0"/>
                      </a:cxn>
                      <a:cxn ang="0">
                        <a:pos x="0" y="22"/>
                      </a:cxn>
                      <a:cxn ang="0">
                        <a:pos x="94" y="22"/>
                      </a:cxn>
                    </a:cxnLst>
                    <a:rect l="0" t="0" r="r" b="b"/>
                    <a:pathLst>
                      <a:path w="94" h="22">
                        <a:moveTo>
                          <a:pt x="94" y="22"/>
                        </a:moveTo>
                        <a:cubicBezTo>
                          <a:pt x="94" y="11"/>
                          <a:pt x="73" y="0"/>
                          <a:pt x="47" y="0"/>
                        </a:cubicBezTo>
                        <a:cubicBezTo>
                          <a:pt x="24" y="1"/>
                          <a:pt x="0" y="11"/>
                          <a:pt x="0" y="22"/>
                        </a:cubicBezTo>
                        <a:lnTo>
                          <a:pt x="9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Rectangle 100">
                    <a:extLst>
                      <a:ext uri="{FF2B5EF4-FFF2-40B4-BE49-F238E27FC236}">
                        <a16:creationId xmlns:a16="http://schemas.microsoft.com/office/drawing/2014/main" id="{63B1C654-28CD-4FFE-2FFE-51A4FD9A69BF}"/>
                      </a:ext>
                    </a:extLst>
                  </p:cNvPr>
                  <p:cNvSpPr>
                    <a:spLocks noChangeArrowheads="1"/>
                  </p:cNvSpPr>
                  <p:nvPr/>
                </p:nvSpPr>
                <p:spPr bwMode="auto">
                  <a:xfrm>
                    <a:off x="5765800" y="3678238"/>
                    <a:ext cx="6350"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Rectangle 101">
                    <a:extLst>
                      <a:ext uri="{FF2B5EF4-FFF2-40B4-BE49-F238E27FC236}">
                        <a16:creationId xmlns:a16="http://schemas.microsoft.com/office/drawing/2014/main" id="{2187A8D8-C690-37AB-C511-338D42D53279}"/>
                      </a:ext>
                    </a:extLst>
                  </p:cNvPr>
                  <p:cNvSpPr>
                    <a:spLocks noChangeArrowheads="1"/>
                  </p:cNvSpPr>
                  <p:nvPr/>
                </p:nvSpPr>
                <p:spPr bwMode="auto">
                  <a:xfrm>
                    <a:off x="5926138" y="3684588"/>
                    <a:ext cx="7938"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Oval 102">
                    <a:extLst>
                      <a:ext uri="{FF2B5EF4-FFF2-40B4-BE49-F238E27FC236}">
                        <a16:creationId xmlns:a16="http://schemas.microsoft.com/office/drawing/2014/main" id="{D1164DC5-1E8E-097B-C0E0-44D73C110D74}"/>
                      </a:ext>
                    </a:extLst>
                  </p:cNvPr>
                  <p:cNvSpPr>
                    <a:spLocks noChangeArrowheads="1"/>
                  </p:cNvSpPr>
                  <p:nvPr/>
                </p:nvSpPr>
                <p:spPr bwMode="auto">
                  <a:xfrm>
                    <a:off x="5581650"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Oval 103">
                    <a:extLst>
                      <a:ext uri="{FF2B5EF4-FFF2-40B4-BE49-F238E27FC236}">
                        <a16:creationId xmlns:a16="http://schemas.microsoft.com/office/drawing/2014/main" id="{03F74F01-DD9C-289C-A49C-B28C2E1A8E72}"/>
                      </a:ext>
                    </a:extLst>
                  </p:cNvPr>
                  <p:cNvSpPr>
                    <a:spLocks noChangeArrowheads="1"/>
                  </p:cNvSpPr>
                  <p:nvPr/>
                </p:nvSpPr>
                <p:spPr bwMode="auto">
                  <a:xfrm>
                    <a:off x="5908675"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Oval 104">
                    <a:extLst>
                      <a:ext uri="{FF2B5EF4-FFF2-40B4-BE49-F238E27FC236}">
                        <a16:creationId xmlns:a16="http://schemas.microsoft.com/office/drawing/2014/main" id="{3FCAE35D-DD29-CC99-4263-E91845FA0FC9}"/>
                      </a:ext>
                    </a:extLst>
                  </p:cNvPr>
                  <p:cNvSpPr>
                    <a:spLocks noChangeArrowheads="1"/>
                  </p:cNvSpPr>
                  <p:nvPr/>
                </p:nvSpPr>
                <p:spPr bwMode="auto">
                  <a:xfrm>
                    <a:off x="5916613"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05">
                    <a:extLst>
                      <a:ext uri="{FF2B5EF4-FFF2-40B4-BE49-F238E27FC236}">
                        <a16:creationId xmlns:a16="http://schemas.microsoft.com/office/drawing/2014/main" id="{A925EFC1-6B80-17E0-9FE4-20EC20C029AA}"/>
                      </a:ext>
                    </a:extLst>
                  </p:cNvPr>
                  <p:cNvSpPr>
                    <a:spLocks/>
                  </p:cNvSpPr>
                  <p:nvPr/>
                </p:nvSpPr>
                <p:spPr bwMode="auto">
                  <a:xfrm>
                    <a:off x="4668838" y="3408363"/>
                    <a:ext cx="681038" cy="501650"/>
                  </a:xfrm>
                  <a:custGeom>
                    <a:avLst/>
                    <a:gdLst/>
                    <a:ahLst/>
                    <a:cxnLst>
                      <a:cxn ang="0">
                        <a:pos x="185" y="136"/>
                      </a:cxn>
                      <a:cxn ang="0">
                        <a:pos x="82" y="0"/>
                      </a:cxn>
                      <a:cxn ang="0">
                        <a:pos x="0" y="38"/>
                      </a:cxn>
                      <a:cxn ang="0">
                        <a:pos x="7" y="136"/>
                      </a:cxn>
                      <a:cxn ang="0">
                        <a:pos x="185" y="136"/>
                      </a:cxn>
                    </a:cxnLst>
                    <a:rect l="0" t="0" r="r" b="b"/>
                    <a:pathLst>
                      <a:path w="185" h="136">
                        <a:moveTo>
                          <a:pt x="185" y="136"/>
                        </a:moveTo>
                        <a:cubicBezTo>
                          <a:pt x="156" y="97"/>
                          <a:pt x="82" y="0"/>
                          <a:pt x="82" y="0"/>
                        </a:cubicBezTo>
                        <a:cubicBezTo>
                          <a:pt x="0" y="38"/>
                          <a:pt x="0" y="38"/>
                          <a:pt x="0" y="38"/>
                        </a:cubicBezTo>
                        <a:cubicBezTo>
                          <a:pt x="7" y="136"/>
                          <a:pt x="7" y="136"/>
                          <a:pt x="7" y="136"/>
                        </a:cubicBezTo>
                        <a:lnTo>
                          <a:pt x="185"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06">
                    <a:extLst>
                      <a:ext uri="{FF2B5EF4-FFF2-40B4-BE49-F238E27FC236}">
                        <a16:creationId xmlns:a16="http://schemas.microsoft.com/office/drawing/2014/main" id="{1F0BC035-7336-20DC-B501-127EB999CF27}"/>
                      </a:ext>
                    </a:extLst>
                  </p:cNvPr>
                  <p:cNvSpPr>
                    <a:spLocks/>
                  </p:cNvSpPr>
                  <p:nvPr/>
                </p:nvSpPr>
                <p:spPr bwMode="auto">
                  <a:xfrm>
                    <a:off x="4000500" y="2797175"/>
                    <a:ext cx="823913" cy="1112838"/>
                  </a:xfrm>
                  <a:custGeom>
                    <a:avLst/>
                    <a:gdLst/>
                    <a:ahLst/>
                    <a:cxnLst>
                      <a:cxn ang="0">
                        <a:pos x="519" y="701"/>
                      </a:cxn>
                      <a:cxn ang="0">
                        <a:pos x="273" y="0"/>
                      </a:cxn>
                      <a:cxn ang="0">
                        <a:pos x="37" y="459"/>
                      </a:cxn>
                      <a:cxn ang="0">
                        <a:pos x="0" y="701"/>
                      </a:cxn>
                      <a:cxn ang="0">
                        <a:pos x="519" y="701"/>
                      </a:cxn>
                    </a:cxnLst>
                    <a:rect l="0" t="0" r="r" b="b"/>
                    <a:pathLst>
                      <a:path w="519" h="701">
                        <a:moveTo>
                          <a:pt x="519" y="701"/>
                        </a:moveTo>
                        <a:lnTo>
                          <a:pt x="273" y="0"/>
                        </a:lnTo>
                        <a:lnTo>
                          <a:pt x="37" y="459"/>
                        </a:lnTo>
                        <a:lnTo>
                          <a:pt x="0" y="701"/>
                        </a:lnTo>
                        <a:lnTo>
                          <a:pt x="519"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07">
                    <a:extLst>
                      <a:ext uri="{FF2B5EF4-FFF2-40B4-BE49-F238E27FC236}">
                        <a16:creationId xmlns:a16="http://schemas.microsoft.com/office/drawing/2014/main" id="{18814149-EA3A-03DD-874C-125FE62AD37E}"/>
                      </a:ext>
                    </a:extLst>
                  </p:cNvPr>
                  <p:cNvSpPr>
                    <a:spLocks/>
                  </p:cNvSpPr>
                  <p:nvPr/>
                </p:nvSpPr>
                <p:spPr bwMode="auto">
                  <a:xfrm>
                    <a:off x="3305175" y="3260725"/>
                    <a:ext cx="1058863" cy="649288"/>
                  </a:xfrm>
                  <a:custGeom>
                    <a:avLst/>
                    <a:gdLst/>
                    <a:ahLst/>
                    <a:cxnLst>
                      <a:cxn ang="0">
                        <a:pos x="288" y="176"/>
                      </a:cxn>
                      <a:cxn ang="0">
                        <a:pos x="172" y="1"/>
                      </a:cxn>
                      <a:cxn ang="0">
                        <a:pos x="0" y="176"/>
                      </a:cxn>
                      <a:cxn ang="0">
                        <a:pos x="288" y="176"/>
                      </a:cxn>
                    </a:cxnLst>
                    <a:rect l="0" t="0" r="r" b="b"/>
                    <a:pathLst>
                      <a:path w="288" h="176">
                        <a:moveTo>
                          <a:pt x="288" y="176"/>
                        </a:moveTo>
                        <a:cubicBezTo>
                          <a:pt x="260" y="132"/>
                          <a:pt x="174" y="3"/>
                          <a:pt x="172" y="1"/>
                        </a:cubicBezTo>
                        <a:cubicBezTo>
                          <a:pt x="169" y="0"/>
                          <a:pt x="46" y="128"/>
                          <a:pt x="0" y="176"/>
                        </a:cubicBezTo>
                        <a:lnTo>
                          <a:pt x="28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08">
                    <a:extLst>
                      <a:ext uri="{FF2B5EF4-FFF2-40B4-BE49-F238E27FC236}">
                        <a16:creationId xmlns:a16="http://schemas.microsoft.com/office/drawing/2014/main" id="{D31F5D11-4FEB-F31C-53C7-13BD9DFE634E}"/>
                      </a:ext>
                    </a:extLst>
                  </p:cNvPr>
                  <p:cNvSpPr>
                    <a:spLocks/>
                  </p:cNvSpPr>
                  <p:nvPr/>
                </p:nvSpPr>
                <p:spPr bwMode="auto">
                  <a:xfrm>
                    <a:off x="3941763" y="3271838"/>
                    <a:ext cx="422275" cy="638175"/>
                  </a:xfrm>
                  <a:custGeom>
                    <a:avLst/>
                    <a:gdLst/>
                    <a:ahLst/>
                    <a:cxnLst>
                      <a:cxn ang="0">
                        <a:pos x="115" y="173"/>
                      </a:cxn>
                      <a:cxn ang="0">
                        <a:pos x="0" y="0"/>
                      </a:cxn>
                      <a:cxn ang="0">
                        <a:pos x="66" y="173"/>
                      </a:cxn>
                      <a:cxn ang="0">
                        <a:pos x="115" y="173"/>
                      </a:cxn>
                    </a:cxnLst>
                    <a:rect l="0" t="0" r="r" b="b"/>
                    <a:pathLst>
                      <a:path w="115" h="173">
                        <a:moveTo>
                          <a:pt x="115" y="173"/>
                        </a:moveTo>
                        <a:cubicBezTo>
                          <a:pt x="88" y="131"/>
                          <a:pt x="9" y="12"/>
                          <a:pt x="0" y="0"/>
                        </a:cubicBezTo>
                        <a:cubicBezTo>
                          <a:pt x="66" y="173"/>
                          <a:pt x="66" y="173"/>
                          <a:pt x="66" y="173"/>
                        </a:cubicBezTo>
                        <a:lnTo>
                          <a:pt x="115"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09">
                    <a:extLst>
                      <a:ext uri="{FF2B5EF4-FFF2-40B4-BE49-F238E27FC236}">
                        <a16:creationId xmlns:a16="http://schemas.microsoft.com/office/drawing/2014/main" id="{0AE37F8C-124E-780D-8797-E2F8C414AE60}"/>
                      </a:ext>
                    </a:extLst>
                  </p:cNvPr>
                  <p:cNvSpPr>
                    <a:spLocks/>
                  </p:cNvSpPr>
                  <p:nvPr/>
                </p:nvSpPr>
                <p:spPr bwMode="auto">
                  <a:xfrm>
                    <a:off x="3779838" y="3263900"/>
                    <a:ext cx="265113" cy="250825"/>
                  </a:xfrm>
                  <a:custGeom>
                    <a:avLst/>
                    <a:gdLst/>
                    <a:ahLst/>
                    <a:cxnLst>
                      <a:cxn ang="0">
                        <a:pos x="100" y="0"/>
                      </a:cxn>
                      <a:cxn ang="0">
                        <a:pos x="0" y="93"/>
                      </a:cxn>
                      <a:cxn ang="0">
                        <a:pos x="56" y="79"/>
                      </a:cxn>
                      <a:cxn ang="0">
                        <a:pos x="60" y="116"/>
                      </a:cxn>
                      <a:cxn ang="0">
                        <a:pos x="86" y="81"/>
                      </a:cxn>
                      <a:cxn ang="0">
                        <a:pos x="100" y="102"/>
                      </a:cxn>
                      <a:cxn ang="0">
                        <a:pos x="132" y="158"/>
                      </a:cxn>
                      <a:cxn ang="0">
                        <a:pos x="116" y="95"/>
                      </a:cxn>
                      <a:cxn ang="0">
                        <a:pos x="139" y="121"/>
                      </a:cxn>
                      <a:cxn ang="0">
                        <a:pos x="134" y="79"/>
                      </a:cxn>
                      <a:cxn ang="0">
                        <a:pos x="167" y="98"/>
                      </a:cxn>
                      <a:cxn ang="0">
                        <a:pos x="100" y="0"/>
                      </a:cxn>
                    </a:cxnLst>
                    <a:rect l="0" t="0" r="r" b="b"/>
                    <a:pathLst>
                      <a:path w="167" h="158">
                        <a:moveTo>
                          <a:pt x="100" y="0"/>
                        </a:moveTo>
                        <a:lnTo>
                          <a:pt x="0" y="93"/>
                        </a:lnTo>
                        <a:lnTo>
                          <a:pt x="56" y="79"/>
                        </a:lnTo>
                        <a:lnTo>
                          <a:pt x="60" y="116"/>
                        </a:lnTo>
                        <a:lnTo>
                          <a:pt x="86" y="81"/>
                        </a:lnTo>
                        <a:lnTo>
                          <a:pt x="100" y="102"/>
                        </a:lnTo>
                        <a:lnTo>
                          <a:pt x="132" y="158"/>
                        </a:lnTo>
                        <a:lnTo>
                          <a:pt x="116" y="95"/>
                        </a:lnTo>
                        <a:lnTo>
                          <a:pt x="139" y="121"/>
                        </a:lnTo>
                        <a:lnTo>
                          <a:pt x="134" y="79"/>
                        </a:lnTo>
                        <a:lnTo>
                          <a:pt x="167" y="98"/>
                        </a:lnTo>
                        <a:lnTo>
                          <a:pt x="1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10">
                    <a:extLst>
                      <a:ext uri="{FF2B5EF4-FFF2-40B4-BE49-F238E27FC236}">
                        <a16:creationId xmlns:a16="http://schemas.microsoft.com/office/drawing/2014/main" id="{6BFB52FF-B0D9-5DDE-1B35-549A03B4BD13}"/>
                      </a:ext>
                    </a:extLst>
                  </p:cNvPr>
                  <p:cNvSpPr>
                    <a:spLocks/>
                  </p:cNvSpPr>
                  <p:nvPr/>
                </p:nvSpPr>
                <p:spPr bwMode="auto">
                  <a:xfrm>
                    <a:off x="4433888" y="2808288"/>
                    <a:ext cx="390525" cy="1101725"/>
                  </a:xfrm>
                  <a:custGeom>
                    <a:avLst/>
                    <a:gdLst/>
                    <a:ahLst/>
                    <a:cxnLst>
                      <a:cxn ang="0">
                        <a:pos x="246" y="694"/>
                      </a:cxn>
                      <a:cxn ang="0">
                        <a:pos x="0" y="0"/>
                      </a:cxn>
                      <a:cxn ang="0">
                        <a:pos x="104" y="694"/>
                      </a:cxn>
                      <a:cxn ang="0">
                        <a:pos x="246" y="694"/>
                      </a:cxn>
                    </a:cxnLst>
                    <a:rect l="0" t="0" r="r" b="b"/>
                    <a:pathLst>
                      <a:path w="246" h="694">
                        <a:moveTo>
                          <a:pt x="246" y="694"/>
                        </a:moveTo>
                        <a:lnTo>
                          <a:pt x="0" y="0"/>
                        </a:lnTo>
                        <a:lnTo>
                          <a:pt x="104" y="694"/>
                        </a:lnTo>
                        <a:lnTo>
                          <a:pt x="246" y="6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11">
                    <a:extLst>
                      <a:ext uri="{FF2B5EF4-FFF2-40B4-BE49-F238E27FC236}">
                        <a16:creationId xmlns:a16="http://schemas.microsoft.com/office/drawing/2014/main" id="{0FB7609D-1974-FCA8-DD88-3EB1FA16E7D7}"/>
                      </a:ext>
                    </a:extLst>
                  </p:cNvPr>
                  <p:cNvSpPr>
                    <a:spLocks/>
                  </p:cNvSpPr>
                  <p:nvPr/>
                </p:nvSpPr>
                <p:spPr bwMode="auto">
                  <a:xfrm>
                    <a:off x="4330700" y="2797175"/>
                    <a:ext cx="161925" cy="225425"/>
                  </a:xfrm>
                  <a:custGeom>
                    <a:avLst/>
                    <a:gdLst/>
                    <a:ahLst/>
                    <a:cxnLst>
                      <a:cxn ang="0">
                        <a:pos x="28" y="0"/>
                      </a:cxn>
                      <a:cxn ang="0">
                        <a:pos x="0" y="55"/>
                      </a:cxn>
                      <a:cxn ang="0">
                        <a:pos x="19" y="34"/>
                      </a:cxn>
                      <a:cxn ang="0">
                        <a:pos x="19" y="50"/>
                      </a:cxn>
                      <a:cxn ang="0">
                        <a:pos x="26" y="39"/>
                      </a:cxn>
                      <a:cxn ang="0">
                        <a:pos x="31" y="61"/>
                      </a:cxn>
                      <a:cxn ang="0">
                        <a:pos x="32" y="46"/>
                      </a:cxn>
                      <a:cxn ang="0">
                        <a:pos x="44" y="58"/>
                      </a:cxn>
                      <a:cxn ang="0">
                        <a:pos x="42" y="40"/>
                      </a:cxn>
                      <a:cxn ang="0">
                        <a:pos x="28" y="0"/>
                      </a:cxn>
                    </a:cxnLst>
                    <a:rect l="0" t="0" r="r" b="b"/>
                    <a:pathLst>
                      <a:path w="44" h="61">
                        <a:moveTo>
                          <a:pt x="28" y="0"/>
                        </a:moveTo>
                        <a:cubicBezTo>
                          <a:pt x="27" y="3"/>
                          <a:pt x="0" y="55"/>
                          <a:pt x="0" y="55"/>
                        </a:cubicBezTo>
                        <a:cubicBezTo>
                          <a:pt x="19" y="34"/>
                          <a:pt x="19" y="34"/>
                          <a:pt x="19" y="34"/>
                        </a:cubicBezTo>
                        <a:cubicBezTo>
                          <a:pt x="19" y="34"/>
                          <a:pt x="19" y="52"/>
                          <a:pt x="19" y="50"/>
                        </a:cubicBezTo>
                        <a:cubicBezTo>
                          <a:pt x="20" y="49"/>
                          <a:pt x="26" y="37"/>
                          <a:pt x="26" y="39"/>
                        </a:cubicBezTo>
                        <a:cubicBezTo>
                          <a:pt x="26" y="40"/>
                          <a:pt x="31" y="61"/>
                          <a:pt x="31" y="61"/>
                        </a:cubicBezTo>
                        <a:cubicBezTo>
                          <a:pt x="31" y="61"/>
                          <a:pt x="31" y="45"/>
                          <a:pt x="32" y="46"/>
                        </a:cubicBezTo>
                        <a:cubicBezTo>
                          <a:pt x="34" y="47"/>
                          <a:pt x="44" y="58"/>
                          <a:pt x="44" y="58"/>
                        </a:cubicBezTo>
                        <a:cubicBezTo>
                          <a:pt x="42" y="40"/>
                          <a:pt x="42" y="40"/>
                          <a:pt x="42" y="40"/>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12">
                    <a:extLst>
                      <a:ext uri="{FF2B5EF4-FFF2-40B4-BE49-F238E27FC236}">
                        <a16:creationId xmlns:a16="http://schemas.microsoft.com/office/drawing/2014/main" id="{F1300A36-4D5A-8758-76AB-960E58E8792F}"/>
                      </a:ext>
                    </a:extLst>
                  </p:cNvPr>
                  <p:cNvSpPr>
                    <a:spLocks/>
                  </p:cNvSpPr>
                  <p:nvPr/>
                </p:nvSpPr>
                <p:spPr bwMode="auto">
                  <a:xfrm>
                    <a:off x="4978400" y="3414713"/>
                    <a:ext cx="371475" cy="495300"/>
                  </a:xfrm>
                  <a:custGeom>
                    <a:avLst/>
                    <a:gdLst/>
                    <a:ahLst/>
                    <a:cxnLst>
                      <a:cxn ang="0">
                        <a:pos x="101" y="134"/>
                      </a:cxn>
                      <a:cxn ang="0">
                        <a:pos x="0" y="0"/>
                      </a:cxn>
                      <a:cxn ang="0">
                        <a:pos x="47" y="134"/>
                      </a:cxn>
                      <a:cxn ang="0">
                        <a:pos x="101" y="134"/>
                      </a:cxn>
                    </a:cxnLst>
                    <a:rect l="0" t="0" r="r" b="b"/>
                    <a:pathLst>
                      <a:path w="101" h="134">
                        <a:moveTo>
                          <a:pt x="101" y="134"/>
                        </a:moveTo>
                        <a:cubicBezTo>
                          <a:pt x="75" y="99"/>
                          <a:pt x="11" y="15"/>
                          <a:pt x="0" y="0"/>
                        </a:cubicBezTo>
                        <a:cubicBezTo>
                          <a:pt x="47" y="134"/>
                          <a:pt x="47" y="134"/>
                          <a:pt x="47" y="134"/>
                        </a:cubicBezTo>
                        <a:lnTo>
                          <a:pt x="101"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13">
                    <a:extLst>
                      <a:ext uri="{FF2B5EF4-FFF2-40B4-BE49-F238E27FC236}">
                        <a16:creationId xmlns:a16="http://schemas.microsoft.com/office/drawing/2014/main" id="{D00F8614-7006-1EDB-E1C2-730CA55340D4}"/>
                      </a:ext>
                    </a:extLst>
                  </p:cNvPr>
                  <p:cNvSpPr>
                    <a:spLocks/>
                  </p:cNvSpPr>
                  <p:nvPr/>
                </p:nvSpPr>
                <p:spPr bwMode="auto">
                  <a:xfrm>
                    <a:off x="4816475" y="3408363"/>
                    <a:ext cx="223838" cy="166688"/>
                  </a:xfrm>
                  <a:custGeom>
                    <a:avLst/>
                    <a:gdLst/>
                    <a:ahLst/>
                    <a:cxnLst>
                      <a:cxn ang="0">
                        <a:pos x="42" y="0"/>
                      </a:cxn>
                      <a:cxn ang="0">
                        <a:pos x="0" y="20"/>
                      </a:cxn>
                      <a:cxn ang="0">
                        <a:pos x="26" y="15"/>
                      </a:cxn>
                      <a:cxn ang="0">
                        <a:pos x="24" y="26"/>
                      </a:cxn>
                      <a:cxn ang="0">
                        <a:pos x="36" y="17"/>
                      </a:cxn>
                      <a:cxn ang="0">
                        <a:pos x="37" y="28"/>
                      </a:cxn>
                      <a:cxn ang="0">
                        <a:pos x="44" y="20"/>
                      </a:cxn>
                      <a:cxn ang="0">
                        <a:pos x="54" y="45"/>
                      </a:cxn>
                      <a:cxn ang="0">
                        <a:pos x="53" y="23"/>
                      </a:cxn>
                      <a:cxn ang="0">
                        <a:pos x="61" y="31"/>
                      </a:cxn>
                      <a:cxn ang="0">
                        <a:pos x="54" y="14"/>
                      </a:cxn>
                      <a:cxn ang="0">
                        <a:pos x="42" y="0"/>
                      </a:cxn>
                    </a:cxnLst>
                    <a:rect l="0" t="0" r="r" b="b"/>
                    <a:pathLst>
                      <a:path w="61" h="45">
                        <a:moveTo>
                          <a:pt x="42" y="0"/>
                        </a:moveTo>
                        <a:cubicBezTo>
                          <a:pt x="42" y="1"/>
                          <a:pt x="0" y="20"/>
                          <a:pt x="0" y="20"/>
                        </a:cubicBezTo>
                        <a:cubicBezTo>
                          <a:pt x="26" y="15"/>
                          <a:pt x="26" y="15"/>
                          <a:pt x="26" y="15"/>
                        </a:cubicBezTo>
                        <a:cubicBezTo>
                          <a:pt x="26" y="15"/>
                          <a:pt x="22" y="26"/>
                          <a:pt x="24" y="26"/>
                        </a:cubicBezTo>
                        <a:cubicBezTo>
                          <a:pt x="26" y="25"/>
                          <a:pt x="36" y="17"/>
                          <a:pt x="36" y="17"/>
                        </a:cubicBezTo>
                        <a:cubicBezTo>
                          <a:pt x="37" y="28"/>
                          <a:pt x="37" y="28"/>
                          <a:pt x="37" y="28"/>
                        </a:cubicBezTo>
                        <a:cubicBezTo>
                          <a:pt x="44" y="20"/>
                          <a:pt x="44" y="20"/>
                          <a:pt x="44" y="20"/>
                        </a:cubicBezTo>
                        <a:cubicBezTo>
                          <a:pt x="54" y="45"/>
                          <a:pt x="54" y="45"/>
                          <a:pt x="54" y="45"/>
                        </a:cubicBezTo>
                        <a:cubicBezTo>
                          <a:pt x="53" y="23"/>
                          <a:pt x="53" y="23"/>
                          <a:pt x="53" y="23"/>
                        </a:cubicBezTo>
                        <a:cubicBezTo>
                          <a:pt x="61" y="31"/>
                          <a:pt x="61" y="31"/>
                          <a:pt x="61" y="31"/>
                        </a:cubicBezTo>
                        <a:cubicBezTo>
                          <a:pt x="54" y="14"/>
                          <a:pt x="54" y="14"/>
                          <a:pt x="54" y="14"/>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Rectangle 114">
                    <a:extLst>
                      <a:ext uri="{FF2B5EF4-FFF2-40B4-BE49-F238E27FC236}">
                        <a16:creationId xmlns:a16="http://schemas.microsoft.com/office/drawing/2014/main" id="{2C7E584C-914D-6886-8C36-4A685EDDDCC2}"/>
                      </a:ext>
                    </a:extLst>
                  </p:cNvPr>
                  <p:cNvSpPr>
                    <a:spLocks noChangeArrowheads="1"/>
                  </p:cNvSpPr>
                  <p:nvPr/>
                </p:nvSpPr>
                <p:spPr bwMode="auto">
                  <a:xfrm>
                    <a:off x="5360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Oval 115">
                    <a:extLst>
                      <a:ext uri="{FF2B5EF4-FFF2-40B4-BE49-F238E27FC236}">
                        <a16:creationId xmlns:a16="http://schemas.microsoft.com/office/drawing/2014/main" id="{2EBC89D5-F5C1-C257-2613-D399C718A681}"/>
                      </a:ext>
                    </a:extLst>
                  </p:cNvPr>
                  <p:cNvSpPr>
                    <a:spLocks noChangeArrowheads="1"/>
                  </p:cNvSpPr>
                  <p:nvPr/>
                </p:nvSpPr>
                <p:spPr bwMode="auto">
                  <a:xfrm>
                    <a:off x="5260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16">
                    <a:extLst>
                      <a:ext uri="{FF2B5EF4-FFF2-40B4-BE49-F238E27FC236}">
                        <a16:creationId xmlns:a16="http://schemas.microsoft.com/office/drawing/2014/main" id="{5D3EECD4-2D50-9473-5378-AD851844C0B2}"/>
                      </a:ext>
                    </a:extLst>
                  </p:cNvPr>
                  <p:cNvSpPr>
                    <a:spLocks/>
                  </p:cNvSpPr>
                  <p:nvPr/>
                </p:nvSpPr>
                <p:spPr bwMode="auto">
                  <a:xfrm>
                    <a:off x="5260975" y="3452813"/>
                    <a:ext cx="103188" cy="214313"/>
                  </a:xfrm>
                  <a:custGeom>
                    <a:avLst/>
                    <a:gdLst/>
                    <a:ahLst/>
                    <a:cxnLst>
                      <a:cxn ang="0">
                        <a:pos x="28" y="0"/>
                      </a:cxn>
                      <a:cxn ang="0">
                        <a:pos x="0" y="29"/>
                      </a:cxn>
                      <a:cxn ang="0">
                        <a:pos x="28" y="58"/>
                      </a:cxn>
                      <a:cxn ang="0">
                        <a:pos x="28" y="0"/>
                      </a:cxn>
                    </a:cxnLst>
                    <a:rect l="0" t="0" r="r" b="b"/>
                    <a:pathLst>
                      <a:path w="28" h="58">
                        <a:moveTo>
                          <a:pt x="28" y="0"/>
                        </a:moveTo>
                        <a:cubicBezTo>
                          <a:pt x="13" y="0"/>
                          <a:pt x="0" y="13"/>
                          <a:pt x="0" y="29"/>
                        </a:cubicBezTo>
                        <a:cubicBezTo>
                          <a:pt x="0" y="45"/>
                          <a:pt x="13" y="58"/>
                          <a:pt x="28" y="58"/>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Rectangle 117">
                    <a:extLst>
                      <a:ext uri="{FF2B5EF4-FFF2-40B4-BE49-F238E27FC236}">
                        <a16:creationId xmlns:a16="http://schemas.microsoft.com/office/drawing/2014/main" id="{9D267C37-86A9-05CF-0B58-D54A4AD6E218}"/>
                      </a:ext>
                    </a:extLst>
                  </p:cNvPr>
                  <p:cNvSpPr>
                    <a:spLocks noChangeArrowheads="1"/>
                  </p:cNvSpPr>
                  <p:nvPr/>
                </p:nvSpPr>
                <p:spPr bwMode="auto">
                  <a:xfrm>
                    <a:off x="1885950"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18">
                    <a:extLst>
                      <a:ext uri="{FF2B5EF4-FFF2-40B4-BE49-F238E27FC236}">
                        <a16:creationId xmlns:a16="http://schemas.microsoft.com/office/drawing/2014/main" id="{5A5FBB82-4B3E-83CF-31EA-E80CD95580AB}"/>
                      </a:ext>
                    </a:extLst>
                  </p:cNvPr>
                  <p:cNvSpPr>
                    <a:spLocks/>
                  </p:cNvSpPr>
                  <p:nvPr/>
                </p:nvSpPr>
                <p:spPr bwMode="auto">
                  <a:xfrm>
                    <a:off x="1787525" y="3160713"/>
                    <a:ext cx="249238" cy="495300"/>
                  </a:xfrm>
                  <a:custGeom>
                    <a:avLst/>
                    <a:gdLst/>
                    <a:ahLst/>
                    <a:cxnLst>
                      <a:cxn ang="0">
                        <a:pos x="0" y="312"/>
                      </a:cxn>
                      <a:cxn ang="0">
                        <a:pos x="157" y="312"/>
                      </a:cxn>
                      <a:cxn ang="0">
                        <a:pos x="69" y="0"/>
                      </a:cxn>
                      <a:cxn ang="0">
                        <a:pos x="0" y="312"/>
                      </a:cxn>
                    </a:cxnLst>
                    <a:rect l="0" t="0" r="r" b="b"/>
                    <a:pathLst>
                      <a:path w="157" h="312">
                        <a:moveTo>
                          <a:pt x="0" y="312"/>
                        </a:moveTo>
                        <a:lnTo>
                          <a:pt x="157" y="312"/>
                        </a:lnTo>
                        <a:lnTo>
                          <a:pt x="69"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19">
                    <a:extLst>
                      <a:ext uri="{FF2B5EF4-FFF2-40B4-BE49-F238E27FC236}">
                        <a16:creationId xmlns:a16="http://schemas.microsoft.com/office/drawing/2014/main" id="{6FCD4E31-99F4-B646-CE85-C168B15FF82F}"/>
                      </a:ext>
                    </a:extLst>
                  </p:cNvPr>
                  <p:cNvSpPr>
                    <a:spLocks/>
                  </p:cNvSpPr>
                  <p:nvPr/>
                </p:nvSpPr>
                <p:spPr bwMode="auto">
                  <a:xfrm>
                    <a:off x="1897063" y="3160713"/>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Rectangle 120">
                    <a:extLst>
                      <a:ext uri="{FF2B5EF4-FFF2-40B4-BE49-F238E27FC236}">
                        <a16:creationId xmlns:a16="http://schemas.microsoft.com/office/drawing/2014/main" id="{9BCDB390-4EF9-E65A-EE4F-0DEA1C2CE220}"/>
                      </a:ext>
                    </a:extLst>
                  </p:cNvPr>
                  <p:cNvSpPr>
                    <a:spLocks noChangeArrowheads="1"/>
                  </p:cNvSpPr>
                  <p:nvPr/>
                </p:nvSpPr>
                <p:spPr bwMode="auto">
                  <a:xfrm>
                    <a:off x="2147888"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121">
                    <a:extLst>
                      <a:ext uri="{FF2B5EF4-FFF2-40B4-BE49-F238E27FC236}">
                        <a16:creationId xmlns:a16="http://schemas.microsoft.com/office/drawing/2014/main" id="{DDDAA8F2-D7E5-A2D9-7004-804BE294E1EA}"/>
                      </a:ext>
                    </a:extLst>
                  </p:cNvPr>
                  <p:cNvSpPr>
                    <a:spLocks/>
                  </p:cNvSpPr>
                  <p:nvPr/>
                </p:nvSpPr>
                <p:spPr bwMode="auto">
                  <a:xfrm>
                    <a:off x="2047875" y="3163888"/>
                    <a:ext cx="250825" cy="495300"/>
                  </a:xfrm>
                  <a:custGeom>
                    <a:avLst/>
                    <a:gdLst/>
                    <a:ahLst/>
                    <a:cxnLst>
                      <a:cxn ang="0">
                        <a:pos x="0" y="312"/>
                      </a:cxn>
                      <a:cxn ang="0">
                        <a:pos x="158" y="312"/>
                      </a:cxn>
                      <a:cxn ang="0">
                        <a:pos x="70" y="0"/>
                      </a:cxn>
                      <a:cxn ang="0">
                        <a:pos x="0" y="312"/>
                      </a:cxn>
                    </a:cxnLst>
                    <a:rect l="0" t="0" r="r" b="b"/>
                    <a:pathLst>
                      <a:path w="158" h="312">
                        <a:moveTo>
                          <a:pt x="0" y="312"/>
                        </a:moveTo>
                        <a:lnTo>
                          <a:pt x="158" y="312"/>
                        </a:lnTo>
                        <a:lnTo>
                          <a:pt x="70"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22">
                    <a:extLst>
                      <a:ext uri="{FF2B5EF4-FFF2-40B4-BE49-F238E27FC236}">
                        <a16:creationId xmlns:a16="http://schemas.microsoft.com/office/drawing/2014/main" id="{EF88B491-938A-73E8-4F06-9DD136A746AB}"/>
                      </a:ext>
                    </a:extLst>
                  </p:cNvPr>
                  <p:cNvSpPr>
                    <a:spLocks/>
                  </p:cNvSpPr>
                  <p:nvPr/>
                </p:nvSpPr>
                <p:spPr bwMode="auto">
                  <a:xfrm>
                    <a:off x="2159000" y="3163888"/>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Rectangle 123">
                    <a:extLst>
                      <a:ext uri="{FF2B5EF4-FFF2-40B4-BE49-F238E27FC236}">
                        <a16:creationId xmlns:a16="http://schemas.microsoft.com/office/drawing/2014/main" id="{5B29499F-6276-12A0-9568-5F66868B3951}"/>
                      </a:ext>
                    </a:extLst>
                  </p:cNvPr>
                  <p:cNvSpPr>
                    <a:spLocks noChangeArrowheads="1"/>
                  </p:cNvSpPr>
                  <p:nvPr/>
                </p:nvSpPr>
                <p:spPr bwMode="auto">
                  <a:xfrm>
                    <a:off x="3584575" y="3644900"/>
                    <a:ext cx="22225"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Oval 124">
                    <a:extLst>
                      <a:ext uri="{FF2B5EF4-FFF2-40B4-BE49-F238E27FC236}">
                        <a16:creationId xmlns:a16="http://schemas.microsoft.com/office/drawing/2014/main" id="{81BC2445-2F55-BB7C-B01B-AAC5B9CA65C7}"/>
                      </a:ext>
                    </a:extLst>
                  </p:cNvPr>
                  <p:cNvSpPr>
                    <a:spLocks noChangeArrowheads="1"/>
                  </p:cNvSpPr>
                  <p:nvPr/>
                </p:nvSpPr>
                <p:spPr bwMode="auto">
                  <a:xfrm>
                    <a:off x="3486150"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Rectangle 125">
                    <a:extLst>
                      <a:ext uri="{FF2B5EF4-FFF2-40B4-BE49-F238E27FC236}">
                        <a16:creationId xmlns:a16="http://schemas.microsoft.com/office/drawing/2014/main" id="{BA86F3C4-3E61-25BF-87C2-56A32D54BEA8}"/>
                      </a:ext>
                    </a:extLst>
                  </p:cNvPr>
                  <p:cNvSpPr>
                    <a:spLocks noChangeArrowheads="1"/>
                  </p:cNvSpPr>
                  <p:nvPr/>
                </p:nvSpPr>
                <p:spPr bwMode="auto">
                  <a:xfrm>
                    <a:off x="4367213" y="3644900"/>
                    <a:ext cx="19050"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Oval 126">
                    <a:extLst>
                      <a:ext uri="{FF2B5EF4-FFF2-40B4-BE49-F238E27FC236}">
                        <a16:creationId xmlns:a16="http://schemas.microsoft.com/office/drawing/2014/main" id="{560BAD7F-E70E-89E6-1ED5-F979EF2059C4}"/>
                      </a:ext>
                    </a:extLst>
                  </p:cNvPr>
                  <p:cNvSpPr>
                    <a:spLocks noChangeArrowheads="1"/>
                  </p:cNvSpPr>
                  <p:nvPr/>
                </p:nvSpPr>
                <p:spPr bwMode="auto">
                  <a:xfrm>
                    <a:off x="4268788"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Rectangle 127">
                    <a:extLst>
                      <a:ext uri="{FF2B5EF4-FFF2-40B4-BE49-F238E27FC236}">
                        <a16:creationId xmlns:a16="http://schemas.microsoft.com/office/drawing/2014/main" id="{1B98FC40-5088-F49A-C5C4-4C83666969F8}"/>
                      </a:ext>
                    </a:extLst>
                  </p:cNvPr>
                  <p:cNvSpPr>
                    <a:spLocks noChangeArrowheads="1"/>
                  </p:cNvSpPr>
                  <p:nvPr/>
                </p:nvSpPr>
                <p:spPr bwMode="auto">
                  <a:xfrm>
                    <a:off x="3963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Oval 128">
                    <a:extLst>
                      <a:ext uri="{FF2B5EF4-FFF2-40B4-BE49-F238E27FC236}">
                        <a16:creationId xmlns:a16="http://schemas.microsoft.com/office/drawing/2014/main" id="{4AEF2DE2-72E1-E658-FDA2-63B0E8252801}"/>
                      </a:ext>
                    </a:extLst>
                  </p:cNvPr>
                  <p:cNvSpPr>
                    <a:spLocks noChangeArrowheads="1"/>
                  </p:cNvSpPr>
                  <p:nvPr/>
                </p:nvSpPr>
                <p:spPr bwMode="auto">
                  <a:xfrm>
                    <a:off x="3863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Rectangle 129">
                    <a:extLst>
                      <a:ext uri="{FF2B5EF4-FFF2-40B4-BE49-F238E27FC236}">
                        <a16:creationId xmlns:a16="http://schemas.microsoft.com/office/drawing/2014/main" id="{141DE398-250E-96D3-4C32-39E826BF0EBD}"/>
                      </a:ext>
                    </a:extLst>
                  </p:cNvPr>
                  <p:cNvSpPr>
                    <a:spLocks noChangeArrowheads="1"/>
                  </p:cNvSpPr>
                  <p:nvPr/>
                </p:nvSpPr>
                <p:spPr bwMode="auto">
                  <a:xfrm>
                    <a:off x="2279650" y="3748088"/>
                    <a:ext cx="863600" cy="161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130">
                    <a:extLst>
                      <a:ext uri="{FF2B5EF4-FFF2-40B4-BE49-F238E27FC236}">
                        <a16:creationId xmlns:a16="http://schemas.microsoft.com/office/drawing/2014/main" id="{F4B0E777-4CDC-ED7C-00B2-DC6F02EC2AA3}"/>
                      </a:ext>
                    </a:extLst>
                  </p:cNvPr>
                  <p:cNvSpPr>
                    <a:spLocks/>
                  </p:cNvSpPr>
                  <p:nvPr/>
                </p:nvSpPr>
                <p:spPr bwMode="auto">
                  <a:xfrm>
                    <a:off x="2139950" y="3238500"/>
                    <a:ext cx="1158875" cy="509588"/>
                  </a:xfrm>
                  <a:custGeom>
                    <a:avLst/>
                    <a:gdLst/>
                    <a:ahLst/>
                    <a:cxnLst>
                      <a:cxn ang="0">
                        <a:pos x="730" y="321"/>
                      </a:cxn>
                      <a:cxn ang="0">
                        <a:pos x="0" y="321"/>
                      </a:cxn>
                      <a:cxn ang="0">
                        <a:pos x="357" y="0"/>
                      </a:cxn>
                      <a:cxn ang="0">
                        <a:pos x="730" y="321"/>
                      </a:cxn>
                    </a:cxnLst>
                    <a:rect l="0" t="0" r="r" b="b"/>
                    <a:pathLst>
                      <a:path w="730" h="321">
                        <a:moveTo>
                          <a:pt x="730" y="321"/>
                        </a:moveTo>
                        <a:lnTo>
                          <a:pt x="0" y="321"/>
                        </a:lnTo>
                        <a:lnTo>
                          <a:pt x="357" y="0"/>
                        </a:lnTo>
                        <a:lnTo>
                          <a:pt x="730" y="3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Rectangle 131">
                    <a:extLst>
                      <a:ext uri="{FF2B5EF4-FFF2-40B4-BE49-F238E27FC236}">
                        <a16:creationId xmlns:a16="http://schemas.microsoft.com/office/drawing/2014/main" id="{FCB8829A-3EB2-16EE-2AD2-11E6B962D491}"/>
                      </a:ext>
                    </a:extLst>
                  </p:cNvPr>
                  <p:cNvSpPr>
                    <a:spLocks noChangeArrowheads="1"/>
                  </p:cNvSpPr>
                  <p:nvPr/>
                </p:nvSpPr>
                <p:spPr bwMode="auto">
                  <a:xfrm>
                    <a:off x="3228975"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Rectangle 132">
                    <a:extLst>
                      <a:ext uri="{FF2B5EF4-FFF2-40B4-BE49-F238E27FC236}">
                        <a16:creationId xmlns:a16="http://schemas.microsoft.com/office/drawing/2014/main" id="{EA42641B-376C-CD73-46E5-4FFE61343EED}"/>
                      </a:ext>
                    </a:extLst>
                  </p:cNvPr>
                  <p:cNvSpPr>
                    <a:spLocks noChangeArrowheads="1"/>
                  </p:cNvSpPr>
                  <p:nvPr/>
                </p:nvSpPr>
                <p:spPr bwMode="auto">
                  <a:xfrm>
                    <a:off x="3143250" y="3825875"/>
                    <a:ext cx="1430338"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Rectangle 133">
                    <a:extLst>
                      <a:ext uri="{FF2B5EF4-FFF2-40B4-BE49-F238E27FC236}">
                        <a16:creationId xmlns:a16="http://schemas.microsoft.com/office/drawing/2014/main" id="{01FFC3F7-FDF8-64F4-CE6A-7ACFFB37DE66}"/>
                      </a:ext>
                    </a:extLst>
                  </p:cNvPr>
                  <p:cNvSpPr>
                    <a:spLocks noChangeArrowheads="1"/>
                  </p:cNvSpPr>
                  <p:nvPr/>
                </p:nvSpPr>
                <p:spPr bwMode="auto">
                  <a:xfrm>
                    <a:off x="3143250" y="3867150"/>
                    <a:ext cx="1430338"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Rectangle 134">
                    <a:extLst>
                      <a:ext uri="{FF2B5EF4-FFF2-40B4-BE49-F238E27FC236}">
                        <a16:creationId xmlns:a16="http://schemas.microsoft.com/office/drawing/2014/main" id="{F3A50FD6-6AA9-31D2-B247-42F33A870C9F}"/>
                      </a:ext>
                    </a:extLst>
                  </p:cNvPr>
                  <p:cNvSpPr>
                    <a:spLocks noChangeArrowheads="1"/>
                  </p:cNvSpPr>
                  <p:nvPr/>
                </p:nvSpPr>
                <p:spPr bwMode="auto">
                  <a:xfrm>
                    <a:off x="3143250" y="3903663"/>
                    <a:ext cx="1430338" cy="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Rectangle 135">
                    <a:extLst>
                      <a:ext uri="{FF2B5EF4-FFF2-40B4-BE49-F238E27FC236}">
                        <a16:creationId xmlns:a16="http://schemas.microsoft.com/office/drawing/2014/main" id="{54B4B507-D6A1-6D56-C96E-775886E21EAF}"/>
                      </a:ext>
                    </a:extLst>
                  </p:cNvPr>
                  <p:cNvSpPr>
                    <a:spLocks noChangeArrowheads="1"/>
                  </p:cNvSpPr>
                  <p:nvPr/>
                </p:nvSpPr>
                <p:spPr bwMode="auto">
                  <a:xfrm>
                    <a:off x="33385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Rectangle 136">
                    <a:extLst>
                      <a:ext uri="{FF2B5EF4-FFF2-40B4-BE49-F238E27FC236}">
                        <a16:creationId xmlns:a16="http://schemas.microsoft.com/office/drawing/2014/main" id="{E836913F-9CEA-EB83-971F-A972AC2F75B7}"/>
                      </a:ext>
                    </a:extLst>
                  </p:cNvPr>
                  <p:cNvSpPr>
                    <a:spLocks noChangeArrowheads="1"/>
                  </p:cNvSpPr>
                  <p:nvPr/>
                </p:nvSpPr>
                <p:spPr bwMode="auto">
                  <a:xfrm>
                    <a:off x="34559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Rectangle 137">
                    <a:extLst>
                      <a:ext uri="{FF2B5EF4-FFF2-40B4-BE49-F238E27FC236}">
                        <a16:creationId xmlns:a16="http://schemas.microsoft.com/office/drawing/2014/main" id="{E5686FC2-5563-9A1D-E441-1B5198FAB58A}"/>
                      </a:ext>
                    </a:extLst>
                  </p:cNvPr>
                  <p:cNvSpPr>
                    <a:spLocks noChangeArrowheads="1"/>
                  </p:cNvSpPr>
                  <p:nvPr/>
                </p:nvSpPr>
                <p:spPr bwMode="auto">
                  <a:xfrm>
                    <a:off x="35671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Rectangle 138">
                    <a:extLst>
                      <a:ext uri="{FF2B5EF4-FFF2-40B4-BE49-F238E27FC236}">
                        <a16:creationId xmlns:a16="http://schemas.microsoft.com/office/drawing/2014/main" id="{8D577BA1-18A7-5D86-1B7E-62333DDF9CA6}"/>
                      </a:ext>
                    </a:extLst>
                  </p:cNvPr>
                  <p:cNvSpPr>
                    <a:spLocks noChangeArrowheads="1"/>
                  </p:cNvSpPr>
                  <p:nvPr/>
                </p:nvSpPr>
                <p:spPr bwMode="auto">
                  <a:xfrm>
                    <a:off x="3709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Rectangle 139">
                    <a:extLst>
                      <a:ext uri="{FF2B5EF4-FFF2-40B4-BE49-F238E27FC236}">
                        <a16:creationId xmlns:a16="http://schemas.microsoft.com/office/drawing/2014/main" id="{D64B9293-F51A-BDE9-12BB-A6F76947504C}"/>
                      </a:ext>
                    </a:extLst>
                  </p:cNvPr>
                  <p:cNvSpPr>
                    <a:spLocks noChangeArrowheads="1"/>
                  </p:cNvSpPr>
                  <p:nvPr/>
                </p:nvSpPr>
                <p:spPr bwMode="auto">
                  <a:xfrm>
                    <a:off x="38242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Rectangle 140">
                    <a:extLst>
                      <a:ext uri="{FF2B5EF4-FFF2-40B4-BE49-F238E27FC236}">
                        <a16:creationId xmlns:a16="http://schemas.microsoft.com/office/drawing/2014/main" id="{EB05203B-F605-DD33-CA1D-47409C05FE44}"/>
                      </a:ext>
                    </a:extLst>
                  </p:cNvPr>
                  <p:cNvSpPr>
                    <a:spLocks noChangeArrowheads="1"/>
                  </p:cNvSpPr>
                  <p:nvPr/>
                </p:nvSpPr>
                <p:spPr bwMode="auto">
                  <a:xfrm>
                    <a:off x="3911600"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Rectangle 141">
                    <a:extLst>
                      <a:ext uri="{FF2B5EF4-FFF2-40B4-BE49-F238E27FC236}">
                        <a16:creationId xmlns:a16="http://schemas.microsoft.com/office/drawing/2014/main" id="{E186C933-F0D4-B146-A443-8582E0A6879E}"/>
                      </a:ext>
                    </a:extLst>
                  </p:cNvPr>
                  <p:cNvSpPr>
                    <a:spLocks noChangeArrowheads="1"/>
                  </p:cNvSpPr>
                  <p:nvPr/>
                </p:nvSpPr>
                <p:spPr bwMode="auto">
                  <a:xfrm>
                    <a:off x="4022725"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Rectangle 142">
                    <a:extLst>
                      <a:ext uri="{FF2B5EF4-FFF2-40B4-BE49-F238E27FC236}">
                        <a16:creationId xmlns:a16="http://schemas.microsoft.com/office/drawing/2014/main" id="{34CC6D04-7D92-FBE3-0A18-0309B67B1FC7}"/>
                      </a:ext>
                    </a:extLst>
                  </p:cNvPr>
                  <p:cNvSpPr>
                    <a:spLocks noChangeArrowheads="1"/>
                  </p:cNvSpPr>
                  <p:nvPr/>
                </p:nvSpPr>
                <p:spPr bwMode="auto">
                  <a:xfrm>
                    <a:off x="410686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Rectangle 143">
                    <a:extLst>
                      <a:ext uri="{FF2B5EF4-FFF2-40B4-BE49-F238E27FC236}">
                        <a16:creationId xmlns:a16="http://schemas.microsoft.com/office/drawing/2014/main" id="{A54B97FA-B389-EB87-6735-B27C031059A8}"/>
                      </a:ext>
                    </a:extLst>
                  </p:cNvPr>
                  <p:cNvSpPr>
                    <a:spLocks noChangeArrowheads="1"/>
                  </p:cNvSpPr>
                  <p:nvPr/>
                </p:nvSpPr>
                <p:spPr bwMode="auto">
                  <a:xfrm>
                    <a:off x="4217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Rectangle 144">
                    <a:extLst>
                      <a:ext uri="{FF2B5EF4-FFF2-40B4-BE49-F238E27FC236}">
                        <a16:creationId xmlns:a16="http://schemas.microsoft.com/office/drawing/2014/main" id="{850C742F-5620-F0B6-C270-0E6D660A5368}"/>
                      </a:ext>
                    </a:extLst>
                  </p:cNvPr>
                  <p:cNvSpPr>
                    <a:spLocks noChangeArrowheads="1"/>
                  </p:cNvSpPr>
                  <p:nvPr/>
                </p:nvSpPr>
                <p:spPr bwMode="auto">
                  <a:xfrm>
                    <a:off x="4316413"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Rectangle 145">
                    <a:extLst>
                      <a:ext uri="{FF2B5EF4-FFF2-40B4-BE49-F238E27FC236}">
                        <a16:creationId xmlns:a16="http://schemas.microsoft.com/office/drawing/2014/main" id="{F491E7A9-1832-0671-5F3D-7CFCF014AF7E}"/>
                      </a:ext>
                    </a:extLst>
                  </p:cNvPr>
                  <p:cNvSpPr>
                    <a:spLocks noChangeArrowheads="1"/>
                  </p:cNvSpPr>
                  <p:nvPr/>
                </p:nvSpPr>
                <p:spPr bwMode="auto">
                  <a:xfrm>
                    <a:off x="44307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Rectangle 146">
                    <a:extLst>
                      <a:ext uri="{FF2B5EF4-FFF2-40B4-BE49-F238E27FC236}">
                        <a16:creationId xmlns:a16="http://schemas.microsoft.com/office/drawing/2014/main" id="{0748D776-2FFB-995C-0487-B04198D470EE}"/>
                      </a:ext>
                    </a:extLst>
                  </p:cNvPr>
                  <p:cNvSpPr>
                    <a:spLocks noChangeArrowheads="1"/>
                  </p:cNvSpPr>
                  <p:nvPr/>
                </p:nvSpPr>
                <p:spPr bwMode="auto">
                  <a:xfrm>
                    <a:off x="45450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Rectangle 147">
                    <a:extLst>
                      <a:ext uri="{FF2B5EF4-FFF2-40B4-BE49-F238E27FC236}">
                        <a16:creationId xmlns:a16="http://schemas.microsoft.com/office/drawing/2014/main" id="{CE8CC2D6-D8E7-2927-5E77-FE0E70B240F3}"/>
                      </a:ext>
                    </a:extLst>
                  </p:cNvPr>
                  <p:cNvSpPr>
                    <a:spLocks noChangeArrowheads="1"/>
                  </p:cNvSpPr>
                  <p:nvPr/>
                </p:nvSpPr>
                <p:spPr bwMode="auto">
                  <a:xfrm>
                    <a:off x="2312988" y="3789363"/>
                    <a:ext cx="146050"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Rectangle 148">
                    <a:extLst>
                      <a:ext uri="{FF2B5EF4-FFF2-40B4-BE49-F238E27FC236}">
                        <a16:creationId xmlns:a16="http://schemas.microsoft.com/office/drawing/2014/main" id="{CD3F1776-826A-A85C-10A2-D44CF3A0A800}"/>
                      </a:ext>
                    </a:extLst>
                  </p:cNvPr>
                  <p:cNvSpPr>
                    <a:spLocks noChangeArrowheads="1"/>
                  </p:cNvSpPr>
                  <p:nvPr/>
                </p:nvSpPr>
                <p:spPr bwMode="auto">
                  <a:xfrm>
                    <a:off x="2643188" y="3836988"/>
                    <a:ext cx="150813"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Rectangle 149">
                    <a:extLst>
                      <a:ext uri="{FF2B5EF4-FFF2-40B4-BE49-F238E27FC236}">
                        <a16:creationId xmlns:a16="http://schemas.microsoft.com/office/drawing/2014/main" id="{8CF20444-E59C-2B3F-4454-1572D24A65D8}"/>
                      </a:ext>
                    </a:extLst>
                  </p:cNvPr>
                  <p:cNvSpPr>
                    <a:spLocks noChangeArrowheads="1"/>
                  </p:cNvSpPr>
                  <p:nvPr/>
                </p:nvSpPr>
                <p:spPr bwMode="auto">
                  <a:xfrm>
                    <a:off x="2947988" y="3789363"/>
                    <a:ext cx="150813"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150">
                    <a:extLst>
                      <a:ext uri="{FF2B5EF4-FFF2-40B4-BE49-F238E27FC236}">
                        <a16:creationId xmlns:a16="http://schemas.microsoft.com/office/drawing/2014/main" id="{CB6B7577-768A-A50B-F1DD-A2E2915998F7}"/>
                      </a:ext>
                    </a:extLst>
                  </p:cNvPr>
                  <p:cNvSpPr>
                    <a:spLocks/>
                  </p:cNvSpPr>
                  <p:nvPr/>
                </p:nvSpPr>
                <p:spPr bwMode="auto">
                  <a:xfrm>
                    <a:off x="2720975" y="3252788"/>
                    <a:ext cx="577850" cy="495300"/>
                  </a:xfrm>
                  <a:custGeom>
                    <a:avLst/>
                    <a:gdLst/>
                    <a:ahLst/>
                    <a:cxnLst>
                      <a:cxn ang="0">
                        <a:pos x="0" y="0"/>
                      </a:cxn>
                      <a:cxn ang="0">
                        <a:pos x="181" y="312"/>
                      </a:cxn>
                      <a:cxn ang="0">
                        <a:pos x="364" y="312"/>
                      </a:cxn>
                      <a:cxn ang="0">
                        <a:pos x="0" y="0"/>
                      </a:cxn>
                    </a:cxnLst>
                    <a:rect l="0" t="0" r="r" b="b"/>
                    <a:pathLst>
                      <a:path w="364" h="312">
                        <a:moveTo>
                          <a:pt x="0" y="0"/>
                        </a:moveTo>
                        <a:lnTo>
                          <a:pt x="181" y="312"/>
                        </a:lnTo>
                        <a:lnTo>
                          <a:pt x="364"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151">
                    <a:extLst>
                      <a:ext uri="{FF2B5EF4-FFF2-40B4-BE49-F238E27FC236}">
                        <a16:creationId xmlns:a16="http://schemas.microsoft.com/office/drawing/2014/main" id="{EDFD6DE0-DAE3-B1AA-2608-E26D2AE35404}"/>
                      </a:ext>
                    </a:extLst>
                  </p:cNvPr>
                  <p:cNvSpPr>
                    <a:spLocks/>
                  </p:cNvSpPr>
                  <p:nvPr/>
                </p:nvSpPr>
                <p:spPr bwMode="auto">
                  <a:xfrm>
                    <a:off x="1100138" y="3784600"/>
                    <a:ext cx="388938" cy="100013"/>
                  </a:xfrm>
                  <a:custGeom>
                    <a:avLst/>
                    <a:gdLst/>
                    <a:ahLst/>
                    <a:cxnLst>
                      <a:cxn ang="0">
                        <a:pos x="0" y="26"/>
                      </a:cxn>
                      <a:cxn ang="0">
                        <a:pos x="2" y="19"/>
                      </a:cxn>
                      <a:cxn ang="0">
                        <a:pos x="15" y="17"/>
                      </a:cxn>
                      <a:cxn ang="0">
                        <a:pos x="15" y="16"/>
                      </a:cxn>
                      <a:cxn ang="0">
                        <a:pos x="63" y="8"/>
                      </a:cxn>
                      <a:cxn ang="0">
                        <a:pos x="103" y="2"/>
                      </a:cxn>
                      <a:cxn ang="0">
                        <a:pos x="50" y="22"/>
                      </a:cxn>
                      <a:cxn ang="0">
                        <a:pos x="0" y="26"/>
                      </a:cxn>
                    </a:cxnLst>
                    <a:rect l="0" t="0" r="r" b="b"/>
                    <a:pathLst>
                      <a:path w="106" h="27">
                        <a:moveTo>
                          <a:pt x="0" y="26"/>
                        </a:moveTo>
                        <a:cubicBezTo>
                          <a:pt x="2" y="19"/>
                          <a:pt x="2" y="19"/>
                          <a:pt x="2" y="19"/>
                        </a:cubicBezTo>
                        <a:cubicBezTo>
                          <a:pt x="15" y="17"/>
                          <a:pt x="15" y="17"/>
                          <a:pt x="15" y="17"/>
                        </a:cubicBezTo>
                        <a:cubicBezTo>
                          <a:pt x="15" y="16"/>
                          <a:pt x="15" y="16"/>
                          <a:pt x="15" y="16"/>
                        </a:cubicBezTo>
                        <a:cubicBezTo>
                          <a:pt x="15" y="16"/>
                          <a:pt x="53" y="10"/>
                          <a:pt x="63" y="8"/>
                        </a:cubicBezTo>
                        <a:cubicBezTo>
                          <a:pt x="73" y="5"/>
                          <a:pt x="100" y="0"/>
                          <a:pt x="103" y="2"/>
                        </a:cubicBezTo>
                        <a:cubicBezTo>
                          <a:pt x="106" y="5"/>
                          <a:pt x="78" y="20"/>
                          <a:pt x="50" y="22"/>
                        </a:cubicBezTo>
                        <a:cubicBezTo>
                          <a:pt x="22" y="25"/>
                          <a:pt x="1" y="27"/>
                          <a:pt x="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4" name="Freeform 152">
                    <a:extLst>
                      <a:ext uri="{FF2B5EF4-FFF2-40B4-BE49-F238E27FC236}">
                        <a16:creationId xmlns:a16="http://schemas.microsoft.com/office/drawing/2014/main" id="{129BCD2F-570C-EC40-1A9D-7E762834BEB6}"/>
                      </a:ext>
                    </a:extLst>
                  </p:cNvPr>
                  <p:cNvSpPr>
                    <a:spLocks/>
                  </p:cNvSpPr>
                  <p:nvPr/>
                </p:nvSpPr>
                <p:spPr bwMode="auto">
                  <a:xfrm>
                    <a:off x="1100138" y="3792538"/>
                    <a:ext cx="381000" cy="139700"/>
                  </a:xfrm>
                  <a:custGeom>
                    <a:avLst/>
                    <a:gdLst/>
                    <a:ahLst/>
                    <a:cxnLst>
                      <a:cxn ang="0">
                        <a:pos x="0" y="24"/>
                      </a:cxn>
                      <a:cxn ang="0">
                        <a:pos x="3" y="30"/>
                      </a:cxn>
                      <a:cxn ang="0">
                        <a:pos x="4" y="29"/>
                      </a:cxn>
                      <a:cxn ang="0">
                        <a:pos x="5" y="34"/>
                      </a:cxn>
                      <a:cxn ang="0">
                        <a:pos x="93" y="22"/>
                      </a:cxn>
                      <a:cxn ang="0">
                        <a:pos x="103" y="0"/>
                      </a:cxn>
                      <a:cxn ang="0">
                        <a:pos x="0" y="24"/>
                      </a:cxn>
                    </a:cxnLst>
                    <a:rect l="0" t="0" r="r" b="b"/>
                    <a:pathLst>
                      <a:path w="104" h="38">
                        <a:moveTo>
                          <a:pt x="0" y="24"/>
                        </a:moveTo>
                        <a:cubicBezTo>
                          <a:pt x="3" y="30"/>
                          <a:pt x="3" y="30"/>
                          <a:pt x="3" y="30"/>
                        </a:cubicBezTo>
                        <a:cubicBezTo>
                          <a:pt x="4" y="29"/>
                          <a:pt x="4" y="29"/>
                          <a:pt x="4" y="29"/>
                        </a:cubicBezTo>
                        <a:cubicBezTo>
                          <a:pt x="5" y="34"/>
                          <a:pt x="5" y="34"/>
                          <a:pt x="5" y="34"/>
                        </a:cubicBezTo>
                        <a:cubicBezTo>
                          <a:pt x="5" y="34"/>
                          <a:pt x="60" y="38"/>
                          <a:pt x="93" y="22"/>
                        </a:cubicBezTo>
                        <a:cubicBezTo>
                          <a:pt x="93" y="22"/>
                          <a:pt x="104" y="10"/>
                          <a:pt x="103" y="0"/>
                        </a:cubicBezTo>
                        <a:cubicBezTo>
                          <a:pt x="103" y="0"/>
                          <a:pt x="92" y="20"/>
                          <a:pt x="0"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153">
                    <a:extLst>
                      <a:ext uri="{FF2B5EF4-FFF2-40B4-BE49-F238E27FC236}">
                        <a16:creationId xmlns:a16="http://schemas.microsoft.com/office/drawing/2014/main" id="{51FEB9D3-E20B-1B40-196E-A7E6FB524839}"/>
                      </a:ext>
                    </a:extLst>
                  </p:cNvPr>
                  <p:cNvSpPr>
                    <a:spLocks/>
                  </p:cNvSpPr>
                  <p:nvPr/>
                </p:nvSpPr>
                <p:spPr bwMode="auto">
                  <a:xfrm>
                    <a:off x="1069975" y="3311525"/>
                    <a:ext cx="360363" cy="514350"/>
                  </a:xfrm>
                  <a:custGeom>
                    <a:avLst/>
                    <a:gdLst/>
                    <a:ahLst/>
                    <a:cxnLst>
                      <a:cxn ang="0">
                        <a:pos x="222" y="277"/>
                      </a:cxn>
                      <a:cxn ang="0">
                        <a:pos x="218" y="249"/>
                      </a:cxn>
                      <a:cxn ang="0">
                        <a:pos x="218" y="249"/>
                      </a:cxn>
                      <a:cxn ang="0">
                        <a:pos x="211" y="219"/>
                      </a:cxn>
                      <a:cxn ang="0">
                        <a:pos x="204" y="191"/>
                      </a:cxn>
                      <a:cxn ang="0">
                        <a:pos x="204" y="191"/>
                      </a:cxn>
                      <a:cxn ang="0">
                        <a:pos x="199" y="161"/>
                      </a:cxn>
                      <a:cxn ang="0">
                        <a:pos x="199" y="159"/>
                      </a:cxn>
                      <a:cxn ang="0">
                        <a:pos x="178" y="128"/>
                      </a:cxn>
                      <a:cxn ang="0">
                        <a:pos x="178" y="128"/>
                      </a:cxn>
                      <a:cxn ang="0">
                        <a:pos x="155" y="93"/>
                      </a:cxn>
                      <a:cxn ang="0">
                        <a:pos x="155" y="93"/>
                      </a:cxn>
                      <a:cxn ang="0">
                        <a:pos x="132" y="61"/>
                      </a:cxn>
                      <a:cxn ang="0">
                        <a:pos x="132" y="58"/>
                      </a:cxn>
                      <a:cxn ang="0">
                        <a:pos x="111" y="26"/>
                      </a:cxn>
                      <a:cxn ang="0">
                        <a:pos x="95" y="0"/>
                      </a:cxn>
                      <a:cxn ang="0">
                        <a:pos x="88" y="19"/>
                      </a:cxn>
                      <a:cxn ang="0">
                        <a:pos x="81" y="44"/>
                      </a:cxn>
                      <a:cxn ang="0">
                        <a:pos x="81" y="44"/>
                      </a:cxn>
                      <a:cxn ang="0">
                        <a:pos x="74" y="68"/>
                      </a:cxn>
                      <a:cxn ang="0">
                        <a:pos x="74" y="70"/>
                      </a:cxn>
                      <a:cxn ang="0">
                        <a:pos x="67" y="93"/>
                      </a:cxn>
                      <a:cxn ang="0">
                        <a:pos x="67" y="96"/>
                      </a:cxn>
                      <a:cxn ang="0">
                        <a:pos x="60" y="119"/>
                      </a:cxn>
                      <a:cxn ang="0">
                        <a:pos x="53" y="145"/>
                      </a:cxn>
                      <a:cxn ang="0">
                        <a:pos x="51" y="145"/>
                      </a:cxn>
                      <a:cxn ang="0">
                        <a:pos x="44" y="170"/>
                      </a:cxn>
                      <a:cxn ang="0">
                        <a:pos x="37" y="193"/>
                      </a:cxn>
                      <a:cxn ang="0">
                        <a:pos x="37" y="196"/>
                      </a:cxn>
                      <a:cxn ang="0">
                        <a:pos x="30" y="219"/>
                      </a:cxn>
                      <a:cxn ang="0">
                        <a:pos x="23" y="245"/>
                      </a:cxn>
                      <a:cxn ang="0">
                        <a:pos x="23" y="245"/>
                      </a:cxn>
                      <a:cxn ang="0">
                        <a:pos x="16" y="270"/>
                      </a:cxn>
                      <a:cxn ang="0">
                        <a:pos x="14" y="270"/>
                      </a:cxn>
                      <a:cxn ang="0">
                        <a:pos x="7" y="296"/>
                      </a:cxn>
                      <a:cxn ang="0">
                        <a:pos x="7" y="296"/>
                      </a:cxn>
                      <a:cxn ang="0">
                        <a:pos x="0" y="322"/>
                      </a:cxn>
                      <a:cxn ang="0">
                        <a:pos x="0" y="324"/>
                      </a:cxn>
                      <a:cxn ang="0">
                        <a:pos x="7" y="322"/>
                      </a:cxn>
                      <a:cxn ang="0">
                        <a:pos x="67" y="315"/>
                      </a:cxn>
                      <a:cxn ang="0">
                        <a:pos x="69" y="315"/>
                      </a:cxn>
                      <a:cxn ang="0">
                        <a:pos x="130" y="305"/>
                      </a:cxn>
                      <a:cxn ang="0">
                        <a:pos x="132" y="305"/>
                      </a:cxn>
                      <a:cxn ang="0">
                        <a:pos x="195" y="298"/>
                      </a:cxn>
                      <a:cxn ang="0">
                        <a:pos x="197" y="298"/>
                      </a:cxn>
                      <a:cxn ang="0">
                        <a:pos x="227" y="294"/>
                      </a:cxn>
                      <a:cxn ang="0">
                        <a:pos x="222" y="277"/>
                      </a:cxn>
                    </a:cxnLst>
                    <a:rect l="0" t="0" r="r" b="b"/>
                    <a:pathLst>
                      <a:path w="227" h="324">
                        <a:moveTo>
                          <a:pt x="222" y="277"/>
                        </a:moveTo>
                        <a:lnTo>
                          <a:pt x="218" y="249"/>
                        </a:lnTo>
                        <a:lnTo>
                          <a:pt x="218" y="249"/>
                        </a:lnTo>
                        <a:lnTo>
                          <a:pt x="211" y="219"/>
                        </a:lnTo>
                        <a:lnTo>
                          <a:pt x="204" y="191"/>
                        </a:lnTo>
                        <a:lnTo>
                          <a:pt x="204" y="191"/>
                        </a:lnTo>
                        <a:lnTo>
                          <a:pt x="199" y="161"/>
                        </a:lnTo>
                        <a:lnTo>
                          <a:pt x="199" y="159"/>
                        </a:lnTo>
                        <a:lnTo>
                          <a:pt x="178" y="128"/>
                        </a:lnTo>
                        <a:lnTo>
                          <a:pt x="178" y="128"/>
                        </a:lnTo>
                        <a:lnTo>
                          <a:pt x="155" y="93"/>
                        </a:lnTo>
                        <a:lnTo>
                          <a:pt x="155" y="93"/>
                        </a:lnTo>
                        <a:lnTo>
                          <a:pt x="132" y="61"/>
                        </a:lnTo>
                        <a:lnTo>
                          <a:pt x="132" y="58"/>
                        </a:lnTo>
                        <a:lnTo>
                          <a:pt x="111" y="26"/>
                        </a:lnTo>
                        <a:lnTo>
                          <a:pt x="95" y="0"/>
                        </a:lnTo>
                        <a:lnTo>
                          <a:pt x="88" y="19"/>
                        </a:lnTo>
                        <a:lnTo>
                          <a:pt x="81" y="44"/>
                        </a:lnTo>
                        <a:lnTo>
                          <a:pt x="81" y="44"/>
                        </a:lnTo>
                        <a:lnTo>
                          <a:pt x="74" y="68"/>
                        </a:lnTo>
                        <a:lnTo>
                          <a:pt x="74" y="70"/>
                        </a:lnTo>
                        <a:lnTo>
                          <a:pt x="67" y="93"/>
                        </a:lnTo>
                        <a:lnTo>
                          <a:pt x="67" y="96"/>
                        </a:lnTo>
                        <a:lnTo>
                          <a:pt x="60" y="119"/>
                        </a:lnTo>
                        <a:lnTo>
                          <a:pt x="53" y="145"/>
                        </a:lnTo>
                        <a:lnTo>
                          <a:pt x="51" y="145"/>
                        </a:lnTo>
                        <a:lnTo>
                          <a:pt x="44" y="170"/>
                        </a:lnTo>
                        <a:lnTo>
                          <a:pt x="37" y="193"/>
                        </a:lnTo>
                        <a:lnTo>
                          <a:pt x="37" y="196"/>
                        </a:lnTo>
                        <a:lnTo>
                          <a:pt x="30" y="219"/>
                        </a:lnTo>
                        <a:lnTo>
                          <a:pt x="23" y="245"/>
                        </a:lnTo>
                        <a:lnTo>
                          <a:pt x="23" y="245"/>
                        </a:lnTo>
                        <a:lnTo>
                          <a:pt x="16" y="270"/>
                        </a:lnTo>
                        <a:lnTo>
                          <a:pt x="14" y="270"/>
                        </a:lnTo>
                        <a:lnTo>
                          <a:pt x="7" y="296"/>
                        </a:lnTo>
                        <a:lnTo>
                          <a:pt x="7" y="296"/>
                        </a:lnTo>
                        <a:lnTo>
                          <a:pt x="0" y="322"/>
                        </a:lnTo>
                        <a:lnTo>
                          <a:pt x="0" y="324"/>
                        </a:lnTo>
                        <a:lnTo>
                          <a:pt x="7" y="322"/>
                        </a:lnTo>
                        <a:lnTo>
                          <a:pt x="67" y="315"/>
                        </a:lnTo>
                        <a:lnTo>
                          <a:pt x="69" y="315"/>
                        </a:lnTo>
                        <a:lnTo>
                          <a:pt x="130" y="305"/>
                        </a:lnTo>
                        <a:lnTo>
                          <a:pt x="132" y="305"/>
                        </a:lnTo>
                        <a:lnTo>
                          <a:pt x="195" y="298"/>
                        </a:lnTo>
                        <a:lnTo>
                          <a:pt x="197" y="298"/>
                        </a:lnTo>
                        <a:lnTo>
                          <a:pt x="227" y="294"/>
                        </a:lnTo>
                        <a:lnTo>
                          <a:pt x="222" y="2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154">
                    <a:extLst>
                      <a:ext uri="{FF2B5EF4-FFF2-40B4-BE49-F238E27FC236}">
                        <a16:creationId xmlns:a16="http://schemas.microsoft.com/office/drawing/2014/main" id="{9CE200E2-795B-6C96-2C58-D4B54FADA087}"/>
                      </a:ext>
                    </a:extLst>
                  </p:cNvPr>
                  <p:cNvSpPr>
                    <a:spLocks/>
                  </p:cNvSpPr>
                  <p:nvPr/>
                </p:nvSpPr>
                <p:spPr bwMode="auto">
                  <a:xfrm>
                    <a:off x="1360488" y="3375025"/>
                    <a:ext cx="84138" cy="420688"/>
                  </a:xfrm>
                  <a:custGeom>
                    <a:avLst/>
                    <a:gdLst/>
                    <a:ahLst/>
                    <a:cxnLst>
                      <a:cxn ang="0">
                        <a:pos x="0" y="2"/>
                      </a:cxn>
                      <a:cxn ang="0">
                        <a:pos x="21" y="114"/>
                      </a:cxn>
                      <a:cxn ang="0">
                        <a:pos x="23" y="113"/>
                      </a:cxn>
                      <a:cxn ang="0">
                        <a:pos x="1" y="1"/>
                      </a:cxn>
                      <a:cxn ang="0">
                        <a:pos x="0" y="2"/>
                      </a:cxn>
                    </a:cxnLst>
                    <a:rect l="0" t="0" r="r" b="b"/>
                    <a:pathLst>
                      <a:path w="23" h="114">
                        <a:moveTo>
                          <a:pt x="0" y="2"/>
                        </a:moveTo>
                        <a:cubicBezTo>
                          <a:pt x="21" y="114"/>
                          <a:pt x="21" y="114"/>
                          <a:pt x="21" y="114"/>
                        </a:cubicBezTo>
                        <a:cubicBezTo>
                          <a:pt x="23" y="113"/>
                          <a:pt x="23" y="113"/>
                          <a:pt x="23" y="113"/>
                        </a:cubicBezTo>
                        <a:cubicBezTo>
                          <a:pt x="23" y="113"/>
                          <a:pt x="6" y="13"/>
                          <a:pt x="1" y="1"/>
                        </a:cubicBezTo>
                        <a:cubicBezTo>
                          <a:pt x="1" y="1"/>
                          <a:pt x="0"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155">
                    <a:extLst>
                      <a:ext uri="{FF2B5EF4-FFF2-40B4-BE49-F238E27FC236}">
                        <a16:creationId xmlns:a16="http://schemas.microsoft.com/office/drawing/2014/main" id="{BEB6D45D-0F3D-4BB1-D3F2-2370EA86CB9E}"/>
                      </a:ext>
                    </a:extLst>
                  </p:cNvPr>
                  <p:cNvSpPr>
                    <a:spLocks/>
                  </p:cNvSpPr>
                  <p:nvPr/>
                </p:nvSpPr>
                <p:spPr bwMode="auto">
                  <a:xfrm>
                    <a:off x="1220788" y="3311525"/>
                    <a:ext cx="179388" cy="288925"/>
                  </a:xfrm>
                  <a:custGeom>
                    <a:avLst/>
                    <a:gdLst/>
                    <a:ahLst/>
                    <a:cxnLst>
                      <a:cxn ang="0">
                        <a:pos x="49" y="78"/>
                      </a:cxn>
                      <a:cxn ang="0">
                        <a:pos x="0" y="0"/>
                      </a:cxn>
                      <a:cxn ang="0">
                        <a:pos x="0" y="0"/>
                      </a:cxn>
                      <a:cxn ang="0">
                        <a:pos x="47" y="69"/>
                      </a:cxn>
                      <a:cxn ang="0">
                        <a:pos x="49" y="78"/>
                      </a:cxn>
                    </a:cxnLst>
                    <a:rect l="0" t="0" r="r" b="b"/>
                    <a:pathLst>
                      <a:path w="49" h="78">
                        <a:moveTo>
                          <a:pt x="49" y="78"/>
                        </a:moveTo>
                        <a:cubicBezTo>
                          <a:pt x="49" y="78"/>
                          <a:pt x="0" y="1"/>
                          <a:pt x="0" y="0"/>
                        </a:cubicBezTo>
                        <a:cubicBezTo>
                          <a:pt x="0" y="0"/>
                          <a:pt x="0" y="0"/>
                          <a:pt x="0" y="0"/>
                        </a:cubicBezTo>
                        <a:cubicBezTo>
                          <a:pt x="1" y="0"/>
                          <a:pt x="47" y="69"/>
                          <a:pt x="47" y="69"/>
                        </a:cubicBezTo>
                        <a:lnTo>
                          <a:pt x="4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156">
                    <a:extLst>
                      <a:ext uri="{FF2B5EF4-FFF2-40B4-BE49-F238E27FC236}">
                        <a16:creationId xmlns:a16="http://schemas.microsoft.com/office/drawing/2014/main" id="{FDEC3A6F-55BD-9ED5-1422-895486709C34}"/>
                      </a:ext>
                    </a:extLst>
                  </p:cNvPr>
                  <p:cNvSpPr>
                    <a:spLocks/>
                  </p:cNvSpPr>
                  <p:nvPr/>
                </p:nvSpPr>
                <p:spPr bwMode="auto">
                  <a:xfrm>
                    <a:off x="1058863" y="3778250"/>
                    <a:ext cx="374650" cy="55563"/>
                  </a:xfrm>
                  <a:custGeom>
                    <a:avLst/>
                    <a:gdLst/>
                    <a:ahLst/>
                    <a:cxnLst>
                      <a:cxn ang="0">
                        <a:pos x="102" y="1"/>
                      </a:cxn>
                      <a:cxn ang="0">
                        <a:pos x="1" y="14"/>
                      </a:cxn>
                      <a:cxn ang="0">
                        <a:pos x="1" y="13"/>
                      </a:cxn>
                      <a:cxn ang="0">
                        <a:pos x="102" y="0"/>
                      </a:cxn>
                      <a:cxn ang="0">
                        <a:pos x="102" y="1"/>
                      </a:cxn>
                    </a:cxnLst>
                    <a:rect l="0" t="0" r="r" b="b"/>
                    <a:pathLst>
                      <a:path w="102" h="15">
                        <a:moveTo>
                          <a:pt x="102" y="1"/>
                        </a:moveTo>
                        <a:cubicBezTo>
                          <a:pt x="102" y="1"/>
                          <a:pt x="2" y="15"/>
                          <a:pt x="1" y="14"/>
                        </a:cubicBezTo>
                        <a:cubicBezTo>
                          <a:pt x="0" y="14"/>
                          <a:pt x="0" y="13"/>
                          <a:pt x="1" y="13"/>
                        </a:cubicBezTo>
                        <a:cubicBezTo>
                          <a:pt x="2" y="13"/>
                          <a:pt x="102" y="0"/>
                          <a:pt x="102" y="0"/>
                        </a:cubicBezTo>
                        <a:lnTo>
                          <a:pt x="102"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157">
                    <a:extLst>
                      <a:ext uri="{FF2B5EF4-FFF2-40B4-BE49-F238E27FC236}">
                        <a16:creationId xmlns:a16="http://schemas.microsoft.com/office/drawing/2014/main" id="{28E889B4-2A58-F026-1F8C-59CF94CD326D}"/>
                      </a:ext>
                    </a:extLst>
                  </p:cNvPr>
                  <p:cNvSpPr>
                    <a:spLocks/>
                  </p:cNvSpPr>
                  <p:nvPr/>
                </p:nvSpPr>
                <p:spPr bwMode="auto">
                  <a:xfrm>
                    <a:off x="323850" y="3792538"/>
                    <a:ext cx="304800" cy="63500"/>
                  </a:xfrm>
                  <a:custGeom>
                    <a:avLst/>
                    <a:gdLst/>
                    <a:ahLst/>
                    <a:cxnLst>
                      <a:cxn ang="0">
                        <a:pos x="0" y="16"/>
                      </a:cxn>
                      <a:cxn ang="0">
                        <a:pos x="1" y="11"/>
                      </a:cxn>
                      <a:cxn ang="0">
                        <a:pos x="12" y="10"/>
                      </a:cxn>
                      <a:cxn ang="0">
                        <a:pos x="11" y="9"/>
                      </a:cxn>
                      <a:cxn ang="0">
                        <a:pos x="49" y="5"/>
                      </a:cxn>
                      <a:cxn ang="0">
                        <a:pos x="81" y="2"/>
                      </a:cxn>
                      <a:cxn ang="0">
                        <a:pos x="39" y="15"/>
                      </a:cxn>
                      <a:cxn ang="0">
                        <a:pos x="0" y="16"/>
                      </a:cxn>
                    </a:cxnLst>
                    <a:rect l="0" t="0" r="r" b="b"/>
                    <a:pathLst>
                      <a:path w="83" h="17">
                        <a:moveTo>
                          <a:pt x="0" y="16"/>
                        </a:moveTo>
                        <a:cubicBezTo>
                          <a:pt x="1" y="11"/>
                          <a:pt x="1" y="11"/>
                          <a:pt x="1" y="11"/>
                        </a:cubicBezTo>
                        <a:cubicBezTo>
                          <a:pt x="12" y="10"/>
                          <a:pt x="12" y="10"/>
                          <a:pt x="12" y="10"/>
                        </a:cubicBezTo>
                        <a:cubicBezTo>
                          <a:pt x="11" y="9"/>
                          <a:pt x="11" y="9"/>
                          <a:pt x="11" y="9"/>
                        </a:cubicBezTo>
                        <a:cubicBezTo>
                          <a:pt x="11" y="9"/>
                          <a:pt x="42" y="6"/>
                          <a:pt x="49" y="5"/>
                        </a:cubicBezTo>
                        <a:cubicBezTo>
                          <a:pt x="57" y="3"/>
                          <a:pt x="79" y="0"/>
                          <a:pt x="81" y="2"/>
                        </a:cubicBezTo>
                        <a:cubicBezTo>
                          <a:pt x="83" y="4"/>
                          <a:pt x="61" y="14"/>
                          <a:pt x="39" y="15"/>
                        </a:cubicBezTo>
                        <a:cubicBezTo>
                          <a:pt x="17" y="16"/>
                          <a:pt x="0" y="1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58">
                    <a:extLst>
                      <a:ext uri="{FF2B5EF4-FFF2-40B4-BE49-F238E27FC236}">
                        <a16:creationId xmlns:a16="http://schemas.microsoft.com/office/drawing/2014/main" id="{56B2A7C6-BC53-8001-FE78-CF1E922D1E68}"/>
                      </a:ext>
                    </a:extLst>
                  </p:cNvPr>
                  <p:cNvSpPr>
                    <a:spLocks/>
                  </p:cNvSpPr>
                  <p:nvPr/>
                </p:nvSpPr>
                <p:spPr bwMode="auto">
                  <a:xfrm>
                    <a:off x="323850" y="3800475"/>
                    <a:ext cx="296863" cy="103188"/>
                  </a:xfrm>
                  <a:custGeom>
                    <a:avLst/>
                    <a:gdLst/>
                    <a:ahLst/>
                    <a:cxnLst>
                      <a:cxn ang="0">
                        <a:pos x="0" y="14"/>
                      </a:cxn>
                      <a:cxn ang="0">
                        <a:pos x="2" y="19"/>
                      </a:cxn>
                      <a:cxn ang="0">
                        <a:pos x="3" y="18"/>
                      </a:cxn>
                      <a:cxn ang="0">
                        <a:pos x="4" y="23"/>
                      </a:cxn>
                      <a:cxn ang="0">
                        <a:pos x="72" y="16"/>
                      </a:cxn>
                      <a:cxn ang="0">
                        <a:pos x="81" y="0"/>
                      </a:cxn>
                      <a:cxn ang="0">
                        <a:pos x="0" y="14"/>
                      </a:cxn>
                    </a:cxnLst>
                    <a:rect l="0" t="0" r="r" b="b"/>
                    <a:pathLst>
                      <a:path w="81" h="28">
                        <a:moveTo>
                          <a:pt x="0" y="14"/>
                        </a:moveTo>
                        <a:cubicBezTo>
                          <a:pt x="2" y="19"/>
                          <a:pt x="2" y="19"/>
                          <a:pt x="2" y="19"/>
                        </a:cubicBezTo>
                        <a:cubicBezTo>
                          <a:pt x="3" y="18"/>
                          <a:pt x="3" y="18"/>
                          <a:pt x="3" y="18"/>
                        </a:cubicBezTo>
                        <a:cubicBezTo>
                          <a:pt x="4" y="23"/>
                          <a:pt x="4" y="23"/>
                          <a:pt x="4" y="23"/>
                        </a:cubicBezTo>
                        <a:cubicBezTo>
                          <a:pt x="4" y="23"/>
                          <a:pt x="46" y="28"/>
                          <a:pt x="72" y="16"/>
                        </a:cubicBezTo>
                        <a:cubicBezTo>
                          <a:pt x="72" y="16"/>
                          <a:pt x="81" y="8"/>
                          <a:pt x="81" y="0"/>
                        </a:cubicBezTo>
                        <a:cubicBezTo>
                          <a:pt x="81" y="0"/>
                          <a:pt x="72" y="14"/>
                          <a:pt x="0"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159">
                    <a:extLst>
                      <a:ext uri="{FF2B5EF4-FFF2-40B4-BE49-F238E27FC236}">
                        <a16:creationId xmlns:a16="http://schemas.microsoft.com/office/drawing/2014/main" id="{659C4B53-D8C7-0267-49D4-7AEDC953F331}"/>
                      </a:ext>
                    </a:extLst>
                  </p:cNvPr>
                  <p:cNvSpPr>
                    <a:spLocks/>
                  </p:cNvSpPr>
                  <p:nvPr/>
                </p:nvSpPr>
                <p:spPr bwMode="auto">
                  <a:xfrm>
                    <a:off x="301625" y="3414713"/>
                    <a:ext cx="279400" cy="392113"/>
                  </a:xfrm>
                  <a:custGeom>
                    <a:avLst/>
                    <a:gdLst/>
                    <a:ahLst/>
                    <a:cxnLst>
                      <a:cxn ang="0">
                        <a:pos x="174" y="222"/>
                      </a:cxn>
                      <a:cxn ang="0">
                        <a:pos x="171" y="198"/>
                      </a:cxn>
                      <a:cxn ang="0">
                        <a:pos x="171" y="198"/>
                      </a:cxn>
                      <a:cxn ang="0">
                        <a:pos x="167" y="175"/>
                      </a:cxn>
                      <a:cxn ang="0">
                        <a:pos x="164" y="154"/>
                      </a:cxn>
                      <a:cxn ang="0">
                        <a:pos x="164" y="152"/>
                      </a:cxn>
                      <a:cxn ang="0">
                        <a:pos x="160" y="131"/>
                      </a:cxn>
                      <a:cxn ang="0">
                        <a:pos x="160" y="128"/>
                      </a:cxn>
                      <a:cxn ang="0">
                        <a:pos x="146" y="103"/>
                      </a:cxn>
                      <a:cxn ang="0">
                        <a:pos x="146" y="103"/>
                      </a:cxn>
                      <a:cxn ang="0">
                        <a:pos x="130" y="75"/>
                      </a:cxn>
                      <a:cxn ang="0">
                        <a:pos x="130" y="75"/>
                      </a:cxn>
                      <a:cxn ang="0">
                        <a:pos x="113" y="49"/>
                      </a:cxn>
                      <a:cxn ang="0">
                        <a:pos x="113" y="47"/>
                      </a:cxn>
                      <a:cxn ang="0">
                        <a:pos x="97" y="21"/>
                      </a:cxn>
                      <a:cxn ang="0">
                        <a:pos x="86" y="0"/>
                      </a:cxn>
                      <a:cxn ang="0">
                        <a:pos x="81" y="14"/>
                      </a:cxn>
                      <a:cxn ang="0">
                        <a:pos x="74" y="33"/>
                      </a:cxn>
                      <a:cxn ang="0">
                        <a:pos x="74" y="35"/>
                      </a:cxn>
                      <a:cxn ang="0">
                        <a:pos x="67" y="54"/>
                      </a:cxn>
                      <a:cxn ang="0">
                        <a:pos x="67" y="54"/>
                      </a:cxn>
                      <a:cxn ang="0">
                        <a:pos x="60" y="73"/>
                      </a:cxn>
                      <a:cxn ang="0">
                        <a:pos x="60" y="73"/>
                      </a:cxn>
                      <a:cxn ang="0">
                        <a:pos x="53" y="91"/>
                      </a:cxn>
                      <a:cxn ang="0">
                        <a:pos x="46" y="110"/>
                      </a:cxn>
                      <a:cxn ang="0">
                        <a:pos x="46" y="112"/>
                      </a:cxn>
                      <a:cxn ang="0">
                        <a:pos x="39" y="131"/>
                      </a:cxn>
                      <a:cxn ang="0">
                        <a:pos x="35" y="149"/>
                      </a:cxn>
                      <a:cxn ang="0">
                        <a:pos x="35" y="149"/>
                      </a:cxn>
                      <a:cxn ang="0">
                        <a:pos x="28" y="168"/>
                      </a:cxn>
                      <a:cxn ang="0">
                        <a:pos x="21" y="187"/>
                      </a:cxn>
                      <a:cxn ang="0">
                        <a:pos x="21" y="189"/>
                      </a:cxn>
                      <a:cxn ang="0">
                        <a:pos x="14" y="208"/>
                      </a:cxn>
                      <a:cxn ang="0">
                        <a:pos x="14" y="208"/>
                      </a:cxn>
                      <a:cxn ang="0">
                        <a:pos x="7" y="226"/>
                      </a:cxn>
                      <a:cxn ang="0">
                        <a:pos x="7" y="226"/>
                      </a:cxn>
                      <a:cxn ang="0">
                        <a:pos x="0" y="245"/>
                      </a:cxn>
                      <a:cxn ang="0">
                        <a:pos x="0" y="247"/>
                      </a:cxn>
                      <a:cxn ang="0">
                        <a:pos x="5" y="247"/>
                      </a:cxn>
                      <a:cxn ang="0">
                        <a:pos x="53" y="243"/>
                      </a:cxn>
                      <a:cxn ang="0">
                        <a:pos x="56" y="243"/>
                      </a:cxn>
                      <a:cxn ang="0">
                        <a:pos x="102" y="238"/>
                      </a:cxn>
                      <a:cxn ang="0">
                        <a:pos x="104" y="238"/>
                      </a:cxn>
                      <a:cxn ang="0">
                        <a:pos x="153" y="236"/>
                      </a:cxn>
                      <a:cxn ang="0">
                        <a:pos x="153" y="236"/>
                      </a:cxn>
                      <a:cxn ang="0">
                        <a:pos x="176" y="233"/>
                      </a:cxn>
                      <a:cxn ang="0">
                        <a:pos x="174" y="222"/>
                      </a:cxn>
                    </a:cxnLst>
                    <a:rect l="0" t="0" r="r" b="b"/>
                    <a:pathLst>
                      <a:path w="176" h="247">
                        <a:moveTo>
                          <a:pt x="174" y="222"/>
                        </a:moveTo>
                        <a:lnTo>
                          <a:pt x="171" y="198"/>
                        </a:lnTo>
                        <a:lnTo>
                          <a:pt x="171" y="198"/>
                        </a:lnTo>
                        <a:lnTo>
                          <a:pt x="167" y="175"/>
                        </a:lnTo>
                        <a:lnTo>
                          <a:pt x="164" y="154"/>
                        </a:lnTo>
                        <a:lnTo>
                          <a:pt x="164" y="152"/>
                        </a:lnTo>
                        <a:lnTo>
                          <a:pt x="160" y="131"/>
                        </a:lnTo>
                        <a:lnTo>
                          <a:pt x="160" y="128"/>
                        </a:lnTo>
                        <a:lnTo>
                          <a:pt x="146" y="103"/>
                        </a:lnTo>
                        <a:lnTo>
                          <a:pt x="146" y="103"/>
                        </a:lnTo>
                        <a:lnTo>
                          <a:pt x="130" y="75"/>
                        </a:lnTo>
                        <a:lnTo>
                          <a:pt x="130" y="75"/>
                        </a:lnTo>
                        <a:lnTo>
                          <a:pt x="113" y="49"/>
                        </a:lnTo>
                        <a:lnTo>
                          <a:pt x="113" y="47"/>
                        </a:lnTo>
                        <a:lnTo>
                          <a:pt x="97" y="21"/>
                        </a:lnTo>
                        <a:lnTo>
                          <a:pt x="86" y="0"/>
                        </a:lnTo>
                        <a:lnTo>
                          <a:pt x="81" y="14"/>
                        </a:lnTo>
                        <a:lnTo>
                          <a:pt x="74" y="33"/>
                        </a:lnTo>
                        <a:lnTo>
                          <a:pt x="74" y="35"/>
                        </a:lnTo>
                        <a:lnTo>
                          <a:pt x="67" y="54"/>
                        </a:lnTo>
                        <a:lnTo>
                          <a:pt x="67" y="54"/>
                        </a:lnTo>
                        <a:lnTo>
                          <a:pt x="60" y="73"/>
                        </a:lnTo>
                        <a:lnTo>
                          <a:pt x="60" y="73"/>
                        </a:lnTo>
                        <a:lnTo>
                          <a:pt x="53" y="91"/>
                        </a:lnTo>
                        <a:lnTo>
                          <a:pt x="46" y="110"/>
                        </a:lnTo>
                        <a:lnTo>
                          <a:pt x="46" y="112"/>
                        </a:lnTo>
                        <a:lnTo>
                          <a:pt x="39" y="131"/>
                        </a:lnTo>
                        <a:lnTo>
                          <a:pt x="35" y="149"/>
                        </a:lnTo>
                        <a:lnTo>
                          <a:pt x="35" y="149"/>
                        </a:lnTo>
                        <a:lnTo>
                          <a:pt x="28" y="168"/>
                        </a:lnTo>
                        <a:lnTo>
                          <a:pt x="21" y="187"/>
                        </a:lnTo>
                        <a:lnTo>
                          <a:pt x="21" y="189"/>
                        </a:lnTo>
                        <a:lnTo>
                          <a:pt x="14" y="208"/>
                        </a:lnTo>
                        <a:lnTo>
                          <a:pt x="14" y="208"/>
                        </a:lnTo>
                        <a:lnTo>
                          <a:pt x="7" y="226"/>
                        </a:lnTo>
                        <a:lnTo>
                          <a:pt x="7" y="226"/>
                        </a:lnTo>
                        <a:lnTo>
                          <a:pt x="0" y="245"/>
                        </a:lnTo>
                        <a:lnTo>
                          <a:pt x="0" y="247"/>
                        </a:lnTo>
                        <a:lnTo>
                          <a:pt x="5" y="247"/>
                        </a:lnTo>
                        <a:lnTo>
                          <a:pt x="53" y="243"/>
                        </a:lnTo>
                        <a:lnTo>
                          <a:pt x="56" y="243"/>
                        </a:lnTo>
                        <a:lnTo>
                          <a:pt x="102" y="238"/>
                        </a:lnTo>
                        <a:lnTo>
                          <a:pt x="104" y="238"/>
                        </a:lnTo>
                        <a:lnTo>
                          <a:pt x="153" y="236"/>
                        </a:lnTo>
                        <a:lnTo>
                          <a:pt x="153" y="236"/>
                        </a:lnTo>
                        <a:lnTo>
                          <a:pt x="176" y="233"/>
                        </a:lnTo>
                        <a:lnTo>
                          <a:pt x="174" y="2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60">
                    <a:extLst>
                      <a:ext uri="{FF2B5EF4-FFF2-40B4-BE49-F238E27FC236}">
                        <a16:creationId xmlns:a16="http://schemas.microsoft.com/office/drawing/2014/main" id="{C97DCC3E-3970-448A-E2CA-CC6ADF07937B}"/>
                      </a:ext>
                    </a:extLst>
                  </p:cNvPr>
                  <p:cNvSpPr>
                    <a:spLocks/>
                  </p:cNvSpPr>
                  <p:nvPr/>
                </p:nvSpPr>
                <p:spPr bwMode="auto">
                  <a:xfrm>
                    <a:off x="539750" y="3467100"/>
                    <a:ext cx="55563" cy="333375"/>
                  </a:xfrm>
                  <a:custGeom>
                    <a:avLst/>
                    <a:gdLst/>
                    <a:ahLst/>
                    <a:cxnLst>
                      <a:cxn ang="0">
                        <a:pos x="0" y="2"/>
                      </a:cxn>
                      <a:cxn ang="0">
                        <a:pos x="13" y="90"/>
                      </a:cxn>
                      <a:cxn ang="0">
                        <a:pos x="15" y="89"/>
                      </a:cxn>
                      <a:cxn ang="0">
                        <a:pos x="2" y="2"/>
                      </a:cxn>
                      <a:cxn ang="0">
                        <a:pos x="0" y="2"/>
                      </a:cxn>
                    </a:cxnLst>
                    <a:rect l="0" t="0" r="r" b="b"/>
                    <a:pathLst>
                      <a:path w="15" h="90">
                        <a:moveTo>
                          <a:pt x="0" y="2"/>
                        </a:moveTo>
                        <a:cubicBezTo>
                          <a:pt x="13" y="90"/>
                          <a:pt x="13" y="90"/>
                          <a:pt x="13" y="90"/>
                        </a:cubicBezTo>
                        <a:cubicBezTo>
                          <a:pt x="15" y="89"/>
                          <a:pt x="15" y="89"/>
                          <a:pt x="15" y="89"/>
                        </a:cubicBezTo>
                        <a:cubicBezTo>
                          <a:pt x="15" y="89"/>
                          <a:pt x="5" y="11"/>
                          <a:pt x="2" y="2"/>
                        </a:cubicBezTo>
                        <a:cubicBezTo>
                          <a:pt x="2" y="2"/>
                          <a:pt x="1"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161">
                    <a:extLst>
                      <a:ext uri="{FF2B5EF4-FFF2-40B4-BE49-F238E27FC236}">
                        <a16:creationId xmlns:a16="http://schemas.microsoft.com/office/drawing/2014/main" id="{F2A71DE9-FA74-3772-604E-A389C8F62E0A}"/>
                      </a:ext>
                    </a:extLst>
                  </p:cNvPr>
                  <p:cNvSpPr>
                    <a:spLocks/>
                  </p:cNvSpPr>
                  <p:nvPr/>
                </p:nvSpPr>
                <p:spPr bwMode="auto">
                  <a:xfrm>
                    <a:off x="438150" y="3414713"/>
                    <a:ext cx="128588" cy="230188"/>
                  </a:xfrm>
                  <a:custGeom>
                    <a:avLst/>
                    <a:gdLst/>
                    <a:ahLst/>
                    <a:cxnLst>
                      <a:cxn ang="0">
                        <a:pos x="35" y="62"/>
                      </a:cxn>
                      <a:cxn ang="0">
                        <a:pos x="0" y="0"/>
                      </a:cxn>
                      <a:cxn ang="0">
                        <a:pos x="0" y="0"/>
                      </a:cxn>
                      <a:cxn ang="0">
                        <a:pos x="34" y="55"/>
                      </a:cxn>
                      <a:cxn ang="0">
                        <a:pos x="35" y="62"/>
                      </a:cxn>
                    </a:cxnLst>
                    <a:rect l="0" t="0" r="r" b="b"/>
                    <a:pathLst>
                      <a:path w="35" h="62">
                        <a:moveTo>
                          <a:pt x="35" y="62"/>
                        </a:moveTo>
                        <a:cubicBezTo>
                          <a:pt x="35" y="62"/>
                          <a:pt x="0" y="1"/>
                          <a:pt x="0" y="0"/>
                        </a:cubicBezTo>
                        <a:cubicBezTo>
                          <a:pt x="0" y="0"/>
                          <a:pt x="0" y="0"/>
                          <a:pt x="0" y="0"/>
                        </a:cubicBezTo>
                        <a:cubicBezTo>
                          <a:pt x="1" y="0"/>
                          <a:pt x="34" y="55"/>
                          <a:pt x="34" y="55"/>
                        </a:cubicBezTo>
                        <a:lnTo>
                          <a:pt x="35"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162">
                    <a:extLst>
                      <a:ext uri="{FF2B5EF4-FFF2-40B4-BE49-F238E27FC236}">
                        <a16:creationId xmlns:a16="http://schemas.microsoft.com/office/drawing/2014/main" id="{6EE7C83E-58DB-8CD4-EDE0-E125B8123D02}"/>
                      </a:ext>
                    </a:extLst>
                  </p:cNvPr>
                  <p:cNvSpPr>
                    <a:spLocks/>
                  </p:cNvSpPr>
                  <p:nvPr/>
                </p:nvSpPr>
                <p:spPr bwMode="auto">
                  <a:xfrm>
                    <a:off x="293688" y="3784600"/>
                    <a:ext cx="295275" cy="30163"/>
                  </a:xfrm>
                  <a:custGeom>
                    <a:avLst/>
                    <a:gdLst/>
                    <a:ahLst/>
                    <a:cxnLst>
                      <a:cxn ang="0">
                        <a:pos x="80" y="1"/>
                      </a:cxn>
                      <a:cxn ang="0">
                        <a:pos x="0" y="7"/>
                      </a:cxn>
                      <a:cxn ang="0">
                        <a:pos x="1" y="6"/>
                      </a:cxn>
                      <a:cxn ang="0">
                        <a:pos x="80" y="0"/>
                      </a:cxn>
                      <a:cxn ang="0">
                        <a:pos x="80" y="1"/>
                      </a:cxn>
                    </a:cxnLst>
                    <a:rect l="0" t="0" r="r" b="b"/>
                    <a:pathLst>
                      <a:path w="80" h="8">
                        <a:moveTo>
                          <a:pt x="80" y="1"/>
                        </a:moveTo>
                        <a:cubicBezTo>
                          <a:pt x="80" y="1"/>
                          <a:pt x="1" y="8"/>
                          <a:pt x="0" y="7"/>
                        </a:cubicBezTo>
                        <a:cubicBezTo>
                          <a:pt x="0" y="7"/>
                          <a:pt x="0" y="7"/>
                          <a:pt x="1" y="6"/>
                        </a:cubicBezTo>
                        <a:cubicBezTo>
                          <a:pt x="1" y="6"/>
                          <a:pt x="80" y="0"/>
                          <a:pt x="80" y="0"/>
                        </a:cubicBezTo>
                        <a:lnTo>
                          <a:pt x="8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163">
                    <a:extLst>
                      <a:ext uri="{FF2B5EF4-FFF2-40B4-BE49-F238E27FC236}">
                        <a16:creationId xmlns:a16="http://schemas.microsoft.com/office/drawing/2014/main" id="{84A4268F-9066-719E-AC76-4FE51C5641B8}"/>
                      </a:ext>
                    </a:extLst>
                  </p:cNvPr>
                  <p:cNvSpPr>
                    <a:spLocks/>
                  </p:cNvSpPr>
                  <p:nvPr/>
                </p:nvSpPr>
                <p:spPr bwMode="auto">
                  <a:xfrm>
                    <a:off x="19050" y="3850796"/>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164">
                    <a:extLst>
                      <a:ext uri="{FF2B5EF4-FFF2-40B4-BE49-F238E27FC236}">
                        <a16:creationId xmlns:a16="http://schemas.microsoft.com/office/drawing/2014/main" id="{ABB67967-4B25-0A3C-1661-E80007EBF474}"/>
                      </a:ext>
                    </a:extLst>
                  </p:cNvPr>
                  <p:cNvSpPr>
                    <a:spLocks/>
                  </p:cNvSpPr>
                  <p:nvPr/>
                </p:nvSpPr>
                <p:spPr bwMode="auto">
                  <a:xfrm>
                    <a:off x="42141" y="3910014"/>
                    <a:ext cx="9099549" cy="33337"/>
                  </a:xfrm>
                  <a:custGeom>
                    <a:avLst/>
                    <a:gdLst/>
                    <a:ahLst/>
                    <a:cxnLst>
                      <a:cxn ang="0">
                        <a:pos x="2471" y="9"/>
                      </a:cxn>
                      <a:cxn ang="0">
                        <a:pos x="5" y="9"/>
                      </a:cxn>
                      <a:cxn ang="0">
                        <a:pos x="0" y="5"/>
                      </a:cxn>
                      <a:cxn ang="0">
                        <a:pos x="5" y="0"/>
                      </a:cxn>
                      <a:cxn ang="0">
                        <a:pos x="2471" y="0"/>
                      </a:cxn>
                      <a:cxn ang="0">
                        <a:pos x="2475" y="5"/>
                      </a:cxn>
                      <a:cxn ang="0">
                        <a:pos x="2471" y="9"/>
                      </a:cxn>
                    </a:cxnLst>
                    <a:rect l="0" t="0" r="r" b="b"/>
                    <a:pathLst>
                      <a:path w="2475" h="9">
                        <a:moveTo>
                          <a:pt x="2471" y="9"/>
                        </a:moveTo>
                        <a:cubicBezTo>
                          <a:pt x="5" y="9"/>
                          <a:pt x="5" y="9"/>
                          <a:pt x="5" y="9"/>
                        </a:cubicBezTo>
                        <a:cubicBezTo>
                          <a:pt x="2" y="9"/>
                          <a:pt x="0" y="7"/>
                          <a:pt x="0" y="5"/>
                        </a:cubicBezTo>
                        <a:cubicBezTo>
                          <a:pt x="0" y="2"/>
                          <a:pt x="2" y="0"/>
                          <a:pt x="5" y="0"/>
                        </a:cubicBezTo>
                        <a:cubicBezTo>
                          <a:pt x="2471" y="0"/>
                          <a:pt x="2471" y="0"/>
                          <a:pt x="2471" y="0"/>
                        </a:cubicBezTo>
                        <a:cubicBezTo>
                          <a:pt x="2473" y="0"/>
                          <a:pt x="2475" y="2"/>
                          <a:pt x="2475" y="5"/>
                        </a:cubicBezTo>
                        <a:cubicBezTo>
                          <a:pt x="2475" y="7"/>
                          <a:pt x="2473" y="9"/>
                          <a:pt x="24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grpSp>
      <p:sp>
        <p:nvSpPr>
          <p:cNvPr id="2" name="Subtitle 2">
            <a:extLst>
              <a:ext uri="{FF2B5EF4-FFF2-40B4-BE49-F238E27FC236}">
                <a16:creationId xmlns:a16="http://schemas.microsoft.com/office/drawing/2014/main" id="{C9474B5F-D128-3D32-7D32-E01AE4B3092B}"/>
              </a:ext>
            </a:extLst>
          </p:cNvPr>
          <p:cNvSpPr txBox="1">
            <a:spLocks/>
          </p:cNvSpPr>
          <p:nvPr/>
        </p:nvSpPr>
        <p:spPr>
          <a:xfrm>
            <a:off x="487681" y="5712822"/>
            <a:ext cx="11321142" cy="1089659"/>
          </a:xfrm>
          <a:prstGeom prst="rect">
            <a:avLst/>
          </a:prstGeom>
        </p:spPr>
        <p:txBody>
          <a:bodyPr>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solidFill>
                  <a:schemeClr val="tx1">
                    <a:lumMod val="50000"/>
                    <a:lumOff val="50000"/>
                  </a:schemeClr>
                </a:solidFill>
              </a:rPr>
              <a:t>NEWH, Inc. is a 501(c)(3) non-profit organization founded in 1984 in Los Angeles, California by a group of women that shared a vision for females to have professional success in the hospitality industry. They founded the </a:t>
            </a:r>
            <a:r>
              <a:rPr lang="en-US" sz="1100" b="1" dirty="0">
                <a:solidFill>
                  <a:schemeClr val="tx1">
                    <a:lumMod val="50000"/>
                    <a:lumOff val="50000"/>
                  </a:schemeClr>
                </a:solidFill>
              </a:rPr>
              <a:t>Network of Executive Women in Hospitality </a:t>
            </a:r>
            <a:r>
              <a:rPr lang="en-US" sz="1100" dirty="0">
                <a:solidFill>
                  <a:schemeClr val="tx1">
                    <a:lumMod val="50000"/>
                    <a:lumOff val="50000"/>
                  </a:schemeClr>
                </a:solidFill>
              </a:rPr>
              <a:t>to provide networking opportunities with women engaged in careers related to hospitality design; hotels, motels, resorts, restaurants, cruise ships, casinos and other commercial properties. They decided to focus on sharing education and build a network of volunteers that would work towards a common mission to raise scholarship funds for deserving students pursuing careers in hospitality. The mission and organization quickly grew and opened membership and board participation to include men by 1993. NEWH, Inc. today is comprised of over 6,230 members, 29 regions and chapters and has awarded more than $7.9 million dollars in scholarships funds to over 2,800 students.</a:t>
            </a:r>
          </a:p>
          <a:p>
            <a:pPr marL="0" indent="0">
              <a:buNone/>
            </a:pPr>
            <a:endParaRPr lang="en-US" dirty="0"/>
          </a:p>
        </p:txBody>
      </p:sp>
      <p:sp>
        <p:nvSpPr>
          <p:cNvPr id="11" name="Straight Connector 10">
            <a:extLst>
              <a:ext uri="{FF2B5EF4-FFF2-40B4-BE49-F238E27FC236}">
                <a16:creationId xmlns:a16="http://schemas.microsoft.com/office/drawing/2014/main" id="{63F9FBC9-F752-9233-282C-A281D704FDB7}"/>
              </a:ext>
            </a:extLst>
          </p:cNvPr>
          <p:cNvSpPr/>
          <p:nvPr/>
        </p:nvSpPr>
        <p:spPr>
          <a:xfrm>
            <a:off x="975361" y="3326674"/>
            <a:ext cx="10554788" cy="0"/>
          </a:xfrm>
          <a:prstGeom prst="line">
            <a:avLst/>
          </a:prstGeom>
          <a:solidFill>
            <a:srgbClr val="FFFFFF">
              <a:alpha val="90000"/>
              <a:hueOff val="0"/>
              <a:satOff val="0"/>
              <a:lumOff val="0"/>
              <a:alphaOff val="0"/>
            </a:srgbClr>
          </a:solidFill>
          <a:ln w="25400" cap="flat" cmpd="sng" algn="ctr">
            <a:solidFill>
              <a:srgbClr val="C527A2">
                <a:hueOff val="0"/>
                <a:satOff val="0"/>
                <a:lumOff val="0"/>
                <a:alphaOff val="0"/>
              </a:srgbClr>
            </a:solidFill>
            <a:prstDash val="solid"/>
            <a:tailEnd type="triangle" w="lg" len="lg"/>
          </a:ln>
          <a:effectLst/>
        </p:spPr>
        <p:style>
          <a:lnRef idx="1">
            <a:scrgbClr r="0" g="0" b="0"/>
          </a:lnRef>
          <a:fillRef idx="1">
            <a:scrgbClr r="0" g="0" b="0"/>
          </a:fillRef>
          <a:effectRef idx="0">
            <a:scrgbClr r="0" g="0" b="0"/>
          </a:effectRef>
          <a:fontRef idx="minor">
            <a:schemeClr val="dk1">
              <a:hueOff val="0"/>
              <a:satOff val="0"/>
              <a:lumOff val="0"/>
              <a:alphaOff val="0"/>
            </a:schemeClr>
          </a:fontRef>
        </p:style>
      </p:sp>
      <p:grpSp>
        <p:nvGrpSpPr>
          <p:cNvPr id="71" name="Group 70">
            <a:extLst>
              <a:ext uri="{FF2B5EF4-FFF2-40B4-BE49-F238E27FC236}">
                <a16:creationId xmlns:a16="http://schemas.microsoft.com/office/drawing/2014/main" id="{A00D7E8F-D4FD-5B97-6A1C-1025533FC40F}"/>
              </a:ext>
            </a:extLst>
          </p:cNvPr>
          <p:cNvGrpSpPr/>
          <p:nvPr/>
        </p:nvGrpSpPr>
        <p:grpSpPr>
          <a:xfrm>
            <a:off x="1046214" y="1522257"/>
            <a:ext cx="2284258" cy="1804416"/>
            <a:chOff x="1046214" y="1522257"/>
            <a:chExt cx="2284258" cy="1804416"/>
          </a:xfrm>
        </p:grpSpPr>
        <p:sp>
          <p:nvSpPr>
            <p:cNvPr id="12" name="Teardrop 11">
              <a:extLst>
                <a:ext uri="{FF2B5EF4-FFF2-40B4-BE49-F238E27FC236}">
                  <a16:creationId xmlns:a16="http://schemas.microsoft.com/office/drawing/2014/main" id="{C9C70A44-483B-D98E-51E4-D9D2492CB7FF}"/>
                </a:ext>
              </a:extLst>
            </p:cNvPr>
            <p:cNvSpPr/>
            <p:nvPr/>
          </p:nvSpPr>
          <p:spPr>
            <a:xfrm rot="8100000">
              <a:off x="1046214" y="1595724"/>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13" name="Oval 12">
              <a:extLst>
                <a:ext uri="{FF2B5EF4-FFF2-40B4-BE49-F238E27FC236}">
                  <a16:creationId xmlns:a16="http://schemas.microsoft.com/office/drawing/2014/main" id="{E91A952D-F508-31AB-51E8-1634AC236965}"/>
                </a:ext>
              </a:extLst>
            </p:cNvPr>
            <p:cNvSpPr/>
            <p:nvPr/>
          </p:nvSpPr>
          <p:spPr>
            <a:xfrm>
              <a:off x="1082009" y="1631519"/>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45D7C1E6-35CA-C575-5A46-B56A02F3788B}"/>
                </a:ext>
              </a:extLst>
            </p:cNvPr>
            <p:cNvSpPr/>
            <p:nvPr/>
          </p:nvSpPr>
          <p:spPr>
            <a:xfrm>
              <a:off x="1435162" y="1991406"/>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000000">
                      <a:hueOff val="0"/>
                      <a:satOff val="0"/>
                      <a:lumOff val="0"/>
                      <a:alphaOff val="0"/>
                    </a:srgbClr>
                  </a:solidFill>
                  <a:latin typeface="Goudy Old Style"/>
                  <a:ea typeface="+mn-ea"/>
                  <a:cs typeface="+mn-cs"/>
                </a:rPr>
                <a:t>Founded in Los Angeles</a:t>
              </a:r>
            </a:p>
          </p:txBody>
        </p:sp>
        <p:sp>
          <p:nvSpPr>
            <p:cNvPr id="15" name="Freeform: Shape 14">
              <a:extLst>
                <a:ext uri="{FF2B5EF4-FFF2-40B4-BE49-F238E27FC236}">
                  <a16:creationId xmlns:a16="http://schemas.microsoft.com/office/drawing/2014/main" id="{6AB709A1-225C-A789-393E-AD5C5C2FF264}"/>
                </a:ext>
              </a:extLst>
            </p:cNvPr>
            <p:cNvSpPr/>
            <p:nvPr/>
          </p:nvSpPr>
          <p:spPr>
            <a:xfrm>
              <a:off x="1435162" y="1522257"/>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1984 </a:t>
              </a:r>
            </a:p>
          </p:txBody>
        </p:sp>
        <p:sp>
          <p:nvSpPr>
            <p:cNvPr id="16" name="Straight Connector 15">
              <a:extLst>
                <a:ext uri="{FF2B5EF4-FFF2-40B4-BE49-F238E27FC236}">
                  <a16:creationId xmlns:a16="http://schemas.microsoft.com/office/drawing/2014/main" id="{15E91A56-4C96-058B-20C0-86E383949C8F}"/>
                </a:ext>
              </a:extLst>
            </p:cNvPr>
            <p:cNvSpPr/>
            <p:nvPr/>
          </p:nvSpPr>
          <p:spPr>
            <a:xfrm>
              <a:off x="1207322" y="1991406"/>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17" name="Oval 16">
            <a:extLst>
              <a:ext uri="{FF2B5EF4-FFF2-40B4-BE49-F238E27FC236}">
                <a16:creationId xmlns:a16="http://schemas.microsoft.com/office/drawing/2014/main" id="{1C1D559E-8B0F-E634-A3A5-2003273A12E9}"/>
              </a:ext>
            </a:extLst>
          </p:cNvPr>
          <p:cNvSpPr/>
          <p:nvPr/>
        </p:nvSpPr>
        <p:spPr>
          <a:xfrm>
            <a:off x="1173044"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grpSp>
        <p:nvGrpSpPr>
          <p:cNvPr id="83" name="Group 82">
            <a:extLst>
              <a:ext uri="{FF2B5EF4-FFF2-40B4-BE49-F238E27FC236}">
                <a16:creationId xmlns:a16="http://schemas.microsoft.com/office/drawing/2014/main" id="{9F6CAAE6-61C9-B9BC-2932-6ED6DC3BC826}"/>
              </a:ext>
            </a:extLst>
          </p:cNvPr>
          <p:cNvGrpSpPr/>
          <p:nvPr/>
        </p:nvGrpSpPr>
        <p:grpSpPr>
          <a:xfrm>
            <a:off x="2217008" y="3326674"/>
            <a:ext cx="2284258" cy="1804415"/>
            <a:chOff x="2217008" y="3326674"/>
            <a:chExt cx="2284258" cy="1804415"/>
          </a:xfrm>
        </p:grpSpPr>
        <p:sp>
          <p:nvSpPr>
            <p:cNvPr id="18" name="Teardrop 17">
              <a:extLst>
                <a:ext uri="{FF2B5EF4-FFF2-40B4-BE49-F238E27FC236}">
                  <a16:creationId xmlns:a16="http://schemas.microsoft.com/office/drawing/2014/main" id="{F8528902-4992-09A0-CB5B-D06A662DB538}"/>
                </a:ext>
              </a:extLst>
            </p:cNvPr>
            <p:cNvSpPr/>
            <p:nvPr/>
          </p:nvSpPr>
          <p:spPr>
            <a:xfrm rot="18900000">
              <a:off x="2217008" y="4735408"/>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19" name="Oval 18">
              <a:extLst>
                <a:ext uri="{FF2B5EF4-FFF2-40B4-BE49-F238E27FC236}">
                  <a16:creationId xmlns:a16="http://schemas.microsoft.com/office/drawing/2014/main" id="{69644810-C222-2C1E-9ED0-575A81D058E9}"/>
                </a:ext>
              </a:extLst>
            </p:cNvPr>
            <p:cNvSpPr/>
            <p:nvPr/>
          </p:nvSpPr>
          <p:spPr>
            <a:xfrm>
              <a:off x="2252803" y="4771203"/>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CFD3CDB3-F9A6-EAA3-2932-4F7EDF6043B7}"/>
                </a:ext>
              </a:extLst>
            </p:cNvPr>
            <p:cNvSpPr/>
            <p:nvPr/>
          </p:nvSpPr>
          <p:spPr>
            <a:xfrm>
              <a:off x="2605956" y="3326674"/>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solidFill>
                    <a:srgbClr val="000000">
                      <a:hueOff val="0"/>
                      <a:satOff val="0"/>
                      <a:lumOff val="0"/>
                      <a:alphaOff val="0"/>
                    </a:srgbClr>
                  </a:solidFill>
                  <a:latin typeface="Goudy Old Style"/>
                  <a:ea typeface="+mn-ea"/>
                  <a:cs typeface="+mn-cs"/>
                </a:rPr>
                <a:t>First Scholarship</a:t>
              </a:r>
            </a:p>
          </p:txBody>
        </p:sp>
        <p:sp>
          <p:nvSpPr>
            <p:cNvPr id="21" name="Freeform: Shape 20">
              <a:extLst>
                <a:ext uri="{FF2B5EF4-FFF2-40B4-BE49-F238E27FC236}">
                  <a16:creationId xmlns:a16="http://schemas.microsoft.com/office/drawing/2014/main" id="{D9F291E4-CD37-18E7-F760-6E7782CBFD4C}"/>
                </a:ext>
              </a:extLst>
            </p:cNvPr>
            <p:cNvSpPr/>
            <p:nvPr/>
          </p:nvSpPr>
          <p:spPr>
            <a:xfrm>
              <a:off x="2605956" y="4661941"/>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rtl="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1987</a:t>
              </a:r>
              <a:r>
                <a:rPr lang="en-US" sz="1600" b="0" kern="1200" dirty="0">
                  <a:solidFill>
                    <a:srgbClr val="000000">
                      <a:hueOff val="0"/>
                      <a:satOff val="0"/>
                      <a:lumOff val="0"/>
                      <a:alphaOff val="0"/>
                    </a:srgbClr>
                  </a:solidFill>
                  <a:latin typeface="Goudy Old Style"/>
                  <a:ea typeface="+mn-ea"/>
                  <a:cs typeface="+mn-cs"/>
                </a:rPr>
                <a:t> </a:t>
              </a:r>
            </a:p>
          </p:txBody>
        </p:sp>
        <p:sp>
          <p:nvSpPr>
            <p:cNvPr id="22" name="Straight Connector 21">
              <a:extLst>
                <a:ext uri="{FF2B5EF4-FFF2-40B4-BE49-F238E27FC236}">
                  <a16:creationId xmlns:a16="http://schemas.microsoft.com/office/drawing/2014/main" id="{3C21AA2C-8FE6-8426-C6F7-13C12C0D5D32}"/>
                </a:ext>
              </a:extLst>
            </p:cNvPr>
            <p:cNvSpPr/>
            <p:nvPr/>
          </p:nvSpPr>
          <p:spPr>
            <a:xfrm>
              <a:off x="2378115" y="3326674"/>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23" name="Oval 22">
            <a:extLst>
              <a:ext uri="{FF2B5EF4-FFF2-40B4-BE49-F238E27FC236}">
                <a16:creationId xmlns:a16="http://schemas.microsoft.com/office/drawing/2014/main" id="{5BB7B067-9FA1-34C0-833D-754303267E23}"/>
              </a:ext>
            </a:extLst>
          </p:cNvPr>
          <p:cNvSpPr/>
          <p:nvPr/>
        </p:nvSpPr>
        <p:spPr>
          <a:xfrm>
            <a:off x="2343837"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grpSp>
        <p:nvGrpSpPr>
          <p:cNvPr id="73" name="Group 72">
            <a:extLst>
              <a:ext uri="{FF2B5EF4-FFF2-40B4-BE49-F238E27FC236}">
                <a16:creationId xmlns:a16="http://schemas.microsoft.com/office/drawing/2014/main" id="{36C016B8-DCD6-C61A-5302-ABA4DB8C5B26}"/>
              </a:ext>
            </a:extLst>
          </p:cNvPr>
          <p:cNvGrpSpPr/>
          <p:nvPr/>
        </p:nvGrpSpPr>
        <p:grpSpPr>
          <a:xfrm>
            <a:off x="3387801" y="1522257"/>
            <a:ext cx="2284258" cy="1804416"/>
            <a:chOff x="3387801" y="1522257"/>
            <a:chExt cx="2284258" cy="1804416"/>
          </a:xfrm>
        </p:grpSpPr>
        <p:sp>
          <p:nvSpPr>
            <p:cNvPr id="24" name="Teardrop 23">
              <a:extLst>
                <a:ext uri="{FF2B5EF4-FFF2-40B4-BE49-F238E27FC236}">
                  <a16:creationId xmlns:a16="http://schemas.microsoft.com/office/drawing/2014/main" id="{B7B5CF53-64E3-F3B4-5A8C-287384724E00}"/>
                </a:ext>
              </a:extLst>
            </p:cNvPr>
            <p:cNvSpPr/>
            <p:nvPr/>
          </p:nvSpPr>
          <p:spPr>
            <a:xfrm rot="8100000">
              <a:off x="3387801" y="1595724"/>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25" name="Oval 24">
              <a:extLst>
                <a:ext uri="{FF2B5EF4-FFF2-40B4-BE49-F238E27FC236}">
                  <a16:creationId xmlns:a16="http://schemas.microsoft.com/office/drawing/2014/main" id="{78F10F8D-2016-A472-65C2-EF5B63C0B852}"/>
                </a:ext>
              </a:extLst>
            </p:cNvPr>
            <p:cNvSpPr/>
            <p:nvPr/>
          </p:nvSpPr>
          <p:spPr>
            <a:xfrm>
              <a:off x="3423596" y="1631519"/>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01306819-6F4C-1AC8-019D-2A3B143B1C54}"/>
                </a:ext>
              </a:extLst>
            </p:cNvPr>
            <p:cNvSpPr/>
            <p:nvPr/>
          </p:nvSpPr>
          <p:spPr>
            <a:xfrm>
              <a:off x="3776749" y="1991406"/>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0" kern="1200" dirty="0">
                  <a:solidFill>
                    <a:srgbClr val="000000">
                      <a:hueOff val="0"/>
                      <a:satOff val="0"/>
                      <a:lumOff val="0"/>
                      <a:alphaOff val="0"/>
                    </a:srgbClr>
                  </a:solidFill>
                  <a:latin typeface="Goudy Old Style"/>
                  <a:ea typeface="+mn-ea"/>
                  <a:cs typeface="+mn-cs"/>
                </a:rPr>
                <a:t>13 US Chapters</a:t>
              </a:r>
            </a:p>
          </p:txBody>
        </p:sp>
        <p:sp>
          <p:nvSpPr>
            <p:cNvPr id="27" name="Freeform: Shape 26">
              <a:extLst>
                <a:ext uri="{FF2B5EF4-FFF2-40B4-BE49-F238E27FC236}">
                  <a16:creationId xmlns:a16="http://schemas.microsoft.com/office/drawing/2014/main" id="{AE11F35C-B906-3567-69A2-49FF2B3BB3F7}"/>
                </a:ext>
              </a:extLst>
            </p:cNvPr>
            <p:cNvSpPr/>
            <p:nvPr/>
          </p:nvSpPr>
          <p:spPr>
            <a:xfrm>
              <a:off x="3776749" y="1522257"/>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2000</a:t>
              </a:r>
              <a:endParaRPr lang="en-US" sz="1400" b="1" kern="1200" dirty="0">
                <a:solidFill>
                  <a:srgbClr val="000000">
                    <a:hueOff val="0"/>
                    <a:satOff val="0"/>
                    <a:lumOff val="0"/>
                    <a:alphaOff val="0"/>
                  </a:srgbClr>
                </a:solidFill>
                <a:latin typeface="Goudy Old Style"/>
                <a:ea typeface="+mn-ea"/>
                <a:cs typeface="+mn-cs"/>
              </a:endParaRPr>
            </a:p>
          </p:txBody>
        </p:sp>
        <p:sp>
          <p:nvSpPr>
            <p:cNvPr id="28" name="Straight Connector 27">
              <a:extLst>
                <a:ext uri="{FF2B5EF4-FFF2-40B4-BE49-F238E27FC236}">
                  <a16:creationId xmlns:a16="http://schemas.microsoft.com/office/drawing/2014/main" id="{16D85141-8030-2348-12D9-79F2A32DD9BC}"/>
                </a:ext>
              </a:extLst>
            </p:cNvPr>
            <p:cNvSpPr/>
            <p:nvPr/>
          </p:nvSpPr>
          <p:spPr>
            <a:xfrm>
              <a:off x="3548909" y="1991406"/>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29" name="Oval 28">
            <a:extLst>
              <a:ext uri="{FF2B5EF4-FFF2-40B4-BE49-F238E27FC236}">
                <a16:creationId xmlns:a16="http://schemas.microsoft.com/office/drawing/2014/main" id="{A66886FC-39ED-2E4D-0ED4-5226E4ECA5C5}"/>
              </a:ext>
            </a:extLst>
          </p:cNvPr>
          <p:cNvSpPr/>
          <p:nvPr/>
        </p:nvSpPr>
        <p:spPr>
          <a:xfrm>
            <a:off x="3514631"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grpSp>
        <p:nvGrpSpPr>
          <p:cNvPr id="84" name="Group 83">
            <a:extLst>
              <a:ext uri="{FF2B5EF4-FFF2-40B4-BE49-F238E27FC236}">
                <a16:creationId xmlns:a16="http://schemas.microsoft.com/office/drawing/2014/main" id="{6DF663D0-A37E-C10D-D83B-B5F1715A9962}"/>
              </a:ext>
            </a:extLst>
          </p:cNvPr>
          <p:cNvGrpSpPr/>
          <p:nvPr/>
        </p:nvGrpSpPr>
        <p:grpSpPr>
          <a:xfrm>
            <a:off x="4558595" y="3326674"/>
            <a:ext cx="2284258" cy="1804415"/>
            <a:chOff x="4558595" y="3326674"/>
            <a:chExt cx="2284258" cy="1804415"/>
          </a:xfrm>
        </p:grpSpPr>
        <p:sp>
          <p:nvSpPr>
            <p:cNvPr id="30" name="Teardrop 29">
              <a:extLst>
                <a:ext uri="{FF2B5EF4-FFF2-40B4-BE49-F238E27FC236}">
                  <a16:creationId xmlns:a16="http://schemas.microsoft.com/office/drawing/2014/main" id="{9DFCD0F6-5DFE-E717-CB3F-FA4139FE7C3E}"/>
                </a:ext>
              </a:extLst>
            </p:cNvPr>
            <p:cNvSpPr/>
            <p:nvPr/>
          </p:nvSpPr>
          <p:spPr>
            <a:xfrm rot="18900000">
              <a:off x="4558595" y="4735408"/>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31" name="Oval 30">
              <a:extLst>
                <a:ext uri="{FF2B5EF4-FFF2-40B4-BE49-F238E27FC236}">
                  <a16:creationId xmlns:a16="http://schemas.microsoft.com/office/drawing/2014/main" id="{CC657E44-08F8-13D2-D481-391E3C9C263F}"/>
                </a:ext>
              </a:extLst>
            </p:cNvPr>
            <p:cNvSpPr/>
            <p:nvPr/>
          </p:nvSpPr>
          <p:spPr>
            <a:xfrm>
              <a:off x="4594390" y="4771203"/>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id="{49C66A77-B947-3C6F-2362-01F1B3E8C509}"/>
                </a:ext>
              </a:extLst>
            </p:cNvPr>
            <p:cNvSpPr/>
            <p:nvPr/>
          </p:nvSpPr>
          <p:spPr>
            <a:xfrm>
              <a:off x="4947543" y="3326674"/>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0" kern="1200" dirty="0">
                  <a:solidFill>
                    <a:srgbClr val="000000">
                      <a:hueOff val="0"/>
                      <a:satOff val="0"/>
                      <a:lumOff val="0"/>
                      <a:alphaOff val="0"/>
                    </a:srgbClr>
                  </a:solidFill>
                  <a:latin typeface="Goudy Old Style"/>
                  <a:ea typeface="+mn-ea"/>
                  <a:cs typeface="+mn-cs"/>
                </a:rPr>
                <a:t>International Expansion -</a:t>
              </a:r>
            </a:p>
            <a:p>
              <a:pPr marL="0" lvl="0" indent="0" algn="l" defTabSz="622300">
                <a:lnSpc>
                  <a:spcPct val="90000"/>
                </a:lnSpc>
                <a:spcBef>
                  <a:spcPct val="0"/>
                </a:spcBef>
                <a:spcAft>
                  <a:spcPct val="35000"/>
                </a:spcAft>
                <a:buNone/>
              </a:pPr>
              <a:r>
                <a:rPr lang="en-US" sz="1400" b="0" kern="1200" dirty="0">
                  <a:solidFill>
                    <a:srgbClr val="000000">
                      <a:hueOff val="0"/>
                      <a:satOff val="0"/>
                      <a:lumOff val="0"/>
                      <a:alphaOff val="0"/>
                    </a:srgbClr>
                  </a:solidFill>
                  <a:latin typeface="Goudy Old Style"/>
                  <a:ea typeface="+mn-ea"/>
                  <a:cs typeface="+mn-cs"/>
                </a:rPr>
                <a:t>Toronto Chapter and UK Chapter</a:t>
              </a:r>
              <a:endParaRPr lang="en-US" sz="1400" kern="1200" dirty="0">
                <a:solidFill>
                  <a:srgbClr val="000000">
                    <a:hueOff val="0"/>
                    <a:satOff val="0"/>
                    <a:lumOff val="0"/>
                    <a:alphaOff val="0"/>
                  </a:srgbClr>
                </a:solidFill>
                <a:latin typeface="Goudy Old Style"/>
                <a:ea typeface="+mn-ea"/>
                <a:cs typeface="+mn-cs"/>
              </a:endParaRPr>
            </a:p>
          </p:txBody>
        </p:sp>
        <p:sp>
          <p:nvSpPr>
            <p:cNvPr id="33" name="Freeform: Shape 32">
              <a:extLst>
                <a:ext uri="{FF2B5EF4-FFF2-40B4-BE49-F238E27FC236}">
                  <a16:creationId xmlns:a16="http://schemas.microsoft.com/office/drawing/2014/main" id="{19697A56-BB2E-733E-4DCC-685496059D4C}"/>
                </a:ext>
              </a:extLst>
            </p:cNvPr>
            <p:cNvSpPr/>
            <p:nvPr/>
          </p:nvSpPr>
          <p:spPr>
            <a:xfrm>
              <a:off x="4947543" y="4661941"/>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2004</a:t>
              </a:r>
            </a:p>
          </p:txBody>
        </p:sp>
        <p:sp>
          <p:nvSpPr>
            <p:cNvPr id="34" name="Straight Connector 33">
              <a:extLst>
                <a:ext uri="{FF2B5EF4-FFF2-40B4-BE49-F238E27FC236}">
                  <a16:creationId xmlns:a16="http://schemas.microsoft.com/office/drawing/2014/main" id="{E3497D97-2CAF-DD52-ACD9-9405E33A051E}"/>
                </a:ext>
              </a:extLst>
            </p:cNvPr>
            <p:cNvSpPr/>
            <p:nvPr/>
          </p:nvSpPr>
          <p:spPr>
            <a:xfrm>
              <a:off x="4719702" y="3326674"/>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35" name="Oval 34">
            <a:extLst>
              <a:ext uri="{FF2B5EF4-FFF2-40B4-BE49-F238E27FC236}">
                <a16:creationId xmlns:a16="http://schemas.microsoft.com/office/drawing/2014/main" id="{D692A499-B444-EBBA-30F1-9353A47560B1}"/>
              </a:ext>
            </a:extLst>
          </p:cNvPr>
          <p:cNvSpPr/>
          <p:nvPr/>
        </p:nvSpPr>
        <p:spPr>
          <a:xfrm>
            <a:off x="4685424"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grpSp>
        <p:nvGrpSpPr>
          <p:cNvPr id="79" name="Group 78">
            <a:extLst>
              <a:ext uri="{FF2B5EF4-FFF2-40B4-BE49-F238E27FC236}">
                <a16:creationId xmlns:a16="http://schemas.microsoft.com/office/drawing/2014/main" id="{18AF3C7D-D213-BE93-68F2-CB89BE74425B}"/>
              </a:ext>
            </a:extLst>
          </p:cNvPr>
          <p:cNvGrpSpPr/>
          <p:nvPr/>
        </p:nvGrpSpPr>
        <p:grpSpPr>
          <a:xfrm>
            <a:off x="5729388" y="1522257"/>
            <a:ext cx="2284259" cy="1804416"/>
            <a:chOff x="5729388" y="1522257"/>
            <a:chExt cx="2284259" cy="1804416"/>
          </a:xfrm>
        </p:grpSpPr>
        <p:sp>
          <p:nvSpPr>
            <p:cNvPr id="36" name="Teardrop 35">
              <a:extLst>
                <a:ext uri="{FF2B5EF4-FFF2-40B4-BE49-F238E27FC236}">
                  <a16:creationId xmlns:a16="http://schemas.microsoft.com/office/drawing/2014/main" id="{77C94434-EEEF-D90A-169F-2EAFB53DE271}"/>
                </a:ext>
              </a:extLst>
            </p:cNvPr>
            <p:cNvSpPr/>
            <p:nvPr/>
          </p:nvSpPr>
          <p:spPr>
            <a:xfrm rot="8100000">
              <a:off x="5729388" y="1595724"/>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37" name="Oval 36">
              <a:extLst>
                <a:ext uri="{FF2B5EF4-FFF2-40B4-BE49-F238E27FC236}">
                  <a16:creationId xmlns:a16="http://schemas.microsoft.com/office/drawing/2014/main" id="{2078EBEA-5213-DC84-7772-65E4CC8C5FCD}"/>
                </a:ext>
              </a:extLst>
            </p:cNvPr>
            <p:cNvSpPr/>
            <p:nvPr/>
          </p:nvSpPr>
          <p:spPr>
            <a:xfrm>
              <a:off x="5765184" y="1631519"/>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38" name="Freeform: Shape 37">
              <a:extLst>
                <a:ext uri="{FF2B5EF4-FFF2-40B4-BE49-F238E27FC236}">
                  <a16:creationId xmlns:a16="http://schemas.microsoft.com/office/drawing/2014/main" id="{34A8561A-D9F1-CDA0-435C-FF6A354AA36F}"/>
                </a:ext>
              </a:extLst>
            </p:cNvPr>
            <p:cNvSpPr/>
            <p:nvPr/>
          </p:nvSpPr>
          <p:spPr>
            <a:xfrm>
              <a:off x="6118337" y="1991406"/>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endParaRPr lang="en-US" sz="1400" b="0" kern="1200" dirty="0">
                <a:solidFill>
                  <a:srgbClr val="000000">
                    <a:hueOff val="0"/>
                    <a:satOff val="0"/>
                    <a:lumOff val="0"/>
                    <a:alphaOff val="0"/>
                  </a:srgbClr>
                </a:solidFill>
                <a:latin typeface="Goudy Old Style"/>
                <a:ea typeface="+mn-ea"/>
                <a:cs typeface="+mn-cs"/>
              </a:endParaRPr>
            </a:p>
          </p:txBody>
        </p:sp>
        <p:sp>
          <p:nvSpPr>
            <p:cNvPr id="39" name="Freeform: Shape 38">
              <a:extLst>
                <a:ext uri="{FF2B5EF4-FFF2-40B4-BE49-F238E27FC236}">
                  <a16:creationId xmlns:a16="http://schemas.microsoft.com/office/drawing/2014/main" id="{8BBA989D-2B18-B16B-1DEC-877F5903DE10}"/>
                </a:ext>
              </a:extLst>
            </p:cNvPr>
            <p:cNvSpPr/>
            <p:nvPr/>
          </p:nvSpPr>
          <p:spPr>
            <a:xfrm>
              <a:off x="6118337" y="1522257"/>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2011</a:t>
              </a:r>
            </a:p>
          </p:txBody>
        </p:sp>
        <p:sp>
          <p:nvSpPr>
            <p:cNvPr id="40" name="Straight Connector 39">
              <a:extLst>
                <a:ext uri="{FF2B5EF4-FFF2-40B4-BE49-F238E27FC236}">
                  <a16:creationId xmlns:a16="http://schemas.microsoft.com/office/drawing/2014/main" id="{9CC7D50A-7401-DFED-40AC-1FA006E47677}"/>
                </a:ext>
              </a:extLst>
            </p:cNvPr>
            <p:cNvSpPr/>
            <p:nvPr/>
          </p:nvSpPr>
          <p:spPr>
            <a:xfrm>
              <a:off x="5890496" y="1991406"/>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41" name="Oval 40">
            <a:extLst>
              <a:ext uri="{FF2B5EF4-FFF2-40B4-BE49-F238E27FC236}">
                <a16:creationId xmlns:a16="http://schemas.microsoft.com/office/drawing/2014/main" id="{2AB4B418-7E39-64ED-51C7-E40BC052F2DB}"/>
              </a:ext>
            </a:extLst>
          </p:cNvPr>
          <p:cNvSpPr/>
          <p:nvPr/>
        </p:nvSpPr>
        <p:spPr>
          <a:xfrm>
            <a:off x="5856218"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grpSp>
        <p:nvGrpSpPr>
          <p:cNvPr id="85" name="Group 84">
            <a:extLst>
              <a:ext uri="{FF2B5EF4-FFF2-40B4-BE49-F238E27FC236}">
                <a16:creationId xmlns:a16="http://schemas.microsoft.com/office/drawing/2014/main" id="{CA5DFD22-87C8-EF03-10DB-81E7144B6E4B}"/>
              </a:ext>
            </a:extLst>
          </p:cNvPr>
          <p:cNvGrpSpPr/>
          <p:nvPr/>
        </p:nvGrpSpPr>
        <p:grpSpPr>
          <a:xfrm>
            <a:off x="6900182" y="3326674"/>
            <a:ext cx="2284258" cy="1804415"/>
            <a:chOff x="6900182" y="3326674"/>
            <a:chExt cx="2284258" cy="1804415"/>
          </a:xfrm>
        </p:grpSpPr>
        <p:sp>
          <p:nvSpPr>
            <p:cNvPr id="42" name="Teardrop 41">
              <a:extLst>
                <a:ext uri="{FF2B5EF4-FFF2-40B4-BE49-F238E27FC236}">
                  <a16:creationId xmlns:a16="http://schemas.microsoft.com/office/drawing/2014/main" id="{26C1F80B-291F-4DE9-D207-1A38E90EF8BD}"/>
                </a:ext>
              </a:extLst>
            </p:cNvPr>
            <p:cNvSpPr/>
            <p:nvPr/>
          </p:nvSpPr>
          <p:spPr>
            <a:xfrm rot="18900000">
              <a:off x="6900182" y="4735408"/>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43" name="Oval 42">
              <a:extLst>
                <a:ext uri="{FF2B5EF4-FFF2-40B4-BE49-F238E27FC236}">
                  <a16:creationId xmlns:a16="http://schemas.microsoft.com/office/drawing/2014/main" id="{BE26489A-62E7-D39F-CE12-BE5C15BBAF68}"/>
                </a:ext>
              </a:extLst>
            </p:cNvPr>
            <p:cNvSpPr/>
            <p:nvPr/>
          </p:nvSpPr>
          <p:spPr>
            <a:xfrm>
              <a:off x="6935977" y="4771203"/>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44" name="Freeform: Shape 43">
              <a:extLst>
                <a:ext uri="{FF2B5EF4-FFF2-40B4-BE49-F238E27FC236}">
                  <a16:creationId xmlns:a16="http://schemas.microsoft.com/office/drawing/2014/main" id="{E3B6981F-CA4A-CF22-B74A-F2C78FB36B9A}"/>
                </a:ext>
              </a:extLst>
            </p:cNvPr>
            <p:cNvSpPr/>
            <p:nvPr/>
          </p:nvSpPr>
          <p:spPr>
            <a:xfrm>
              <a:off x="7289130" y="3326674"/>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dirty="0">
                  <a:solidFill>
                    <a:srgbClr val="000000">
                      <a:hueOff val="0"/>
                      <a:satOff val="0"/>
                      <a:lumOff val="0"/>
                      <a:alphaOff val="0"/>
                    </a:srgbClr>
                  </a:solidFill>
                  <a:latin typeface="Goudy Old Style"/>
                </a:rPr>
                <a:t>International Expansion - </a:t>
              </a:r>
              <a:r>
                <a:rPr lang="en-US" sz="1400" b="0" kern="1200" dirty="0">
                  <a:solidFill>
                    <a:srgbClr val="000000">
                      <a:hueOff val="0"/>
                      <a:satOff val="0"/>
                      <a:lumOff val="0"/>
                      <a:alphaOff val="0"/>
                    </a:srgbClr>
                  </a:solidFill>
                  <a:latin typeface="Goudy Old Style"/>
                  <a:ea typeface="+mn-ea"/>
                  <a:cs typeface="+mn-cs"/>
                </a:rPr>
                <a:t>Paris &amp; Milan Chapters</a:t>
              </a:r>
            </a:p>
          </p:txBody>
        </p:sp>
        <p:sp>
          <p:nvSpPr>
            <p:cNvPr id="45" name="Freeform: Shape 44">
              <a:extLst>
                <a:ext uri="{FF2B5EF4-FFF2-40B4-BE49-F238E27FC236}">
                  <a16:creationId xmlns:a16="http://schemas.microsoft.com/office/drawing/2014/main" id="{29EB4F52-762E-2B8C-1889-B3CC4D628CAA}"/>
                </a:ext>
              </a:extLst>
            </p:cNvPr>
            <p:cNvSpPr/>
            <p:nvPr/>
          </p:nvSpPr>
          <p:spPr>
            <a:xfrm>
              <a:off x="7289130" y="4661941"/>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2019</a:t>
              </a:r>
            </a:p>
          </p:txBody>
        </p:sp>
        <p:sp>
          <p:nvSpPr>
            <p:cNvPr id="46" name="Straight Connector 45">
              <a:extLst>
                <a:ext uri="{FF2B5EF4-FFF2-40B4-BE49-F238E27FC236}">
                  <a16:creationId xmlns:a16="http://schemas.microsoft.com/office/drawing/2014/main" id="{5636FC08-4393-D55E-28D9-EF235BC3C008}"/>
                </a:ext>
              </a:extLst>
            </p:cNvPr>
            <p:cNvSpPr/>
            <p:nvPr/>
          </p:nvSpPr>
          <p:spPr>
            <a:xfrm>
              <a:off x="7061289" y="3326674"/>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47" name="Oval 46">
            <a:extLst>
              <a:ext uri="{FF2B5EF4-FFF2-40B4-BE49-F238E27FC236}">
                <a16:creationId xmlns:a16="http://schemas.microsoft.com/office/drawing/2014/main" id="{836F22B3-2BCF-9E18-6FE2-4FA9C71F2B8D}"/>
              </a:ext>
            </a:extLst>
          </p:cNvPr>
          <p:cNvSpPr/>
          <p:nvPr/>
        </p:nvSpPr>
        <p:spPr>
          <a:xfrm>
            <a:off x="7027012"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grpSp>
        <p:nvGrpSpPr>
          <p:cNvPr id="81" name="Group 80">
            <a:extLst>
              <a:ext uri="{FF2B5EF4-FFF2-40B4-BE49-F238E27FC236}">
                <a16:creationId xmlns:a16="http://schemas.microsoft.com/office/drawing/2014/main" id="{46A1519F-B159-661C-FC55-E041081A153F}"/>
              </a:ext>
            </a:extLst>
          </p:cNvPr>
          <p:cNvGrpSpPr/>
          <p:nvPr/>
        </p:nvGrpSpPr>
        <p:grpSpPr>
          <a:xfrm>
            <a:off x="8070975" y="1522257"/>
            <a:ext cx="2284259" cy="1804416"/>
            <a:chOff x="8070975" y="1522257"/>
            <a:chExt cx="2284259" cy="1804416"/>
          </a:xfrm>
        </p:grpSpPr>
        <p:sp>
          <p:nvSpPr>
            <p:cNvPr id="48" name="Teardrop 47">
              <a:extLst>
                <a:ext uri="{FF2B5EF4-FFF2-40B4-BE49-F238E27FC236}">
                  <a16:creationId xmlns:a16="http://schemas.microsoft.com/office/drawing/2014/main" id="{E392B553-D13F-3B3A-0130-7228D34CBFCC}"/>
                </a:ext>
              </a:extLst>
            </p:cNvPr>
            <p:cNvSpPr/>
            <p:nvPr/>
          </p:nvSpPr>
          <p:spPr>
            <a:xfrm rot="8100000">
              <a:off x="8070975" y="1595724"/>
              <a:ext cx="322215" cy="322215"/>
            </a:xfrm>
            <a:prstGeom prst="teardrop">
              <a:avLst>
                <a:gd name="adj" fmla="val 115000"/>
              </a:avLst>
            </a:prstGeom>
            <a:gradFill rotWithShape="0">
              <a:gsLst>
                <a:gs pos="0">
                  <a:srgbClr val="C527A2">
                    <a:hueOff val="0"/>
                    <a:satOff val="0"/>
                    <a:lumOff val="0"/>
                    <a:alphaOff val="0"/>
                    <a:satMod val="100000"/>
                    <a:lumMod val="100000"/>
                  </a:srgbClr>
                </a:gs>
                <a:gs pos="50000">
                  <a:srgbClr val="C527A2">
                    <a:hueOff val="0"/>
                    <a:satOff val="0"/>
                    <a:lumOff val="0"/>
                    <a:alphaOff val="0"/>
                    <a:shade val="99000"/>
                    <a:satMod val="105000"/>
                    <a:lumMod val="100000"/>
                  </a:srgbClr>
                </a:gs>
                <a:gs pos="100000">
                  <a:srgbClr val="C527A2">
                    <a:hueOff val="0"/>
                    <a:satOff val="0"/>
                    <a:lumOff val="0"/>
                    <a:alphaOff val="0"/>
                    <a:shade val="98000"/>
                    <a:satMod val="105000"/>
                    <a:lumMod val="100000"/>
                  </a:srgbClr>
                </a:gs>
              </a:gsLst>
              <a:lin ang="5400000" scaled="0"/>
            </a:gradFill>
            <a:ln w="6350" cap="flat" cmpd="sng" algn="ctr">
              <a:solidFill>
                <a:srgbClr val="C527A2">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49" name="Oval 48">
              <a:extLst>
                <a:ext uri="{FF2B5EF4-FFF2-40B4-BE49-F238E27FC236}">
                  <a16:creationId xmlns:a16="http://schemas.microsoft.com/office/drawing/2014/main" id="{9EAB8353-0F67-CDF6-4E0A-16E0009C7B6D}"/>
                </a:ext>
              </a:extLst>
            </p:cNvPr>
            <p:cNvSpPr/>
            <p:nvPr/>
          </p:nvSpPr>
          <p:spPr>
            <a:xfrm>
              <a:off x="8106771" y="1631519"/>
              <a:ext cx="250624" cy="250624"/>
            </a:xfrm>
            <a:prstGeom prst="ellipse">
              <a:avLst/>
            </a:prstGeom>
            <a:solidFill>
              <a:srgbClr val="FFFFFF">
                <a:alpha val="90000"/>
                <a:hueOff val="0"/>
                <a:satOff val="0"/>
                <a:lumOff val="0"/>
                <a:alphaOff val="0"/>
              </a:srgbClr>
            </a:solidFill>
            <a:ln w="6350" cap="flat" cmpd="sng" algn="ctr">
              <a:noFill/>
              <a:prstDash val="solid"/>
            </a:ln>
            <a:effectLst/>
          </p:spPr>
          <p:style>
            <a:lnRef idx="1">
              <a:scrgbClr r="0" g="0" b="0"/>
            </a:lnRef>
            <a:fillRef idx="1">
              <a:scrgbClr r="0" g="0" b="0"/>
            </a:fillRef>
            <a:effectRef idx="0">
              <a:scrgbClr r="0" g="0" b="0"/>
            </a:effectRef>
            <a:fontRef idx="minor">
              <a:schemeClr val="dk1">
                <a:hueOff val="0"/>
                <a:satOff val="0"/>
                <a:lumOff val="0"/>
                <a:alphaOff val="0"/>
              </a:schemeClr>
            </a:fontRef>
          </p:style>
        </p:sp>
        <p:sp>
          <p:nvSpPr>
            <p:cNvPr id="50" name="Freeform: Shape 49">
              <a:extLst>
                <a:ext uri="{FF2B5EF4-FFF2-40B4-BE49-F238E27FC236}">
                  <a16:creationId xmlns:a16="http://schemas.microsoft.com/office/drawing/2014/main" id="{39687879-6635-1119-9AB2-2F376EDD7E8E}"/>
                </a:ext>
              </a:extLst>
            </p:cNvPr>
            <p:cNvSpPr/>
            <p:nvPr/>
          </p:nvSpPr>
          <p:spPr>
            <a:xfrm>
              <a:off x="8459924" y="1991406"/>
              <a:ext cx="1895310" cy="1335267"/>
            </a:xfrm>
            <a:custGeom>
              <a:avLst/>
              <a:gdLst>
                <a:gd name="connsiteX0" fmla="*/ 0 w 1895310"/>
                <a:gd name="connsiteY0" fmla="*/ 0 h 1335267"/>
                <a:gd name="connsiteX1" fmla="*/ 1895310 w 1895310"/>
                <a:gd name="connsiteY1" fmla="*/ 0 h 1335267"/>
                <a:gd name="connsiteX2" fmla="*/ 1895310 w 1895310"/>
                <a:gd name="connsiteY2" fmla="*/ 1335267 h 1335267"/>
                <a:gd name="connsiteX3" fmla="*/ 0 w 1895310"/>
                <a:gd name="connsiteY3" fmla="*/ 1335267 h 1335267"/>
                <a:gd name="connsiteX4" fmla="*/ 0 w 1895310"/>
                <a:gd name="connsiteY4" fmla="*/ 0 h 1335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1335267">
                  <a:moveTo>
                    <a:pt x="0" y="0"/>
                  </a:moveTo>
                  <a:lnTo>
                    <a:pt x="1895310" y="0"/>
                  </a:lnTo>
                  <a:lnTo>
                    <a:pt x="1895310" y="1335267"/>
                  </a:lnTo>
                  <a:lnTo>
                    <a:pt x="0" y="1335267"/>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b="0" kern="1200" dirty="0">
                  <a:solidFill>
                    <a:srgbClr val="000000">
                      <a:hueOff val="0"/>
                      <a:satOff val="0"/>
                      <a:lumOff val="0"/>
                      <a:alphaOff val="0"/>
                    </a:srgbClr>
                  </a:solidFill>
                  <a:latin typeface="Goudy Old Style"/>
                  <a:ea typeface="+mn-ea"/>
                  <a:cs typeface="+mn-cs"/>
                </a:rPr>
                <a:t>Leading Non-Profit International Hospitality Organization</a:t>
              </a:r>
            </a:p>
          </p:txBody>
        </p:sp>
        <p:sp>
          <p:nvSpPr>
            <p:cNvPr id="51" name="Freeform: Shape 50">
              <a:extLst>
                <a:ext uri="{FF2B5EF4-FFF2-40B4-BE49-F238E27FC236}">
                  <a16:creationId xmlns:a16="http://schemas.microsoft.com/office/drawing/2014/main" id="{6318B543-3A76-5846-0ABC-0F55C0785648}"/>
                </a:ext>
              </a:extLst>
            </p:cNvPr>
            <p:cNvSpPr/>
            <p:nvPr/>
          </p:nvSpPr>
          <p:spPr>
            <a:xfrm>
              <a:off x="8459924" y="1522257"/>
              <a:ext cx="1895310" cy="469148"/>
            </a:xfrm>
            <a:custGeom>
              <a:avLst/>
              <a:gdLst>
                <a:gd name="connsiteX0" fmla="*/ 0 w 1895310"/>
                <a:gd name="connsiteY0" fmla="*/ 0 h 469148"/>
                <a:gd name="connsiteX1" fmla="*/ 1895310 w 1895310"/>
                <a:gd name="connsiteY1" fmla="*/ 0 h 469148"/>
                <a:gd name="connsiteX2" fmla="*/ 1895310 w 1895310"/>
                <a:gd name="connsiteY2" fmla="*/ 469148 h 469148"/>
                <a:gd name="connsiteX3" fmla="*/ 0 w 1895310"/>
                <a:gd name="connsiteY3" fmla="*/ 469148 h 469148"/>
                <a:gd name="connsiteX4" fmla="*/ 0 w 1895310"/>
                <a:gd name="connsiteY4" fmla="*/ 0 h 46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5310" h="469148">
                  <a:moveTo>
                    <a:pt x="0" y="0"/>
                  </a:moveTo>
                  <a:lnTo>
                    <a:pt x="1895310" y="0"/>
                  </a:lnTo>
                  <a:lnTo>
                    <a:pt x="1895310" y="469148"/>
                  </a:lnTo>
                  <a:lnTo>
                    <a:pt x="0" y="469148"/>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b="1" kern="1200" dirty="0">
                  <a:solidFill>
                    <a:srgbClr val="000000">
                      <a:hueOff val="0"/>
                      <a:satOff val="0"/>
                      <a:lumOff val="0"/>
                      <a:alphaOff val="0"/>
                    </a:srgbClr>
                  </a:solidFill>
                  <a:latin typeface="Goudy Old Style"/>
                  <a:ea typeface="+mn-ea"/>
                  <a:cs typeface="+mn-cs"/>
                </a:rPr>
                <a:t>2023</a:t>
              </a:r>
            </a:p>
          </p:txBody>
        </p:sp>
        <p:sp>
          <p:nvSpPr>
            <p:cNvPr id="52" name="Straight Connector 51">
              <a:extLst>
                <a:ext uri="{FF2B5EF4-FFF2-40B4-BE49-F238E27FC236}">
                  <a16:creationId xmlns:a16="http://schemas.microsoft.com/office/drawing/2014/main" id="{0552761A-6048-979E-FD83-4263CBEBA955}"/>
                </a:ext>
              </a:extLst>
            </p:cNvPr>
            <p:cNvSpPr/>
            <p:nvPr/>
          </p:nvSpPr>
          <p:spPr>
            <a:xfrm>
              <a:off x="8232083" y="1991406"/>
              <a:ext cx="0" cy="1335267"/>
            </a:xfrm>
            <a:prstGeom prst="line">
              <a:avLst/>
            </a:prstGeom>
            <a:noFill/>
            <a:ln w="12700" cap="flat" cmpd="sng" algn="ctr">
              <a:solidFill>
                <a:srgbClr val="C527A2">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sp>
      </p:grpSp>
      <p:sp>
        <p:nvSpPr>
          <p:cNvPr id="53" name="Oval 52">
            <a:extLst>
              <a:ext uri="{FF2B5EF4-FFF2-40B4-BE49-F238E27FC236}">
                <a16:creationId xmlns:a16="http://schemas.microsoft.com/office/drawing/2014/main" id="{6BC36BC2-9E22-BE8E-D5D9-1027846362C2}"/>
              </a:ext>
            </a:extLst>
          </p:cNvPr>
          <p:cNvSpPr/>
          <p:nvPr/>
        </p:nvSpPr>
        <p:spPr>
          <a:xfrm>
            <a:off x="8197805" y="3284450"/>
            <a:ext cx="82022" cy="84446"/>
          </a:xfrm>
          <a:prstGeom prst="ellipse">
            <a:avLst/>
          </a:prstGeom>
          <a:gradFill rotWithShape="0">
            <a:gsLst>
              <a:gs pos="0">
                <a:srgbClr val="C527A2">
                  <a:satMod val="100000"/>
                  <a:lumMod val="100000"/>
                </a:srgbClr>
              </a:gs>
              <a:gs pos="50000">
                <a:srgbClr val="C527A2">
                  <a:shade val="99000"/>
                  <a:satMod val="105000"/>
                  <a:lumMod val="100000"/>
                </a:srgbClr>
              </a:gs>
              <a:gs pos="100000">
                <a:srgbClr val="C527A2">
                  <a:shade val="98000"/>
                  <a:satMod val="105000"/>
                  <a:lumMod val="100000"/>
                </a:srgbClr>
              </a:gs>
            </a:gsLst>
            <a:lin ang="5400000" scaled="0"/>
          </a:gradFill>
          <a:ln w="6350" cap="flat" cmpd="sng" algn="ctr">
            <a:solidFill>
              <a:srgbClr val="FFFFFF">
                <a:hueOff val="0"/>
                <a:satOff val="0"/>
                <a:lumOff val="0"/>
                <a:alphaOff val="0"/>
              </a:srgbClr>
            </a:solidFill>
            <a:prstDash val="solid"/>
          </a:ln>
          <a:effectLst>
            <a:outerShdw blurRad="38100" dist="12700" dir="5400000" algn="ctr" rotWithShape="0">
              <a:srgbClr val="000000">
                <a:alpha val="63000"/>
              </a:srgbClr>
            </a:outerShdw>
          </a:effectLst>
        </p:spPr>
        <p:style>
          <a:lnRef idx="1">
            <a:scrgbClr r="0" g="0" b="0"/>
          </a:lnRef>
          <a:fillRef idx="3">
            <a:scrgbClr r="0" g="0" b="0"/>
          </a:fillRef>
          <a:effectRef idx="2">
            <a:scrgbClr r="0" g="0" b="0"/>
          </a:effectRef>
          <a:fontRef idx="minor">
            <a:schemeClr val="lt1"/>
          </a:fontRef>
        </p:style>
      </p:sp>
      <p:sp>
        <p:nvSpPr>
          <p:cNvPr id="8" name="TextBox 7">
            <a:extLst>
              <a:ext uri="{FF2B5EF4-FFF2-40B4-BE49-F238E27FC236}">
                <a16:creationId xmlns:a16="http://schemas.microsoft.com/office/drawing/2014/main" id="{5F6177B4-3206-E62B-805C-281471E05041}"/>
              </a:ext>
            </a:extLst>
          </p:cNvPr>
          <p:cNvSpPr txBox="1"/>
          <p:nvPr/>
        </p:nvSpPr>
        <p:spPr>
          <a:xfrm>
            <a:off x="722812" y="451842"/>
            <a:ext cx="3413759" cy="584775"/>
          </a:xfrm>
          <a:prstGeom prst="rect">
            <a:avLst/>
          </a:prstGeom>
          <a:noFill/>
        </p:spPr>
        <p:txBody>
          <a:bodyPr wrap="square" rtlCol="0">
            <a:spAutoFit/>
          </a:bodyPr>
          <a:lstStyle/>
          <a:p>
            <a:r>
              <a:rPr lang="en-US" sz="3200" dirty="0">
                <a:latin typeface="+mj-lt"/>
              </a:rPr>
              <a:t>NEWH Timeline</a:t>
            </a:r>
          </a:p>
        </p:txBody>
      </p:sp>
      <p:sp>
        <p:nvSpPr>
          <p:cNvPr id="9" name="TextBox 8">
            <a:extLst>
              <a:ext uri="{FF2B5EF4-FFF2-40B4-BE49-F238E27FC236}">
                <a16:creationId xmlns:a16="http://schemas.microsoft.com/office/drawing/2014/main" id="{47BF19FA-64E4-F2DF-4E8B-8B9A2FAEF93A}"/>
              </a:ext>
            </a:extLst>
          </p:cNvPr>
          <p:cNvSpPr txBox="1"/>
          <p:nvPr/>
        </p:nvSpPr>
        <p:spPr>
          <a:xfrm>
            <a:off x="10219586" y="965286"/>
            <a:ext cx="1789166" cy="1035892"/>
          </a:xfrm>
          <a:prstGeom prst="rect">
            <a:avLst/>
          </a:prstGeom>
          <a:noFill/>
        </p:spPr>
        <p:txBody>
          <a:bodyPr wrap="square" rtlCol="0">
            <a:spAutoFit/>
          </a:bodyPr>
          <a:lstStyle/>
          <a:p>
            <a:pPr algn="ctr"/>
            <a:r>
              <a:rPr lang="en-US" sz="2000" b="1" dirty="0">
                <a:ln w="0"/>
                <a:solidFill>
                  <a:srgbClr val="0070C0"/>
                </a:solidFill>
                <a:effectLst>
                  <a:outerShdw blurRad="38100" dist="19050" dir="2700000" algn="tl" rotWithShape="0">
                    <a:schemeClr val="dk1">
                      <a:alpha val="40000"/>
                    </a:schemeClr>
                  </a:outerShdw>
                </a:effectLst>
                <a:latin typeface="+mj-lt"/>
              </a:rPr>
              <a:t>$7.9 million + Scholarships Awarded</a:t>
            </a:r>
          </a:p>
        </p:txBody>
      </p:sp>
      <p:pic>
        <p:nvPicPr>
          <p:cNvPr id="252" name="Graphic 251">
            <a:extLst>
              <a:ext uri="{FF2B5EF4-FFF2-40B4-BE49-F238E27FC236}">
                <a16:creationId xmlns:a16="http://schemas.microsoft.com/office/drawing/2014/main" id="{C2BD00D1-8247-1C0C-F645-F15124E8E1C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220115" y="6072260"/>
            <a:ext cx="995394" cy="1288157"/>
          </a:xfrm>
          <a:prstGeom prst="rect">
            <a:avLst/>
          </a:prstGeom>
        </p:spPr>
      </p:pic>
      <p:sp>
        <p:nvSpPr>
          <p:cNvPr id="4" name="TextBox 3">
            <a:extLst>
              <a:ext uri="{FF2B5EF4-FFF2-40B4-BE49-F238E27FC236}">
                <a16:creationId xmlns:a16="http://schemas.microsoft.com/office/drawing/2014/main" id="{75936178-7226-F04D-75BF-EEAC6A58F117}"/>
              </a:ext>
            </a:extLst>
          </p:cNvPr>
          <p:cNvSpPr txBox="1"/>
          <p:nvPr/>
        </p:nvSpPr>
        <p:spPr>
          <a:xfrm>
            <a:off x="6086326" y="2053007"/>
            <a:ext cx="1751287" cy="674031"/>
          </a:xfrm>
          <a:prstGeom prst="rect">
            <a:avLst/>
          </a:prstGeom>
          <a:noFill/>
        </p:spPr>
        <p:txBody>
          <a:bodyPr wrap="square">
            <a:spAutoFit/>
          </a:bodyPr>
          <a:lstStyle/>
          <a:p>
            <a:pPr marL="0" lvl="0" indent="0" algn="l" defTabSz="622300">
              <a:lnSpc>
                <a:spcPct val="90000"/>
              </a:lnSpc>
              <a:spcBef>
                <a:spcPct val="0"/>
              </a:spcBef>
              <a:spcAft>
                <a:spcPct val="35000"/>
              </a:spcAft>
              <a:buNone/>
            </a:pPr>
            <a:r>
              <a:rPr lang="en-US" sz="1400" b="0" kern="1200" dirty="0">
                <a:solidFill>
                  <a:srgbClr val="000000">
                    <a:hueOff val="0"/>
                    <a:satOff val="0"/>
                    <a:lumOff val="0"/>
                    <a:alphaOff val="0"/>
                  </a:srgbClr>
                </a:solidFill>
                <a:latin typeface="Goudy Old Style"/>
                <a:ea typeface="+mn-ea"/>
                <a:cs typeface="+mn-cs"/>
              </a:rPr>
              <a:t>17 US Chapters and 8 US/International</a:t>
            </a:r>
            <a:r>
              <a:rPr lang="en-US" sz="1400" kern="1200" dirty="0">
                <a:solidFill>
                  <a:srgbClr val="000000">
                    <a:hueOff val="0"/>
                    <a:satOff val="0"/>
                    <a:lumOff val="0"/>
                    <a:alphaOff val="0"/>
                  </a:srgbClr>
                </a:solidFill>
                <a:latin typeface="Goudy Old Style"/>
                <a:ea typeface="+mn-ea"/>
                <a:cs typeface="+mn-cs"/>
              </a:rPr>
              <a:t> Regional Groups</a:t>
            </a:r>
          </a:p>
        </p:txBody>
      </p:sp>
    </p:spTree>
    <p:extLst>
      <p:ext uri="{BB962C8B-B14F-4D97-AF65-F5344CB8AC3E}">
        <p14:creationId xmlns:p14="http://schemas.microsoft.com/office/powerpoint/2010/main" val="339034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p:cTn id="3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2932462-D997-4C1D-A96A-388E97D99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C343D6F-AA57-4FC4-BBCE-6CC035EF7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4114800"/>
            <a:ext cx="10820400" cy="2095598"/>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C48FA5-E89A-13D5-6266-8D20CC09536E}"/>
              </a:ext>
            </a:extLst>
          </p:cNvPr>
          <p:cNvSpPr>
            <a:spLocks noGrp="1"/>
          </p:cNvSpPr>
          <p:nvPr>
            <p:ph type="title"/>
          </p:nvPr>
        </p:nvSpPr>
        <p:spPr>
          <a:xfrm>
            <a:off x="1230086" y="4433778"/>
            <a:ext cx="9927771" cy="1052622"/>
          </a:xfrm>
        </p:spPr>
        <p:txBody>
          <a:bodyPr vert="horz" lIns="91440" tIns="45720" rIns="91440" bIns="45720" rtlCol="0" anchor="b">
            <a:noAutofit/>
          </a:bodyPr>
          <a:lstStyle/>
          <a:p>
            <a:pPr algn="ctr"/>
            <a:r>
              <a:rPr lang="en-US" kern="1200" cap="all" spc="300" baseline="0" dirty="0">
                <a:solidFill>
                  <a:schemeClr val="bg2"/>
                </a:solidFill>
                <a:latin typeface="+mj-lt"/>
                <a:ea typeface="+mj-ea"/>
                <a:cs typeface="+mj-cs"/>
              </a:rPr>
              <a:t>Post lots of pictures…show people what they missed!</a:t>
            </a:r>
          </a:p>
        </p:txBody>
      </p:sp>
      <p:pic>
        <p:nvPicPr>
          <p:cNvPr id="13" name="Picture 12" descr="A picture containing text, person, people, crowd&#10;&#10;Description automatically generated">
            <a:extLst>
              <a:ext uri="{FF2B5EF4-FFF2-40B4-BE49-F238E27FC236}">
                <a16:creationId xmlns:a16="http://schemas.microsoft.com/office/drawing/2014/main" id="{13FEDDDF-87BA-14E9-CA46-6EFBA9A288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3875983" y="294290"/>
            <a:ext cx="4038012" cy="3820510"/>
          </a:xfrm>
          <a:prstGeom prst="rect">
            <a:avLst/>
          </a:prstGeom>
          <a:noFill/>
        </p:spPr>
      </p:pic>
      <p:pic>
        <p:nvPicPr>
          <p:cNvPr id="15" name="Picture 14">
            <a:extLst>
              <a:ext uri="{FF2B5EF4-FFF2-40B4-BE49-F238E27FC236}">
                <a16:creationId xmlns:a16="http://schemas.microsoft.com/office/drawing/2014/main" id="{0E0F49C3-35E8-C689-A6C2-7F27C615B8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798" y="178435"/>
            <a:ext cx="2730063" cy="3952149"/>
          </a:xfrm>
          <a:prstGeom prst="rect">
            <a:avLst/>
          </a:prstGeom>
        </p:spPr>
      </p:pic>
      <p:pic>
        <p:nvPicPr>
          <p:cNvPr id="16" name="Picture 15" descr="Website&#10;&#10;Description automatically generated">
            <a:extLst>
              <a:ext uri="{FF2B5EF4-FFF2-40B4-BE49-F238E27FC236}">
                <a16:creationId xmlns:a16="http://schemas.microsoft.com/office/drawing/2014/main" id="{DC142BCE-6FBF-1F8F-9223-1906998CBA22}"/>
              </a:ext>
            </a:extLst>
          </p:cNvPr>
          <p:cNvPicPr>
            <a:picLocks noChangeAspect="1"/>
          </p:cNvPicPr>
          <p:nvPr/>
        </p:nvPicPr>
        <p:blipFill>
          <a:blip r:embed="rId5"/>
          <a:stretch>
            <a:fillRect/>
          </a:stretch>
        </p:blipFill>
        <p:spPr>
          <a:xfrm>
            <a:off x="8374118" y="178435"/>
            <a:ext cx="3124402" cy="3936365"/>
          </a:xfrm>
          <a:prstGeom prst="rect">
            <a:avLst/>
          </a:prstGeom>
        </p:spPr>
      </p:pic>
      <p:pic>
        <p:nvPicPr>
          <p:cNvPr id="17" name="Graphic 16">
            <a:extLst>
              <a:ext uri="{FF2B5EF4-FFF2-40B4-BE49-F238E27FC236}">
                <a16:creationId xmlns:a16="http://schemas.microsoft.com/office/drawing/2014/main" id="{B2DAC6DE-4314-AF8E-49D7-566EA01DC5D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570516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useBgFill="1">
        <p:nvSpPr>
          <p:cNvPr id="19" name="Rectangle 18">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5CD40F5-E410-0864-4B9E-1AD4D5697614}"/>
              </a:ext>
            </a:extLst>
          </p:cNvPr>
          <p:cNvSpPr>
            <a:spLocks noGrp="1"/>
          </p:cNvSpPr>
          <p:nvPr>
            <p:ph type="title"/>
          </p:nvPr>
        </p:nvSpPr>
        <p:spPr>
          <a:xfrm>
            <a:off x="1365541" y="762553"/>
            <a:ext cx="9486900" cy="900332"/>
          </a:xfrm>
        </p:spPr>
        <p:txBody>
          <a:bodyPr anchor="ctr">
            <a:normAutofit/>
          </a:bodyPr>
          <a:lstStyle/>
          <a:p>
            <a:pPr algn="ctr"/>
            <a:r>
              <a:rPr lang="en-US" dirty="0"/>
              <a:t>Thank your sponsors</a:t>
            </a:r>
          </a:p>
        </p:txBody>
      </p:sp>
      <p:grpSp>
        <p:nvGrpSpPr>
          <p:cNvPr id="26" name="Group 25">
            <a:extLst>
              <a:ext uri="{FF2B5EF4-FFF2-40B4-BE49-F238E27FC236}">
                <a16:creationId xmlns:a16="http://schemas.microsoft.com/office/drawing/2014/main" id="{A21F0BC1-DC96-76D2-3B75-55474FEA74C4}"/>
              </a:ext>
            </a:extLst>
          </p:cNvPr>
          <p:cNvGrpSpPr/>
          <p:nvPr/>
        </p:nvGrpSpPr>
        <p:grpSpPr>
          <a:xfrm>
            <a:off x="1222647" y="1748146"/>
            <a:ext cx="3085476" cy="4154775"/>
            <a:chOff x="1222647" y="1748146"/>
            <a:chExt cx="2899665" cy="3951811"/>
          </a:xfrm>
        </p:grpSpPr>
        <p:grpSp>
          <p:nvGrpSpPr>
            <p:cNvPr id="15" name="Group 14">
              <a:extLst>
                <a:ext uri="{FF2B5EF4-FFF2-40B4-BE49-F238E27FC236}">
                  <a16:creationId xmlns:a16="http://schemas.microsoft.com/office/drawing/2014/main" id="{BAFC7412-F31A-00CE-B48A-130A0FF35648}"/>
                </a:ext>
              </a:extLst>
            </p:cNvPr>
            <p:cNvGrpSpPr/>
            <p:nvPr/>
          </p:nvGrpSpPr>
          <p:grpSpPr>
            <a:xfrm>
              <a:off x="1222647" y="1748146"/>
              <a:ext cx="2899665" cy="2466199"/>
              <a:chOff x="1255474" y="3093143"/>
              <a:chExt cx="2899665" cy="2691022"/>
            </a:xfrm>
          </p:grpSpPr>
          <p:sp>
            <p:nvSpPr>
              <p:cNvPr id="5" name="Freeform: Shape 4">
                <a:extLst>
                  <a:ext uri="{FF2B5EF4-FFF2-40B4-BE49-F238E27FC236}">
                    <a16:creationId xmlns:a16="http://schemas.microsoft.com/office/drawing/2014/main" id="{456DFB60-815C-BE63-AD3A-0DDE581DDC3B}"/>
                  </a:ext>
                </a:extLst>
              </p:cNvPr>
              <p:cNvSpPr/>
              <p:nvPr/>
            </p:nvSpPr>
            <p:spPr>
              <a:xfrm>
                <a:off x="1255474" y="3093143"/>
                <a:ext cx="2899665" cy="319064"/>
              </a:xfrm>
              <a:custGeom>
                <a:avLst/>
                <a:gdLst>
                  <a:gd name="connsiteX0" fmla="*/ 0 w 2899665"/>
                  <a:gd name="connsiteY0" fmla="*/ 0 h 319064"/>
                  <a:gd name="connsiteX1" fmla="*/ 2899665 w 2899665"/>
                  <a:gd name="connsiteY1" fmla="*/ 0 h 319064"/>
                  <a:gd name="connsiteX2" fmla="*/ 2899665 w 2899665"/>
                  <a:gd name="connsiteY2" fmla="*/ 319064 h 319064"/>
                  <a:gd name="connsiteX3" fmla="*/ 0 w 2899665"/>
                  <a:gd name="connsiteY3" fmla="*/ 319064 h 319064"/>
                  <a:gd name="connsiteX4" fmla="*/ 0 w 2899665"/>
                  <a:gd name="connsiteY4" fmla="*/ 0 h 31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319064">
                    <a:moveTo>
                      <a:pt x="0" y="0"/>
                    </a:moveTo>
                    <a:lnTo>
                      <a:pt x="2899665" y="0"/>
                    </a:lnTo>
                    <a:lnTo>
                      <a:pt x="2899665" y="319064"/>
                    </a:lnTo>
                    <a:lnTo>
                      <a:pt x="0" y="31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889000" rtl="0" eaLnBrk="1" fontAlgn="auto" latinLnBrk="0" hangingPunct="1">
                  <a:lnSpc>
                    <a:spcPct val="100000"/>
                  </a:lnSpc>
                  <a:spcBef>
                    <a:spcPct val="0"/>
                  </a:spcBef>
                  <a:spcAft>
                    <a:spcPct val="35000"/>
                  </a:spcAft>
                  <a:buClrTx/>
                  <a:buSzTx/>
                  <a:buFontTx/>
                  <a:buNone/>
                  <a:tabLst/>
                  <a:defRPr b="1"/>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Goudy Old Style"/>
                    <a:ea typeface="+mn-ea"/>
                    <a:cs typeface="+mn-cs"/>
                  </a:rPr>
                  <a:t>Send a Thank You Letter</a:t>
                </a:r>
              </a:p>
            </p:txBody>
          </p:sp>
          <p:sp>
            <p:nvSpPr>
              <p:cNvPr id="7" name="Freeform: Shape 6">
                <a:extLst>
                  <a:ext uri="{FF2B5EF4-FFF2-40B4-BE49-F238E27FC236}">
                    <a16:creationId xmlns:a16="http://schemas.microsoft.com/office/drawing/2014/main" id="{2D41AD70-82F2-A12A-F7E7-BC866738E329}"/>
                  </a:ext>
                </a:extLst>
              </p:cNvPr>
              <p:cNvSpPr/>
              <p:nvPr/>
            </p:nvSpPr>
            <p:spPr>
              <a:xfrm>
                <a:off x="1255474" y="3464252"/>
                <a:ext cx="2899665" cy="2319913"/>
              </a:xfrm>
              <a:custGeom>
                <a:avLst/>
                <a:gdLst>
                  <a:gd name="connsiteX0" fmla="*/ 0 w 2899665"/>
                  <a:gd name="connsiteY0" fmla="*/ 0 h 2319913"/>
                  <a:gd name="connsiteX1" fmla="*/ 2899665 w 2899665"/>
                  <a:gd name="connsiteY1" fmla="*/ 0 h 2319913"/>
                  <a:gd name="connsiteX2" fmla="*/ 2899665 w 2899665"/>
                  <a:gd name="connsiteY2" fmla="*/ 2319913 h 2319913"/>
                  <a:gd name="connsiteX3" fmla="*/ 0 w 2899665"/>
                  <a:gd name="connsiteY3" fmla="*/ 2319913 h 2319913"/>
                  <a:gd name="connsiteX4" fmla="*/ 0 w 2899665"/>
                  <a:gd name="connsiteY4" fmla="*/ 0 h 231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2319913">
                    <a:moveTo>
                      <a:pt x="0" y="0"/>
                    </a:moveTo>
                    <a:lnTo>
                      <a:pt x="2899665" y="0"/>
                    </a:lnTo>
                    <a:lnTo>
                      <a:pt x="2899665" y="2319913"/>
                    </a:lnTo>
                    <a:lnTo>
                      <a:pt x="0" y="2319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nSpc>
                    <a:spcPct val="90000"/>
                  </a:lnSpc>
                </a:pPr>
                <a:r>
                  <a:rPr lang="en-US" dirty="0">
                    <a:latin typeface="+mj-lt"/>
                  </a:rPr>
                  <a:t>Include: </a:t>
                </a:r>
              </a:p>
              <a:p>
                <a:pPr marL="285750" indent="-285750">
                  <a:lnSpc>
                    <a:spcPct val="90000"/>
                  </a:lnSpc>
                  <a:buFont typeface="Arial" panose="020B0604020202020204" pitchFamily="34" charset="0"/>
                  <a:buChar char="•"/>
                </a:pPr>
                <a:r>
                  <a:rPr lang="en-US" dirty="0">
                    <a:latin typeface="+mj-lt"/>
                  </a:rPr>
                  <a:t>The NEWH Tax ID Number.</a:t>
                </a:r>
              </a:p>
              <a:p>
                <a:pPr marL="285750" indent="-285750">
                  <a:lnSpc>
                    <a:spcPct val="90000"/>
                  </a:lnSpc>
                  <a:buFont typeface="Arial" panose="020B0604020202020204" pitchFamily="34" charset="0"/>
                  <a:buChar char="•"/>
                </a:pPr>
                <a:r>
                  <a:rPr lang="en-US" dirty="0">
                    <a:latin typeface="+mj-lt"/>
                  </a:rPr>
                  <a:t>Any goods and services the sponsor received for their donation, along with the FAIR MARKET VALUE of the goods and services received (template available on the NEWH website).</a:t>
                </a:r>
              </a:p>
            </p:txBody>
          </p:sp>
        </p:grpSp>
        <p:pic>
          <p:nvPicPr>
            <p:cNvPr id="12" name="Picture 11" descr="Close-up of person writing message with marker pen on card">
              <a:extLst>
                <a:ext uri="{FF2B5EF4-FFF2-40B4-BE49-F238E27FC236}">
                  <a16:creationId xmlns:a16="http://schemas.microsoft.com/office/drawing/2014/main" id="{95F85F6C-3C3C-AB14-5DA2-876F09A80D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1932" y="4262041"/>
              <a:ext cx="2156874" cy="1437916"/>
            </a:xfrm>
            <a:prstGeom prst="rect">
              <a:avLst/>
            </a:prstGeom>
          </p:spPr>
        </p:pic>
      </p:grpSp>
      <p:grpSp>
        <p:nvGrpSpPr>
          <p:cNvPr id="27" name="Group 26">
            <a:extLst>
              <a:ext uri="{FF2B5EF4-FFF2-40B4-BE49-F238E27FC236}">
                <a16:creationId xmlns:a16="http://schemas.microsoft.com/office/drawing/2014/main" id="{F0A538BD-1631-EECC-485D-860F33648E40}"/>
              </a:ext>
            </a:extLst>
          </p:cNvPr>
          <p:cNvGrpSpPr/>
          <p:nvPr/>
        </p:nvGrpSpPr>
        <p:grpSpPr>
          <a:xfrm>
            <a:off x="4614447" y="1560828"/>
            <a:ext cx="3175021" cy="4204245"/>
            <a:chOff x="4659159" y="1597973"/>
            <a:chExt cx="2944894" cy="4003948"/>
          </a:xfrm>
        </p:grpSpPr>
        <p:grpSp>
          <p:nvGrpSpPr>
            <p:cNvPr id="16" name="Group 15">
              <a:extLst>
                <a:ext uri="{FF2B5EF4-FFF2-40B4-BE49-F238E27FC236}">
                  <a16:creationId xmlns:a16="http://schemas.microsoft.com/office/drawing/2014/main" id="{9F57D1CA-1752-6B26-A710-20F84279D9C7}"/>
                </a:ext>
              </a:extLst>
            </p:cNvPr>
            <p:cNvGrpSpPr/>
            <p:nvPr/>
          </p:nvGrpSpPr>
          <p:grpSpPr>
            <a:xfrm>
              <a:off x="4659159" y="1597973"/>
              <a:ext cx="2944894" cy="2022062"/>
              <a:chOff x="4617352" y="3762103"/>
              <a:chExt cx="2944894" cy="2022062"/>
            </a:xfrm>
          </p:grpSpPr>
          <p:sp>
            <p:nvSpPr>
              <p:cNvPr id="9" name="Freeform: Shape 8">
                <a:extLst>
                  <a:ext uri="{FF2B5EF4-FFF2-40B4-BE49-F238E27FC236}">
                    <a16:creationId xmlns:a16="http://schemas.microsoft.com/office/drawing/2014/main" id="{23088F7B-5B74-4171-443E-2DE7B2D4A07C}"/>
                  </a:ext>
                </a:extLst>
              </p:cNvPr>
              <p:cNvSpPr/>
              <p:nvPr/>
            </p:nvSpPr>
            <p:spPr>
              <a:xfrm>
                <a:off x="4617352" y="3911992"/>
                <a:ext cx="2899665" cy="764754"/>
              </a:xfrm>
              <a:custGeom>
                <a:avLst/>
                <a:gdLst>
                  <a:gd name="connsiteX0" fmla="*/ 0 w 2899665"/>
                  <a:gd name="connsiteY0" fmla="*/ 0 h 319064"/>
                  <a:gd name="connsiteX1" fmla="*/ 2899665 w 2899665"/>
                  <a:gd name="connsiteY1" fmla="*/ 0 h 319064"/>
                  <a:gd name="connsiteX2" fmla="*/ 2899665 w 2899665"/>
                  <a:gd name="connsiteY2" fmla="*/ 319064 h 319064"/>
                  <a:gd name="connsiteX3" fmla="*/ 0 w 2899665"/>
                  <a:gd name="connsiteY3" fmla="*/ 319064 h 319064"/>
                  <a:gd name="connsiteX4" fmla="*/ 0 w 2899665"/>
                  <a:gd name="connsiteY4" fmla="*/ 0 h 31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319064">
                    <a:moveTo>
                      <a:pt x="0" y="0"/>
                    </a:moveTo>
                    <a:lnTo>
                      <a:pt x="2899665" y="0"/>
                    </a:lnTo>
                    <a:lnTo>
                      <a:pt x="2899665" y="319064"/>
                    </a:lnTo>
                    <a:lnTo>
                      <a:pt x="0" y="31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889000" rtl="0" eaLnBrk="1" fontAlgn="auto" latinLnBrk="0" hangingPunct="1">
                  <a:lnSpc>
                    <a:spcPct val="100000"/>
                  </a:lnSpc>
                  <a:spcBef>
                    <a:spcPct val="0"/>
                  </a:spcBef>
                  <a:spcAft>
                    <a:spcPct val="35000"/>
                  </a:spcAft>
                  <a:buClrTx/>
                  <a:buSzTx/>
                  <a:buFontTx/>
                  <a:buNone/>
                  <a:tabLst/>
                  <a:defRPr b="1"/>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Goudy Old Style"/>
                    <a:ea typeface="+mn-ea"/>
                    <a:cs typeface="+mn-cs"/>
                  </a:rPr>
                  <a:t>Thank sponsors on social media BEFORE the event</a:t>
                </a:r>
              </a:p>
            </p:txBody>
          </p:sp>
          <p:sp>
            <p:nvSpPr>
              <p:cNvPr id="10" name="Freeform: Shape 9">
                <a:extLst>
                  <a:ext uri="{FF2B5EF4-FFF2-40B4-BE49-F238E27FC236}">
                    <a16:creationId xmlns:a16="http://schemas.microsoft.com/office/drawing/2014/main" id="{D2AB2200-4DD0-BEFB-5F2C-CBE98C9C3A6D}"/>
                  </a:ext>
                </a:extLst>
              </p:cNvPr>
              <p:cNvSpPr/>
              <p:nvPr/>
            </p:nvSpPr>
            <p:spPr>
              <a:xfrm>
                <a:off x="4662581" y="3762103"/>
                <a:ext cx="2899665" cy="2022062"/>
              </a:xfrm>
              <a:custGeom>
                <a:avLst/>
                <a:gdLst>
                  <a:gd name="connsiteX0" fmla="*/ 0 w 2899665"/>
                  <a:gd name="connsiteY0" fmla="*/ 0 h 2319913"/>
                  <a:gd name="connsiteX1" fmla="*/ 2899665 w 2899665"/>
                  <a:gd name="connsiteY1" fmla="*/ 0 h 2319913"/>
                  <a:gd name="connsiteX2" fmla="*/ 2899665 w 2899665"/>
                  <a:gd name="connsiteY2" fmla="*/ 2319913 h 2319913"/>
                  <a:gd name="connsiteX3" fmla="*/ 0 w 2899665"/>
                  <a:gd name="connsiteY3" fmla="*/ 2319913 h 2319913"/>
                  <a:gd name="connsiteX4" fmla="*/ 0 w 2899665"/>
                  <a:gd name="connsiteY4" fmla="*/ 0 h 231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2319913">
                    <a:moveTo>
                      <a:pt x="0" y="0"/>
                    </a:moveTo>
                    <a:lnTo>
                      <a:pt x="2899665" y="0"/>
                    </a:lnTo>
                    <a:lnTo>
                      <a:pt x="2899665" y="2319913"/>
                    </a:lnTo>
                    <a:lnTo>
                      <a:pt x="0" y="2319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666750" rtl="0" eaLnBrk="1" fontAlgn="auto" latinLnBrk="0" hangingPunct="1">
                  <a:lnSpc>
                    <a:spcPct val="10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Goudy Old Style"/>
                  <a:ea typeface="+mn-ea"/>
                  <a:cs typeface="+mn-cs"/>
                </a:endParaRPr>
              </a:p>
            </p:txBody>
          </p:sp>
        </p:grpSp>
        <p:pic>
          <p:nvPicPr>
            <p:cNvPr id="21" name="Picture 20">
              <a:extLst>
                <a:ext uri="{FF2B5EF4-FFF2-40B4-BE49-F238E27FC236}">
                  <a16:creationId xmlns:a16="http://schemas.microsoft.com/office/drawing/2014/main" id="{0D50781B-C98E-F2C9-B69E-1A2F47991D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1193" y="2482891"/>
              <a:ext cx="2128739" cy="3119030"/>
            </a:xfrm>
            <a:prstGeom prst="rect">
              <a:avLst/>
            </a:prstGeom>
          </p:spPr>
        </p:pic>
      </p:grpSp>
      <p:grpSp>
        <p:nvGrpSpPr>
          <p:cNvPr id="28" name="Group 27">
            <a:extLst>
              <a:ext uri="{FF2B5EF4-FFF2-40B4-BE49-F238E27FC236}">
                <a16:creationId xmlns:a16="http://schemas.microsoft.com/office/drawing/2014/main" id="{B96C9C4F-FC71-A276-7BD4-E501F32DF9C8}"/>
              </a:ext>
            </a:extLst>
          </p:cNvPr>
          <p:cNvGrpSpPr/>
          <p:nvPr/>
        </p:nvGrpSpPr>
        <p:grpSpPr>
          <a:xfrm>
            <a:off x="8071702" y="1741431"/>
            <a:ext cx="2899665" cy="3905959"/>
            <a:chOff x="8045629" y="1747862"/>
            <a:chExt cx="2899665" cy="3820982"/>
          </a:xfrm>
        </p:grpSpPr>
        <p:grpSp>
          <p:nvGrpSpPr>
            <p:cNvPr id="17" name="Group 16">
              <a:extLst>
                <a:ext uri="{FF2B5EF4-FFF2-40B4-BE49-F238E27FC236}">
                  <a16:creationId xmlns:a16="http://schemas.microsoft.com/office/drawing/2014/main" id="{D34A030F-8413-B1FB-2ED4-4750DB008D6C}"/>
                </a:ext>
              </a:extLst>
            </p:cNvPr>
            <p:cNvGrpSpPr/>
            <p:nvPr/>
          </p:nvGrpSpPr>
          <p:grpSpPr>
            <a:xfrm>
              <a:off x="8045629" y="1747862"/>
              <a:ext cx="2899665" cy="2691022"/>
              <a:chOff x="8069688" y="3093143"/>
              <a:chExt cx="2899665" cy="2691022"/>
            </a:xfrm>
          </p:grpSpPr>
          <p:sp>
            <p:nvSpPr>
              <p:cNvPr id="13" name="Freeform: Shape 12">
                <a:extLst>
                  <a:ext uri="{FF2B5EF4-FFF2-40B4-BE49-F238E27FC236}">
                    <a16:creationId xmlns:a16="http://schemas.microsoft.com/office/drawing/2014/main" id="{C2728C40-2E4B-E605-7F2D-8152D297FFE2}"/>
                  </a:ext>
                </a:extLst>
              </p:cNvPr>
              <p:cNvSpPr/>
              <p:nvPr/>
            </p:nvSpPr>
            <p:spPr>
              <a:xfrm>
                <a:off x="8069688" y="3093143"/>
                <a:ext cx="2899665" cy="677668"/>
              </a:xfrm>
              <a:custGeom>
                <a:avLst/>
                <a:gdLst>
                  <a:gd name="connsiteX0" fmla="*/ 0 w 2899665"/>
                  <a:gd name="connsiteY0" fmla="*/ 0 h 319064"/>
                  <a:gd name="connsiteX1" fmla="*/ 2899665 w 2899665"/>
                  <a:gd name="connsiteY1" fmla="*/ 0 h 319064"/>
                  <a:gd name="connsiteX2" fmla="*/ 2899665 w 2899665"/>
                  <a:gd name="connsiteY2" fmla="*/ 319064 h 319064"/>
                  <a:gd name="connsiteX3" fmla="*/ 0 w 2899665"/>
                  <a:gd name="connsiteY3" fmla="*/ 319064 h 319064"/>
                  <a:gd name="connsiteX4" fmla="*/ 0 w 2899665"/>
                  <a:gd name="connsiteY4" fmla="*/ 0 h 319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319064">
                    <a:moveTo>
                      <a:pt x="0" y="0"/>
                    </a:moveTo>
                    <a:lnTo>
                      <a:pt x="2899665" y="0"/>
                    </a:lnTo>
                    <a:lnTo>
                      <a:pt x="2899665" y="319064"/>
                    </a:lnTo>
                    <a:lnTo>
                      <a:pt x="0" y="3190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889000" rtl="0" eaLnBrk="1" fontAlgn="auto" latinLnBrk="0" hangingPunct="1">
                  <a:lnSpc>
                    <a:spcPct val="100000"/>
                  </a:lnSpc>
                  <a:spcBef>
                    <a:spcPct val="0"/>
                  </a:spcBef>
                  <a:spcAft>
                    <a:spcPct val="35000"/>
                  </a:spcAft>
                  <a:buClrTx/>
                  <a:buSzTx/>
                  <a:buFontTx/>
                  <a:buNone/>
                  <a:tabLst/>
                  <a:defRPr b="1"/>
                </a:pPr>
                <a:r>
                  <a:rPr kumimoji="0" lang="en-US" sz="2000" b="1" i="0" u="none" strike="noStrike" kern="1200" cap="none" spc="0" normalizeH="0" baseline="0" noProof="0" dirty="0">
                    <a:ln>
                      <a:noFill/>
                    </a:ln>
                    <a:solidFill>
                      <a:prstClr val="black">
                        <a:hueOff val="0"/>
                        <a:satOff val="0"/>
                        <a:lumOff val="0"/>
                        <a:alphaOff val="0"/>
                      </a:prstClr>
                    </a:solidFill>
                    <a:effectLst/>
                    <a:uLnTx/>
                    <a:uFillTx/>
                    <a:latin typeface="Goudy Old Style"/>
                    <a:ea typeface="+mn-ea"/>
                    <a:cs typeface="+mn-cs"/>
                  </a:rPr>
                  <a:t>And…AFTER the event</a:t>
                </a:r>
              </a:p>
            </p:txBody>
          </p:sp>
          <p:sp>
            <p:nvSpPr>
              <p:cNvPr id="14" name="Freeform: Shape 13">
                <a:extLst>
                  <a:ext uri="{FF2B5EF4-FFF2-40B4-BE49-F238E27FC236}">
                    <a16:creationId xmlns:a16="http://schemas.microsoft.com/office/drawing/2014/main" id="{D31ECA06-9FD1-EE53-EC87-2D25B800F244}"/>
                  </a:ext>
                </a:extLst>
              </p:cNvPr>
              <p:cNvSpPr/>
              <p:nvPr/>
            </p:nvSpPr>
            <p:spPr>
              <a:xfrm>
                <a:off x="8069688" y="3464252"/>
                <a:ext cx="2899665" cy="2319913"/>
              </a:xfrm>
              <a:custGeom>
                <a:avLst/>
                <a:gdLst>
                  <a:gd name="connsiteX0" fmla="*/ 0 w 2899665"/>
                  <a:gd name="connsiteY0" fmla="*/ 0 h 2319913"/>
                  <a:gd name="connsiteX1" fmla="*/ 2899665 w 2899665"/>
                  <a:gd name="connsiteY1" fmla="*/ 0 h 2319913"/>
                  <a:gd name="connsiteX2" fmla="*/ 2899665 w 2899665"/>
                  <a:gd name="connsiteY2" fmla="*/ 2319913 h 2319913"/>
                  <a:gd name="connsiteX3" fmla="*/ 0 w 2899665"/>
                  <a:gd name="connsiteY3" fmla="*/ 2319913 h 2319913"/>
                  <a:gd name="connsiteX4" fmla="*/ 0 w 2899665"/>
                  <a:gd name="connsiteY4" fmla="*/ 0 h 2319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9665" h="2319913">
                    <a:moveTo>
                      <a:pt x="0" y="0"/>
                    </a:moveTo>
                    <a:lnTo>
                      <a:pt x="2899665" y="0"/>
                    </a:lnTo>
                    <a:lnTo>
                      <a:pt x="2899665" y="2319913"/>
                    </a:lnTo>
                    <a:lnTo>
                      <a:pt x="0" y="23199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666750" rtl="0" eaLnBrk="1" fontAlgn="auto" latinLnBrk="0" hangingPunct="1">
                  <a:lnSpc>
                    <a:spcPct val="100000"/>
                  </a:lnSpc>
                  <a:spcBef>
                    <a:spcPct val="0"/>
                  </a:spcBef>
                  <a:spcAft>
                    <a:spcPct val="35000"/>
                  </a:spcAft>
                  <a:buClrTx/>
                  <a:buSzTx/>
                  <a:buFontTx/>
                  <a:buNone/>
                  <a:tabLst/>
                  <a:defRPr/>
                </a:pPr>
                <a:endParaRPr kumimoji="0" lang="en-US" sz="1500" b="0" i="0" u="none" strike="noStrike" kern="1200" cap="none" spc="0" normalizeH="0" baseline="0" noProof="0" dirty="0">
                  <a:ln>
                    <a:noFill/>
                  </a:ln>
                  <a:solidFill>
                    <a:prstClr val="black">
                      <a:hueOff val="0"/>
                      <a:satOff val="0"/>
                      <a:lumOff val="0"/>
                      <a:alphaOff val="0"/>
                    </a:prstClr>
                  </a:solidFill>
                  <a:effectLst/>
                  <a:uLnTx/>
                  <a:uFillTx/>
                  <a:latin typeface="Goudy Old Style"/>
                  <a:ea typeface="+mn-ea"/>
                  <a:cs typeface="+mn-cs"/>
                </a:endParaRPr>
              </a:p>
            </p:txBody>
          </p:sp>
        </p:grpSp>
        <p:pic>
          <p:nvPicPr>
            <p:cNvPr id="23" name="Picture 22">
              <a:extLst>
                <a:ext uri="{FF2B5EF4-FFF2-40B4-BE49-F238E27FC236}">
                  <a16:creationId xmlns:a16="http://schemas.microsoft.com/office/drawing/2014/main" id="{E070162E-4952-0CAF-4DA3-E7C4FE9F598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2727" y="2464100"/>
              <a:ext cx="2476033" cy="3104744"/>
            </a:xfrm>
            <a:prstGeom prst="rect">
              <a:avLst/>
            </a:prstGeom>
          </p:spPr>
        </p:pic>
      </p:grpSp>
      <p:pic>
        <p:nvPicPr>
          <p:cNvPr id="3" name="Picture 2">
            <a:extLst>
              <a:ext uri="{FF2B5EF4-FFF2-40B4-BE49-F238E27FC236}">
                <a16:creationId xmlns:a16="http://schemas.microsoft.com/office/drawing/2014/main" id="{6C81457E-D812-342F-090F-CC171BAEE00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0764833" y="6284095"/>
            <a:ext cx="1369661" cy="534932"/>
          </a:xfrm>
          <a:prstGeom prst="rect">
            <a:avLst/>
          </a:prstGeom>
        </p:spPr>
      </p:pic>
    </p:spTree>
    <p:extLst>
      <p:ext uri="{BB962C8B-B14F-4D97-AF65-F5344CB8AC3E}">
        <p14:creationId xmlns:p14="http://schemas.microsoft.com/office/powerpoint/2010/main" val="192541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BB8F75B-C884-4D2B-AE54-13C07B581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1523A5-77BE-6FA8-4CC9-B43B8D186C10}"/>
              </a:ext>
            </a:extLst>
          </p:cNvPr>
          <p:cNvSpPr>
            <a:spLocks noGrp="1"/>
          </p:cNvSpPr>
          <p:nvPr>
            <p:ph type="title"/>
          </p:nvPr>
        </p:nvSpPr>
        <p:spPr>
          <a:xfrm>
            <a:off x="776177" y="568842"/>
            <a:ext cx="3880229" cy="4833475"/>
          </a:xfrm>
        </p:spPr>
        <p:txBody>
          <a:bodyPr anchor="ctr">
            <a:normAutofit/>
          </a:bodyPr>
          <a:lstStyle/>
          <a:p>
            <a:pPr algn="ctr"/>
            <a:r>
              <a:rPr lang="en-US" cap="small" dirty="0"/>
              <a:t>Use Instagram to raise awareness of NEWH!</a:t>
            </a:r>
          </a:p>
        </p:txBody>
      </p:sp>
      <p:sp>
        <p:nvSpPr>
          <p:cNvPr id="19" name="Rectangle 18">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2">
            <a:extLst>
              <a:ext uri="{FF2B5EF4-FFF2-40B4-BE49-F238E27FC236}">
                <a16:creationId xmlns:a16="http://schemas.microsoft.com/office/drawing/2014/main" id="{F3DA881F-786F-5C21-39D4-95227019FDBE}"/>
              </a:ext>
            </a:extLst>
          </p:cNvPr>
          <p:cNvSpPr>
            <a:spLocks noGrp="1"/>
          </p:cNvSpPr>
          <p:nvPr>
            <p:ph idx="1"/>
          </p:nvPr>
        </p:nvSpPr>
        <p:spPr>
          <a:xfrm>
            <a:off x="5875283" y="315311"/>
            <a:ext cx="6127531" cy="6285186"/>
          </a:xfrm>
        </p:spPr>
        <p:txBody>
          <a:bodyPr anchor="ctr">
            <a:normAutofit/>
          </a:bodyPr>
          <a:lstStyle/>
          <a:p>
            <a:pPr marL="342900" indent="-342900">
              <a:lnSpc>
                <a:spcPct val="90000"/>
              </a:lnSpc>
              <a:buFont typeface="Arial" panose="020B0604020202020204" pitchFamily="34" charset="0"/>
              <a:buChar char="•"/>
              <a:defRPr/>
            </a:pPr>
            <a:r>
              <a:rPr lang="en-US" sz="2000" b="0" dirty="0"/>
              <a:t>Post pictures of members</a:t>
            </a:r>
          </a:p>
          <a:p>
            <a:pPr marL="342900" indent="-342900">
              <a:lnSpc>
                <a:spcPct val="90000"/>
              </a:lnSpc>
              <a:buFont typeface="Arial" panose="020B0604020202020204" pitchFamily="34" charset="0"/>
              <a:buChar char="•"/>
              <a:defRPr/>
            </a:pPr>
            <a:r>
              <a:rPr lang="en-US" sz="2000" b="0" dirty="0"/>
              <a:t>Post quotes that relate to our mission statement</a:t>
            </a:r>
          </a:p>
          <a:p>
            <a:pPr marL="342900" indent="-342900">
              <a:lnSpc>
                <a:spcPct val="90000"/>
              </a:lnSpc>
              <a:buFont typeface="Arial" panose="020B0604020202020204" pitchFamily="34" charset="0"/>
              <a:buChar char="•"/>
              <a:defRPr/>
            </a:pPr>
            <a:r>
              <a:rPr lang="en-US" sz="2000" b="0" dirty="0"/>
              <a:t>Tell a short story</a:t>
            </a:r>
          </a:p>
          <a:p>
            <a:pPr marL="342900" indent="-342900">
              <a:lnSpc>
                <a:spcPct val="90000"/>
              </a:lnSpc>
              <a:buFont typeface="Arial" panose="020B0604020202020204" pitchFamily="34" charset="0"/>
              <a:buChar char="•"/>
              <a:defRPr/>
            </a:pPr>
            <a:r>
              <a:rPr lang="en-US" sz="2000" b="0" dirty="0"/>
              <a:t>Hold contests</a:t>
            </a:r>
          </a:p>
          <a:p>
            <a:pPr marL="342900" indent="-342900">
              <a:lnSpc>
                <a:spcPct val="90000"/>
              </a:lnSpc>
              <a:buFont typeface="Arial" panose="020B0604020202020204" pitchFamily="34" charset="0"/>
              <a:buChar char="•"/>
              <a:defRPr/>
            </a:pPr>
            <a:r>
              <a:rPr lang="en-US" sz="2000" b="0" dirty="0"/>
              <a:t>Thank event sponsors (include sponsor logo)</a:t>
            </a:r>
          </a:p>
          <a:p>
            <a:pPr marL="342900" indent="-342900">
              <a:lnSpc>
                <a:spcPct val="90000"/>
              </a:lnSpc>
              <a:buFont typeface="Arial" panose="020B0604020202020204" pitchFamily="34" charset="0"/>
              <a:buChar char="•"/>
              <a:defRPr/>
            </a:pPr>
            <a:r>
              <a:rPr lang="en-US" sz="2000" b="0" dirty="0"/>
              <a:t>Post meeting notices on Instagram</a:t>
            </a:r>
          </a:p>
          <a:p>
            <a:pPr marL="342900" indent="-342900">
              <a:lnSpc>
                <a:spcPct val="90000"/>
              </a:lnSpc>
              <a:buFont typeface="Arial" panose="020B0604020202020204" pitchFamily="34" charset="0"/>
              <a:buChar char="•"/>
              <a:defRPr/>
            </a:pPr>
            <a:r>
              <a:rPr lang="en-US" sz="2000" b="0" dirty="0"/>
              <a:t>Post event wrap-up photos (i.e., ‘look what you missed’)</a:t>
            </a:r>
          </a:p>
          <a:p>
            <a:pPr marL="342900" indent="-342900">
              <a:lnSpc>
                <a:spcPct val="90000"/>
              </a:lnSpc>
              <a:buFont typeface="Arial" panose="020B0604020202020204" pitchFamily="34" charset="0"/>
              <a:buChar char="•"/>
              <a:defRPr/>
            </a:pPr>
            <a:r>
              <a:rPr lang="en-US" sz="2000" b="0" dirty="0"/>
              <a:t>Promote one member per month</a:t>
            </a:r>
          </a:p>
          <a:p>
            <a:pPr marL="342900" indent="-342900">
              <a:lnSpc>
                <a:spcPct val="90000"/>
              </a:lnSpc>
              <a:buFont typeface="Arial" panose="020B0604020202020204" pitchFamily="34" charset="0"/>
              <a:buChar char="•"/>
              <a:defRPr/>
            </a:pPr>
            <a:r>
              <a:rPr lang="en-US" sz="2000" b="0" dirty="0"/>
              <a:t>Highlight TopIDs</a:t>
            </a:r>
          </a:p>
          <a:p>
            <a:pPr marL="342900" indent="-342900">
              <a:lnSpc>
                <a:spcPct val="90000"/>
              </a:lnSpc>
              <a:buFont typeface="Arial" panose="020B0604020202020204" pitchFamily="34" charset="0"/>
              <a:buChar char="•"/>
              <a:defRPr/>
            </a:pPr>
            <a:r>
              <a:rPr lang="en-US" sz="2000" b="0" dirty="0"/>
              <a:t>Highlight scholarship recipients</a:t>
            </a:r>
          </a:p>
          <a:p>
            <a:pPr marL="342900" indent="-342900">
              <a:lnSpc>
                <a:spcPct val="90000"/>
              </a:lnSpc>
              <a:buFont typeface="Arial" panose="020B0604020202020204" pitchFamily="34" charset="0"/>
              <a:buChar char="•"/>
              <a:defRPr/>
            </a:pPr>
            <a:r>
              <a:rPr lang="en-US" sz="2000" b="0" dirty="0"/>
              <a:t>Establish a ‘thankful Thursday’ or ‘board member Monday’ to highlight members </a:t>
            </a:r>
            <a:endParaRPr lang="en-US" sz="2000" b="0" i="1" dirty="0"/>
          </a:p>
          <a:p>
            <a:pPr>
              <a:lnSpc>
                <a:spcPct val="90000"/>
              </a:lnSpc>
              <a:defRPr/>
            </a:pPr>
            <a:endParaRPr lang="en-US" sz="2000" b="0" i="1" dirty="0"/>
          </a:p>
          <a:p>
            <a:pPr marL="0" indent="0">
              <a:lnSpc>
                <a:spcPct val="90000"/>
              </a:lnSpc>
              <a:buNone/>
              <a:defRPr/>
            </a:pPr>
            <a:r>
              <a:rPr lang="en-US" sz="1600" b="0" i="1" dirty="0"/>
              <a:t>*see Instagram guidelines in Board Resources on website</a:t>
            </a:r>
          </a:p>
          <a:p>
            <a:pPr marL="0" indent="0">
              <a:lnSpc>
                <a:spcPct val="90000"/>
              </a:lnSpc>
              <a:buNone/>
            </a:pPr>
            <a:endParaRPr lang="en-US" sz="1900" dirty="0"/>
          </a:p>
        </p:txBody>
      </p:sp>
      <p:pic>
        <p:nvPicPr>
          <p:cNvPr id="1028" name="Picture 4" descr="Image result for instagram logo">
            <a:extLst>
              <a:ext uri="{FF2B5EF4-FFF2-40B4-BE49-F238E27FC236}">
                <a16:creationId xmlns:a16="http://schemas.microsoft.com/office/drawing/2014/main" id="{DE53C21E-5482-39E2-567B-CB5261CE6B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4530" y="4591379"/>
            <a:ext cx="154305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a:extLst>
              <a:ext uri="{FF2B5EF4-FFF2-40B4-BE49-F238E27FC236}">
                <a16:creationId xmlns:a16="http://schemas.microsoft.com/office/drawing/2014/main" id="{8779E48B-A345-8679-6DFC-1FB671CAC93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78503" y="5486400"/>
            <a:ext cx="1700769" cy="2200996"/>
          </a:xfrm>
          <a:prstGeom prst="rect">
            <a:avLst/>
          </a:prstGeom>
        </p:spPr>
      </p:pic>
    </p:spTree>
    <p:extLst>
      <p:ext uri="{BB962C8B-B14F-4D97-AF65-F5344CB8AC3E}">
        <p14:creationId xmlns:p14="http://schemas.microsoft.com/office/powerpoint/2010/main" val="25413331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88A92C-0BD1-4D13-9480-9CA5056B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850E0BE-0A13-43E4-9007-A0696085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1"/>
            <a:ext cx="6118275"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FC0B1-101A-B726-56EA-9B054639C78E}"/>
              </a:ext>
            </a:extLst>
          </p:cNvPr>
          <p:cNvSpPr>
            <a:spLocks noGrp="1"/>
          </p:cNvSpPr>
          <p:nvPr>
            <p:ph type="title"/>
          </p:nvPr>
        </p:nvSpPr>
        <p:spPr>
          <a:xfrm>
            <a:off x="1050389" y="914881"/>
            <a:ext cx="5212188" cy="964407"/>
          </a:xfrm>
        </p:spPr>
        <p:txBody>
          <a:bodyPr>
            <a:noAutofit/>
          </a:bodyPr>
          <a:lstStyle/>
          <a:p>
            <a:pPr algn="ctr"/>
            <a:r>
              <a:rPr lang="en-US" dirty="0"/>
              <a:t>Role of the public relations chair</a:t>
            </a:r>
          </a:p>
        </p:txBody>
      </p:sp>
      <p:sp>
        <p:nvSpPr>
          <p:cNvPr id="3" name="Content Placeholder 2">
            <a:extLst>
              <a:ext uri="{FF2B5EF4-FFF2-40B4-BE49-F238E27FC236}">
                <a16:creationId xmlns:a16="http://schemas.microsoft.com/office/drawing/2014/main" id="{28D7A4CB-CAE9-C363-4620-666EA4A38C5E}"/>
              </a:ext>
            </a:extLst>
          </p:cNvPr>
          <p:cNvSpPr>
            <a:spLocks noGrp="1"/>
          </p:cNvSpPr>
          <p:nvPr>
            <p:ph idx="1"/>
          </p:nvPr>
        </p:nvSpPr>
        <p:spPr>
          <a:xfrm>
            <a:off x="1218040" y="2146570"/>
            <a:ext cx="5118965" cy="3754499"/>
          </a:xfrm>
        </p:spPr>
        <p:txBody>
          <a:bodyPr>
            <a:normAutofit/>
          </a:bodyPr>
          <a:lstStyle/>
          <a:p>
            <a:pPr marL="0" indent="0" eaLnBrk="1" hangingPunct="1">
              <a:buFont typeface="Wingdings 2" panose="05020102010507070707" pitchFamily="18" charset="2"/>
              <a:buNone/>
            </a:pPr>
            <a:r>
              <a:rPr lang="en-US" altLang="en-US" b="1" dirty="0"/>
              <a:t>The Public Relations Chair will: </a:t>
            </a:r>
          </a:p>
          <a:p>
            <a:pPr lvl="1" eaLnBrk="1" hangingPunct="1">
              <a:spcBef>
                <a:spcPts val="900"/>
              </a:spcBef>
            </a:pPr>
            <a:r>
              <a:rPr lang="en-US" altLang="en-US" dirty="0"/>
              <a:t>Act as a liaison between the chapter and news organizations supplying articles of interest, photos, fundraising events, and other related material to the media.</a:t>
            </a:r>
          </a:p>
          <a:p>
            <a:pPr lvl="1" eaLnBrk="1" hangingPunct="1">
              <a:spcBef>
                <a:spcPts val="900"/>
              </a:spcBef>
            </a:pPr>
            <a:r>
              <a:rPr lang="en-US" altLang="en-US" dirty="0"/>
              <a:t>Promote NEWH within the industry and the organization. </a:t>
            </a:r>
          </a:p>
          <a:p>
            <a:pPr marL="0" indent="0">
              <a:buNone/>
            </a:pPr>
            <a:endParaRPr lang="en-US" dirty="0"/>
          </a:p>
        </p:txBody>
      </p:sp>
      <p:pic>
        <p:nvPicPr>
          <p:cNvPr id="7" name="Picture 6" descr="A large room with tables and chairs&#10;&#10;Description automatically generated with medium confidence">
            <a:extLst>
              <a:ext uri="{FF2B5EF4-FFF2-40B4-BE49-F238E27FC236}">
                <a16:creationId xmlns:a16="http://schemas.microsoft.com/office/drawing/2014/main" id="{A58841AF-4CC1-F790-A1F1-F26FFEB945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7467600" y="10"/>
            <a:ext cx="4724400" cy="6857988"/>
          </a:xfrm>
          <a:prstGeom prst="rect">
            <a:avLst/>
          </a:prstGeom>
        </p:spPr>
      </p:pic>
      <p:pic>
        <p:nvPicPr>
          <p:cNvPr id="8" name="Graphic 7">
            <a:extLst>
              <a:ext uri="{FF2B5EF4-FFF2-40B4-BE49-F238E27FC236}">
                <a16:creationId xmlns:a16="http://schemas.microsoft.com/office/drawing/2014/main" id="{601C21CF-9F5B-2FF5-E47B-3183FFDC9C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5513807"/>
            <a:ext cx="1700769" cy="2200996"/>
          </a:xfrm>
          <a:prstGeom prst="rect">
            <a:avLst/>
          </a:prstGeom>
        </p:spPr>
      </p:pic>
    </p:spTree>
    <p:extLst>
      <p:ext uri="{BB962C8B-B14F-4D97-AF65-F5344CB8AC3E}">
        <p14:creationId xmlns:p14="http://schemas.microsoft.com/office/powerpoint/2010/main" val="1694501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6"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1FC0B1-101A-B726-56EA-9B054639C78E}"/>
              </a:ext>
            </a:extLst>
          </p:cNvPr>
          <p:cNvSpPr>
            <a:spLocks noGrp="1"/>
          </p:cNvSpPr>
          <p:nvPr>
            <p:ph type="title"/>
          </p:nvPr>
        </p:nvSpPr>
        <p:spPr>
          <a:xfrm>
            <a:off x="1371600" y="1020728"/>
            <a:ext cx="9486900" cy="996061"/>
          </a:xfrm>
        </p:spPr>
        <p:txBody>
          <a:bodyPr anchor="b">
            <a:normAutofit/>
          </a:bodyPr>
          <a:lstStyle/>
          <a:p>
            <a:pPr algn="ctr"/>
            <a:r>
              <a:rPr lang="en-US" dirty="0"/>
              <a:t>Role of the publications chair:</a:t>
            </a:r>
          </a:p>
        </p:txBody>
      </p:sp>
      <p:sp>
        <p:nvSpPr>
          <p:cNvPr id="3" name="Content Placeholder 2">
            <a:extLst>
              <a:ext uri="{FF2B5EF4-FFF2-40B4-BE49-F238E27FC236}">
                <a16:creationId xmlns:a16="http://schemas.microsoft.com/office/drawing/2014/main" id="{28D7A4CB-CAE9-C363-4620-666EA4A38C5E}"/>
              </a:ext>
            </a:extLst>
          </p:cNvPr>
          <p:cNvSpPr>
            <a:spLocks noGrp="1"/>
          </p:cNvSpPr>
          <p:nvPr>
            <p:ph idx="1"/>
          </p:nvPr>
        </p:nvSpPr>
        <p:spPr>
          <a:xfrm>
            <a:off x="1371600" y="2200940"/>
            <a:ext cx="9486901" cy="3577854"/>
          </a:xfrm>
        </p:spPr>
        <p:txBody>
          <a:bodyPr>
            <a:normAutofit/>
          </a:bodyPr>
          <a:lstStyle/>
          <a:p>
            <a:pPr marL="0" indent="0" eaLnBrk="1" hangingPunct="1">
              <a:buFont typeface="Wingdings 2" panose="05020102010507070707" pitchFamily="18" charset="2"/>
              <a:buNone/>
            </a:pPr>
            <a:r>
              <a:rPr lang="en-US" altLang="en-US" b="1" dirty="0"/>
              <a:t>The Publications Chair will: </a:t>
            </a:r>
          </a:p>
          <a:p>
            <a:pPr lvl="1" eaLnBrk="1" hangingPunct="1">
              <a:spcBef>
                <a:spcPts val="600"/>
              </a:spcBef>
            </a:pPr>
            <a:r>
              <a:rPr lang="en-US" altLang="en-US" dirty="0"/>
              <a:t>Handle all printed and electronic materials of the chapter – order elevator cards or brochures through the NEWH website (final approval by president).</a:t>
            </a:r>
          </a:p>
          <a:p>
            <a:pPr lvl="1" eaLnBrk="1" hangingPunct="1">
              <a:spcBef>
                <a:spcPts val="600"/>
              </a:spcBef>
            </a:pPr>
            <a:r>
              <a:rPr lang="en-US" altLang="en-US" dirty="0"/>
              <a:t>Develop newsletter published and mailed by the chapter – determine with Board how many publications there will be and how they will be published and financed.</a:t>
            </a:r>
          </a:p>
          <a:p>
            <a:pPr lvl="1" eaLnBrk="1" hangingPunct="1">
              <a:spcBef>
                <a:spcPts val="600"/>
              </a:spcBef>
            </a:pPr>
            <a:r>
              <a:rPr lang="en-US" altLang="en-US" dirty="0"/>
              <a:t>Submit information to NEWH, Inc. for your chapter page on the NEWH website.</a:t>
            </a:r>
          </a:p>
          <a:p>
            <a:pPr lvl="1" eaLnBrk="1" hangingPunct="1">
              <a:spcBef>
                <a:spcPts val="600"/>
              </a:spcBef>
            </a:pPr>
            <a:r>
              <a:rPr lang="en-US" altLang="en-US" dirty="0"/>
              <a:t>Submit to NEWH, Inc. any articles, photographs, or newsworthy items for inclusion in the NEWH Magazine in a timely manner.</a:t>
            </a:r>
          </a:p>
          <a:p>
            <a:pPr marL="0" indent="0">
              <a:buNone/>
            </a:pPr>
            <a:endParaRPr lang="en-US" dirty="0"/>
          </a:p>
        </p:txBody>
      </p:sp>
      <p:pic>
        <p:nvPicPr>
          <p:cNvPr id="4" name="Graphic 3">
            <a:extLst>
              <a:ext uri="{FF2B5EF4-FFF2-40B4-BE49-F238E27FC236}">
                <a16:creationId xmlns:a16="http://schemas.microsoft.com/office/drawing/2014/main" id="{2DEB2503-802A-0413-44C0-65AA6D3563E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1231" y="5486344"/>
            <a:ext cx="1700769" cy="2200996"/>
          </a:xfrm>
          <a:prstGeom prst="rect">
            <a:avLst/>
          </a:prstGeom>
        </p:spPr>
      </p:pic>
    </p:spTree>
    <p:extLst>
      <p:ext uri="{BB962C8B-B14F-4D97-AF65-F5344CB8AC3E}">
        <p14:creationId xmlns:p14="http://schemas.microsoft.com/office/powerpoint/2010/main" val="3905580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545623-AE3A-B90C-F7C5-BAA5DD444E87}"/>
              </a:ext>
            </a:extLst>
          </p:cNvPr>
          <p:cNvSpPr>
            <a:spLocks noGrp="1"/>
          </p:cNvSpPr>
          <p:nvPr>
            <p:ph type="title"/>
          </p:nvPr>
        </p:nvSpPr>
        <p:spPr>
          <a:xfrm>
            <a:off x="4332514" y="685799"/>
            <a:ext cx="7010400" cy="979716"/>
          </a:xfrm>
        </p:spPr>
        <p:txBody>
          <a:bodyPr>
            <a:noAutofit/>
          </a:bodyPr>
          <a:lstStyle/>
          <a:p>
            <a:pPr algn="ctr"/>
            <a:r>
              <a:rPr lang="en-US" sz="2400" dirty="0"/>
              <a:t>What is the difference between a program and fundraising event?</a:t>
            </a:r>
          </a:p>
        </p:txBody>
      </p:sp>
      <p:sp>
        <p:nvSpPr>
          <p:cNvPr id="3" name="Content Placeholder 2">
            <a:extLst>
              <a:ext uri="{FF2B5EF4-FFF2-40B4-BE49-F238E27FC236}">
                <a16:creationId xmlns:a16="http://schemas.microsoft.com/office/drawing/2014/main" id="{05FA4F46-8C44-91BE-9750-BE4EAD11ED55}"/>
              </a:ext>
            </a:extLst>
          </p:cNvPr>
          <p:cNvSpPr>
            <a:spLocks noGrp="1"/>
          </p:cNvSpPr>
          <p:nvPr>
            <p:ph idx="1"/>
          </p:nvPr>
        </p:nvSpPr>
        <p:spPr>
          <a:xfrm>
            <a:off x="4332514" y="1796144"/>
            <a:ext cx="6934199" cy="4180114"/>
          </a:xfrm>
        </p:spPr>
        <p:txBody>
          <a:bodyPr>
            <a:normAutofit fontScale="77500" lnSpcReduction="20000"/>
          </a:bodyPr>
          <a:lstStyle/>
          <a:p>
            <a:pPr marL="0" indent="0" eaLnBrk="1" fontAlgn="auto" hangingPunct="1">
              <a:lnSpc>
                <a:spcPct val="90000"/>
              </a:lnSpc>
              <a:spcAft>
                <a:spcPts val="0"/>
              </a:spcAft>
              <a:buClr>
                <a:schemeClr val="accent3"/>
              </a:buClr>
              <a:buFont typeface="Wingdings 2" panose="05020102010507070707" pitchFamily="18" charset="2"/>
              <a:buNone/>
              <a:defRPr/>
            </a:pPr>
            <a:r>
              <a:rPr lang="en-US" sz="2200" b="1" dirty="0"/>
              <a:t>What type of event did you hold?</a:t>
            </a:r>
          </a:p>
          <a:p>
            <a:pPr eaLnBrk="1" fontAlgn="auto" hangingPunct="1">
              <a:lnSpc>
                <a:spcPct val="90000"/>
              </a:lnSpc>
              <a:spcAft>
                <a:spcPts val="0"/>
              </a:spcAft>
              <a:buClr>
                <a:schemeClr val="accent3"/>
              </a:buClr>
              <a:defRPr/>
            </a:pPr>
            <a:r>
              <a:rPr lang="en-US" sz="2200" dirty="0"/>
              <a:t>Was it FUN – was it a FUN party? NEWH doesn’t throw parties unless they are FUNdraisers.  </a:t>
            </a:r>
          </a:p>
          <a:p>
            <a:pPr eaLnBrk="1" fontAlgn="auto" hangingPunct="1">
              <a:lnSpc>
                <a:spcPct val="90000"/>
              </a:lnSpc>
              <a:spcAft>
                <a:spcPts val="0"/>
              </a:spcAft>
              <a:buClr>
                <a:schemeClr val="accent3"/>
              </a:buClr>
              <a:defRPr/>
            </a:pPr>
            <a:r>
              <a:rPr lang="en-US" sz="2200" dirty="0"/>
              <a:t>Did you have a speaker, a panel discussion, a tour, did industry members find your event informative and educational? You just held a Program. </a:t>
            </a:r>
          </a:p>
          <a:p>
            <a:pPr eaLnBrk="1" fontAlgn="auto" hangingPunct="1">
              <a:lnSpc>
                <a:spcPct val="90000"/>
              </a:lnSpc>
              <a:spcAft>
                <a:spcPts val="0"/>
              </a:spcAft>
              <a:buClr>
                <a:schemeClr val="accent3"/>
              </a:buClr>
              <a:defRPr/>
            </a:pPr>
            <a:r>
              <a:rPr lang="en-US" sz="2200" dirty="0"/>
              <a:t>A FUNdraiser’s purpose is to raise money for Scholarship and Education– the event proceeds must be a minimum of 40%. A program’s purpose is to network and build membership and should cover its costs and may have minimal proceeds of 5 – 10%.  </a:t>
            </a:r>
          </a:p>
          <a:p>
            <a:pPr eaLnBrk="1" fontAlgn="auto" hangingPunct="1">
              <a:lnSpc>
                <a:spcPct val="90000"/>
              </a:lnSpc>
              <a:spcAft>
                <a:spcPts val="0"/>
              </a:spcAft>
              <a:buClr>
                <a:schemeClr val="accent3"/>
              </a:buClr>
              <a:defRPr/>
            </a:pPr>
            <a:r>
              <a:rPr lang="en-US" sz="2200" dirty="0"/>
              <a:t>Happy Hour events are neither a program or a FUNdraiser, they are not required to have any proceeds, no speakers or tours are necessary. You have not contracted with a venue to provide a special room, etc. for a Happy Hour type event.</a:t>
            </a:r>
          </a:p>
          <a:p>
            <a:pPr marL="0" indent="0">
              <a:lnSpc>
                <a:spcPct val="90000"/>
              </a:lnSpc>
              <a:buNone/>
            </a:pPr>
            <a:r>
              <a:rPr lang="en-US" sz="2200" dirty="0"/>
              <a:t>Note on Raffles/Auctions – total dollars taken in for a raffle/auction is not included into your total income for a programming event  - these are fundraising dollars and need to be reported to NEWH, Inc. </a:t>
            </a:r>
          </a:p>
          <a:p>
            <a:pPr lvl="1">
              <a:lnSpc>
                <a:spcPct val="90000"/>
              </a:lnSpc>
            </a:pPr>
            <a:r>
              <a:rPr lang="en-US" sz="2200" dirty="0"/>
              <a:t>Be sure to know your state/county guidelines regarding raffles (contact Susan Huntington in the NEWH office to help with that).</a:t>
            </a:r>
          </a:p>
          <a:p>
            <a:pPr marL="0" indent="0" eaLnBrk="1" fontAlgn="auto" hangingPunct="1">
              <a:lnSpc>
                <a:spcPct val="90000"/>
              </a:lnSpc>
              <a:spcAft>
                <a:spcPts val="0"/>
              </a:spcAft>
              <a:buClr>
                <a:schemeClr val="accent3"/>
              </a:buClr>
              <a:buNone/>
              <a:defRPr/>
            </a:pPr>
            <a:endParaRPr lang="en-US" sz="1600" dirty="0"/>
          </a:p>
          <a:p>
            <a:pPr>
              <a:lnSpc>
                <a:spcPct val="90000"/>
              </a:lnSpc>
            </a:pPr>
            <a:endParaRPr lang="en-US" sz="1300" dirty="0"/>
          </a:p>
        </p:txBody>
      </p:sp>
      <p:pic>
        <p:nvPicPr>
          <p:cNvPr id="6" name="Graphic 5">
            <a:extLst>
              <a:ext uri="{FF2B5EF4-FFF2-40B4-BE49-F238E27FC236}">
                <a16:creationId xmlns:a16="http://schemas.microsoft.com/office/drawing/2014/main" id="{C4733FF6-FFFB-10D7-5A56-7BFB6F98F5F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3" y="5478517"/>
            <a:ext cx="1743387" cy="2256149"/>
          </a:xfrm>
          <a:prstGeom prst="rect">
            <a:avLst/>
          </a:prstGeom>
        </p:spPr>
      </p:pic>
      <p:pic>
        <p:nvPicPr>
          <p:cNvPr id="7" name="Picture 6" descr="A group of women posing for a photo&#10;&#10;Description automatically generated with medium confidence">
            <a:extLst>
              <a:ext uri="{FF2B5EF4-FFF2-40B4-BE49-F238E27FC236}">
                <a16:creationId xmlns:a16="http://schemas.microsoft.com/office/drawing/2014/main" id="{A8D7D03D-2564-0F5D-97BE-410150A170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889" y="685799"/>
            <a:ext cx="3323375" cy="5486399"/>
          </a:xfrm>
          <a:prstGeom prst="rect">
            <a:avLst/>
          </a:prstGeom>
        </p:spPr>
      </p:pic>
    </p:spTree>
    <p:extLst>
      <p:ext uri="{BB962C8B-B14F-4D97-AF65-F5344CB8AC3E}">
        <p14:creationId xmlns:p14="http://schemas.microsoft.com/office/powerpoint/2010/main" val="3588817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9A2D59-795F-3E0C-BE8D-1CB040A86DF8}"/>
              </a:ext>
            </a:extLst>
          </p:cNvPr>
          <p:cNvSpPr>
            <a:spLocks noGrp="1"/>
          </p:cNvSpPr>
          <p:nvPr>
            <p:ph type="title"/>
          </p:nvPr>
        </p:nvSpPr>
        <p:spPr>
          <a:xfrm>
            <a:off x="998369" y="1065791"/>
            <a:ext cx="6863369" cy="813498"/>
          </a:xfrm>
        </p:spPr>
        <p:txBody>
          <a:bodyPr>
            <a:noAutofit/>
          </a:bodyPr>
          <a:lstStyle/>
          <a:p>
            <a:pPr algn="ctr"/>
            <a:r>
              <a:rPr lang="en-US" dirty="0"/>
              <a:t>Role of Programming Director</a:t>
            </a:r>
          </a:p>
        </p:txBody>
      </p:sp>
      <p:sp>
        <p:nvSpPr>
          <p:cNvPr id="3" name="Content Placeholder 2">
            <a:extLst>
              <a:ext uri="{FF2B5EF4-FFF2-40B4-BE49-F238E27FC236}">
                <a16:creationId xmlns:a16="http://schemas.microsoft.com/office/drawing/2014/main" id="{C6551FF7-66C9-1879-990F-47B7D668E6A3}"/>
              </a:ext>
            </a:extLst>
          </p:cNvPr>
          <p:cNvSpPr>
            <a:spLocks noGrp="1"/>
          </p:cNvSpPr>
          <p:nvPr>
            <p:ph idx="1"/>
          </p:nvPr>
        </p:nvSpPr>
        <p:spPr>
          <a:xfrm>
            <a:off x="1284850" y="1960368"/>
            <a:ext cx="6576888" cy="3721350"/>
          </a:xfrm>
        </p:spPr>
        <p:txBody>
          <a:bodyPr>
            <a:normAutofit/>
          </a:bodyPr>
          <a:lstStyle/>
          <a:p>
            <a:pPr marL="0" indent="0" eaLnBrk="1" fontAlgn="auto" hangingPunct="1">
              <a:lnSpc>
                <a:spcPct val="90000"/>
              </a:lnSpc>
              <a:spcAft>
                <a:spcPts val="0"/>
              </a:spcAft>
              <a:buClr>
                <a:schemeClr val="accent3"/>
              </a:buClr>
              <a:buFont typeface="Wingdings 2" panose="05020102010507070707" pitchFamily="18" charset="2"/>
              <a:buNone/>
              <a:defRPr/>
            </a:pPr>
            <a:r>
              <a:rPr lang="en-US" b="1" dirty="0"/>
              <a:t>The Programming Director will:</a:t>
            </a:r>
          </a:p>
          <a:p>
            <a:pPr marL="617220" lvl="1" indent="-342900" eaLnBrk="1" fontAlgn="auto" hangingPunct="1">
              <a:lnSpc>
                <a:spcPct val="90000"/>
              </a:lnSpc>
              <a:spcAft>
                <a:spcPts val="0"/>
              </a:spcAft>
              <a:defRPr/>
            </a:pPr>
            <a:r>
              <a:rPr lang="en-US" dirty="0"/>
              <a:t>Plan and implement each general meeting/event.</a:t>
            </a:r>
          </a:p>
          <a:p>
            <a:pPr marL="617220" lvl="1" indent="-342900" eaLnBrk="1" fontAlgn="auto" hangingPunct="1">
              <a:lnSpc>
                <a:spcPct val="90000"/>
              </a:lnSpc>
              <a:spcAft>
                <a:spcPts val="0"/>
              </a:spcAft>
              <a:defRPr/>
            </a:pPr>
            <a:r>
              <a:rPr lang="en-US"/>
              <a:t>With your </a:t>
            </a:r>
            <a:r>
              <a:rPr lang="en-US" dirty="0"/>
              <a:t>programming chair/committee, develop a calendar of events for the year to be voted/approved by the board. Aim for high-quality educational events your members will want to attend. </a:t>
            </a:r>
          </a:p>
          <a:p>
            <a:pPr marL="617220" lvl="1" indent="-342900" eaLnBrk="1" fontAlgn="auto" hangingPunct="1">
              <a:lnSpc>
                <a:spcPct val="90000"/>
              </a:lnSpc>
              <a:spcAft>
                <a:spcPts val="0"/>
              </a:spcAft>
              <a:defRPr/>
            </a:pPr>
            <a:r>
              <a:rPr lang="en-US" dirty="0"/>
              <a:t>Prepare a budget for each event to be approved by the Board – gather sponsorships to underwrite events. </a:t>
            </a:r>
          </a:p>
          <a:p>
            <a:pPr marL="617220" lvl="1" indent="-342900" eaLnBrk="1" fontAlgn="auto" hangingPunct="1">
              <a:lnSpc>
                <a:spcPct val="90000"/>
              </a:lnSpc>
              <a:spcAft>
                <a:spcPts val="0"/>
              </a:spcAft>
              <a:defRPr/>
            </a:pPr>
            <a:r>
              <a:rPr lang="en-US" dirty="0"/>
              <a:t>Provide results of Activity Report to Board after each meeting and submit that to NEWH, Inc. within 45 days of event. </a:t>
            </a:r>
          </a:p>
          <a:p>
            <a:pPr marL="0" indent="0">
              <a:lnSpc>
                <a:spcPct val="90000"/>
              </a:lnSpc>
              <a:buNone/>
            </a:pPr>
            <a:endParaRPr lang="en-US" sz="1300" dirty="0"/>
          </a:p>
        </p:txBody>
      </p:sp>
      <p:pic>
        <p:nvPicPr>
          <p:cNvPr id="5" name="Picture 4" descr="A picture containing table, indoor, plate, drink&#10;&#10;Description automatically generated">
            <a:extLst>
              <a:ext uri="{FF2B5EF4-FFF2-40B4-BE49-F238E27FC236}">
                <a16:creationId xmlns:a16="http://schemas.microsoft.com/office/drawing/2014/main" id="{D20451EF-FA20-203F-32B6-0B7DE923B5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8148219" y="1858290"/>
            <a:ext cx="2705100" cy="3141420"/>
          </a:xfrm>
          <a:prstGeom prst="rect">
            <a:avLst/>
          </a:prstGeom>
        </p:spPr>
      </p:pic>
      <p:pic>
        <p:nvPicPr>
          <p:cNvPr id="7" name="Graphic 6">
            <a:extLst>
              <a:ext uri="{FF2B5EF4-FFF2-40B4-BE49-F238E27FC236}">
                <a16:creationId xmlns:a16="http://schemas.microsoft.com/office/drawing/2014/main" id="{61A9CE87-9A23-20A6-CBA6-EB8612B7258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1231" y="5486400"/>
            <a:ext cx="1700769" cy="2200996"/>
          </a:xfrm>
          <a:prstGeom prst="rect">
            <a:avLst/>
          </a:prstGeom>
        </p:spPr>
      </p:pic>
    </p:spTree>
    <p:extLst>
      <p:ext uri="{BB962C8B-B14F-4D97-AF65-F5344CB8AC3E}">
        <p14:creationId xmlns:p14="http://schemas.microsoft.com/office/powerpoint/2010/main" val="1528986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8B2275A-2AB8-5346-7790-4447C12AD308}"/>
              </a:ext>
            </a:extLst>
          </p:cNvPr>
          <p:cNvSpPr>
            <a:spLocks noGrp="1"/>
          </p:cNvSpPr>
          <p:nvPr>
            <p:ph type="title"/>
          </p:nvPr>
        </p:nvSpPr>
        <p:spPr>
          <a:xfrm>
            <a:off x="1371599" y="1010097"/>
            <a:ext cx="9486901" cy="706870"/>
          </a:xfrm>
        </p:spPr>
        <p:txBody>
          <a:bodyPr anchor="b">
            <a:normAutofit/>
          </a:bodyPr>
          <a:lstStyle/>
          <a:p>
            <a:pPr algn="ctr"/>
            <a:r>
              <a:rPr lang="en-US" dirty="0"/>
              <a:t>Insurance Coverages</a:t>
            </a:r>
          </a:p>
        </p:txBody>
      </p:sp>
      <p:sp>
        <p:nvSpPr>
          <p:cNvPr id="3" name="Content Placeholder 2">
            <a:extLst>
              <a:ext uri="{FF2B5EF4-FFF2-40B4-BE49-F238E27FC236}">
                <a16:creationId xmlns:a16="http://schemas.microsoft.com/office/drawing/2014/main" id="{AFA9057A-CCB2-4BA8-A463-3B9DFD3D9618}"/>
              </a:ext>
            </a:extLst>
          </p:cNvPr>
          <p:cNvSpPr>
            <a:spLocks noGrp="1"/>
          </p:cNvSpPr>
          <p:nvPr>
            <p:ph idx="1"/>
          </p:nvPr>
        </p:nvSpPr>
        <p:spPr>
          <a:xfrm>
            <a:off x="1371600" y="2041264"/>
            <a:ext cx="9486901" cy="3705635"/>
          </a:xfrm>
        </p:spPr>
        <p:txBody>
          <a:bodyPr>
            <a:normAutofit/>
          </a:bodyPr>
          <a:lstStyle/>
          <a:p>
            <a:pPr eaLnBrk="1" hangingPunct="1">
              <a:spcBef>
                <a:spcPct val="35000"/>
              </a:spcBef>
              <a:buClr>
                <a:schemeClr val="accent3"/>
              </a:buClr>
              <a:defRPr/>
            </a:pPr>
            <a:r>
              <a:rPr lang="en-US" altLang="en-US" sz="2000" b="1" dirty="0"/>
              <a:t>Errors and Omissions</a:t>
            </a:r>
            <a:r>
              <a:rPr lang="en-US" altLang="en-US" sz="2000" dirty="0"/>
              <a:t> - covers the actions of the leadership, for example antitrust violations, etc. – this is provided to each chapter by the NEWH office.</a:t>
            </a:r>
          </a:p>
          <a:p>
            <a:pPr>
              <a:spcBef>
                <a:spcPct val="35000"/>
              </a:spcBef>
              <a:buClr>
                <a:schemeClr val="accent3"/>
              </a:buClr>
              <a:defRPr/>
            </a:pPr>
            <a:r>
              <a:rPr lang="en-US" altLang="en-US" sz="2000" b="1" dirty="0"/>
              <a:t>Certificate of Insurance (COI) – </a:t>
            </a:r>
            <a:r>
              <a:rPr lang="en-US" altLang="en-US" sz="2000" dirty="0"/>
              <a:t>covers event liability </a:t>
            </a:r>
            <a:r>
              <a:rPr lang="en-US" altLang="en-US" sz="2000" b="1" dirty="0"/>
              <a:t>– </a:t>
            </a:r>
            <a:r>
              <a:rPr lang="en-US" altLang="en-US" sz="2000" dirty="0"/>
              <a:t>this is the responsibility of your chapter per event. </a:t>
            </a:r>
            <a:r>
              <a:rPr lang="en-US" sz="2000" dirty="0"/>
              <a:t>Confirm with your venue if a COI is required to be on file for the event. </a:t>
            </a:r>
            <a:r>
              <a:rPr lang="en-US" altLang="en-US" sz="2000" dirty="0"/>
              <a:t>Each certificate of insurance is $50. Contact Susan Huntington in the NEWH office </a:t>
            </a:r>
            <a:r>
              <a:rPr lang="en-US" altLang="en-US" sz="2000" u="sng" dirty="0"/>
              <a:t>3 weeks prior </a:t>
            </a:r>
            <a:r>
              <a:rPr lang="en-US" altLang="en-US" sz="2000" dirty="0"/>
              <a:t>to event to obtain a certificate. </a:t>
            </a:r>
          </a:p>
          <a:p>
            <a:pPr>
              <a:spcBef>
                <a:spcPct val="35000"/>
              </a:spcBef>
              <a:buClr>
                <a:schemeClr val="accent3"/>
              </a:buClr>
              <a:defRPr/>
            </a:pPr>
            <a:r>
              <a:rPr lang="en-US" altLang="en-US" dirty="0"/>
              <a:t>Chapters are required to purchase a certificate of insurance on an individual basis through NEWH, Inc. for any NEWH sponsored event (it is not required for your monthly social events – i.e., Toasty Tuesdays, Thirsty Thursdays, Happy hours, etc. that take place in a bar/restaurant). </a:t>
            </a:r>
            <a:endParaRPr lang="en-US" dirty="0"/>
          </a:p>
        </p:txBody>
      </p:sp>
      <p:pic>
        <p:nvPicPr>
          <p:cNvPr id="4" name="Graphic 3">
            <a:extLst>
              <a:ext uri="{FF2B5EF4-FFF2-40B4-BE49-F238E27FC236}">
                <a16:creationId xmlns:a16="http://schemas.microsoft.com/office/drawing/2014/main" id="{3CA02170-DBCE-FE40-94A2-57A8751C73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668000" y="6236972"/>
            <a:ext cx="1433649" cy="556255"/>
          </a:xfrm>
          <a:prstGeom prst="rect">
            <a:avLst/>
          </a:prstGeom>
        </p:spPr>
      </p:pic>
    </p:spTree>
    <p:extLst>
      <p:ext uri="{BB962C8B-B14F-4D97-AF65-F5344CB8AC3E}">
        <p14:creationId xmlns:p14="http://schemas.microsoft.com/office/powerpoint/2010/main" val="252325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B2275A-2AB8-5346-7790-4447C12AD308}"/>
              </a:ext>
            </a:extLst>
          </p:cNvPr>
          <p:cNvSpPr>
            <a:spLocks noGrp="1"/>
          </p:cNvSpPr>
          <p:nvPr>
            <p:ph type="title"/>
          </p:nvPr>
        </p:nvSpPr>
        <p:spPr>
          <a:xfrm>
            <a:off x="685800" y="412652"/>
            <a:ext cx="5410200" cy="745149"/>
          </a:xfrm>
        </p:spPr>
        <p:txBody>
          <a:bodyPr>
            <a:normAutofit/>
          </a:bodyPr>
          <a:lstStyle/>
          <a:p>
            <a:pPr algn="ctr"/>
            <a:r>
              <a:rPr lang="en-US" dirty="0"/>
              <a:t>NEWH Liquor Policy</a:t>
            </a:r>
          </a:p>
        </p:txBody>
      </p:sp>
      <p:sp>
        <p:nvSpPr>
          <p:cNvPr id="3" name="Content Placeholder 2">
            <a:extLst>
              <a:ext uri="{FF2B5EF4-FFF2-40B4-BE49-F238E27FC236}">
                <a16:creationId xmlns:a16="http://schemas.microsoft.com/office/drawing/2014/main" id="{AFA9057A-CCB2-4BA8-A463-3B9DFD3D9618}"/>
              </a:ext>
            </a:extLst>
          </p:cNvPr>
          <p:cNvSpPr>
            <a:spLocks noGrp="1"/>
          </p:cNvSpPr>
          <p:nvPr>
            <p:ph idx="1"/>
          </p:nvPr>
        </p:nvSpPr>
        <p:spPr>
          <a:xfrm>
            <a:off x="685798" y="1341997"/>
            <a:ext cx="5410201" cy="4957827"/>
          </a:xfrm>
        </p:spPr>
        <p:txBody>
          <a:bodyPr>
            <a:normAutofit fontScale="92500" lnSpcReduction="10000"/>
          </a:bodyPr>
          <a:lstStyle/>
          <a:p>
            <a:pPr eaLnBrk="1" hangingPunct="1">
              <a:lnSpc>
                <a:spcPct val="90000"/>
              </a:lnSpc>
              <a:spcBef>
                <a:spcPts val="1000"/>
              </a:spcBef>
              <a:buClr>
                <a:schemeClr val="accent3"/>
              </a:buClr>
              <a:defRPr/>
            </a:pPr>
            <a:r>
              <a:rPr lang="en-US" altLang="en-US" sz="2200" dirty="0"/>
              <a:t>The purpose of this general policy is to establish appropriate guidelines to protect chapters and NEWH, Inc. from potential legal action associated with alcohol consumption at NEWH sponsored events.</a:t>
            </a:r>
          </a:p>
          <a:p>
            <a:pPr eaLnBrk="1" hangingPunct="1">
              <a:lnSpc>
                <a:spcPct val="90000"/>
              </a:lnSpc>
              <a:spcBef>
                <a:spcPts val="1000"/>
              </a:spcBef>
              <a:buClr>
                <a:schemeClr val="accent3"/>
              </a:buClr>
              <a:defRPr/>
            </a:pPr>
            <a:r>
              <a:rPr lang="en-US" altLang="en-US" sz="2200" dirty="0"/>
              <a:t>If at any level NEWH serves alcohol, or sponsors, co-sponsors or participates in an event where alcohol is served, NEWH may be at risk of liability for claims arising from the conduct of persons who are intoxicated by alcohol served at the event.</a:t>
            </a:r>
          </a:p>
          <a:p>
            <a:pPr eaLnBrk="1" hangingPunct="1">
              <a:lnSpc>
                <a:spcPct val="90000"/>
              </a:lnSpc>
              <a:spcBef>
                <a:spcPts val="1000"/>
              </a:spcBef>
              <a:buClr>
                <a:schemeClr val="accent3"/>
              </a:buClr>
              <a:defRPr/>
            </a:pPr>
            <a:r>
              <a:rPr lang="en-US" altLang="en-US" sz="2200" dirty="0"/>
              <a:t>Event venues must carry insurance and the chapter should obtain a copy of insurance from the event venue prior to the event. </a:t>
            </a:r>
          </a:p>
          <a:p>
            <a:pPr eaLnBrk="1" hangingPunct="1">
              <a:lnSpc>
                <a:spcPct val="90000"/>
              </a:lnSpc>
              <a:spcBef>
                <a:spcPts val="1000"/>
              </a:spcBef>
              <a:buClr>
                <a:schemeClr val="accent3"/>
              </a:buClr>
              <a:defRPr/>
            </a:pPr>
            <a:r>
              <a:rPr lang="en-US" altLang="en-US" sz="2200" dirty="0"/>
              <a:t>The certificate of insurance is only liability insurance, not host liquor liability which is a completely different policy.</a:t>
            </a:r>
          </a:p>
          <a:p>
            <a:pPr>
              <a:lnSpc>
                <a:spcPct val="90000"/>
              </a:lnSpc>
            </a:pPr>
            <a:endParaRPr lang="en-US" sz="1700" dirty="0"/>
          </a:p>
        </p:txBody>
      </p:sp>
      <p:pic>
        <p:nvPicPr>
          <p:cNvPr id="5" name="Picture 4" descr="A picture containing indoor&#10;&#10;Description automatically generated">
            <a:extLst>
              <a:ext uri="{FF2B5EF4-FFF2-40B4-BE49-F238E27FC236}">
                <a16:creationId xmlns:a16="http://schemas.microsoft.com/office/drawing/2014/main" id="{EA033BAA-8EA1-8625-F956-5698657250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467600" y="685800"/>
            <a:ext cx="4038600" cy="5486400"/>
          </a:xfrm>
          <a:prstGeom prst="rect">
            <a:avLst/>
          </a:prstGeom>
        </p:spPr>
      </p:pic>
      <p:pic>
        <p:nvPicPr>
          <p:cNvPr id="6" name="Graphic 5">
            <a:extLst>
              <a:ext uri="{FF2B5EF4-FFF2-40B4-BE49-F238E27FC236}">
                <a16:creationId xmlns:a16="http://schemas.microsoft.com/office/drawing/2014/main" id="{AA81A830-D78B-06DB-9D1B-3AA832B54C1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131" y="5505404"/>
            <a:ext cx="1700769" cy="2200996"/>
          </a:xfrm>
          <a:prstGeom prst="rect">
            <a:avLst/>
          </a:prstGeom>
        </p:spPr>
      </p:pic>
    </p:spTree>
    <p:extLst>
      <p:ext uri="{BB962C8B-B14F-4D97-AF65-F5344CB8AC3E}">
        <p14:creationId xmlns:p14="http://schemas.microsoft.com/office/powerpoint/2010/main" val="2013580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205098-3819-2791-878D-A4D9F40DFDFC}"/>
              </a:ext>
            </a:extLst>
          </p:cNvPr>
          <p:cNvSpPr>
            <a:spLocks noGrp="1"/>
          </p:cNvSpPr>
          <p:nvPr>
            <p:ph type="title"/>
          </p:nvPr>
        </p:nvSpPr>
        <p:spPr>
          <a:xfrm>
            <a:off x="413657" y="1371600"/>
            <a:ext cx="3320143" cy="4114800"/>
          </a:xfrm>
        </p:spPr>
        <p:txBody>
          <a:bodyPr anchor="ctr">
            <a:normAutofit/>
          </a:bodyPr>
          <a:lstStyle/>
          <a:p>
            <a:pPr algn="ctr"/>
            <a:r>
              <a:rPr lang="en-US" dirty="0">
                <a:solidFill>
                  <a:schemeClr val="bg2"/>
                </a:solidFill>
              </a:rPr>
              <a:t>NEWH Liquor Policy Guidelines</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2259317-BE48-E4AC-1FC8-1811913152B5}"/>
              </a:ext>
            </a:extLst>
          </p:cNvPr>
          <p:cNvSpPr>
            <a:spLocks noGrp="1"/>
          </p:cNvSpPr>
          <p:nvPr>
            <p:ph idx="1"/>
          </p:nvPr>
        </p:nvSpPr>
        <p:spPr>
          <a:xfrm>
            <a:off x="5150069" y="977462"/>
            <a:ext cx="5969876" cy="4866290"/>
          </a:xfrm>
        </p:spPr>
        <p:txBody>
          <a:bodyPr anchor="ctr">
            <a:normAutofit fontScale="92500" lnSpcReduction="20000"/>
          </a:bodyPr>
          <a:lstStyle/>
          <a:p>
            <a:pPr eaLnBrk="1" hangingPunct="1">
              <a:lnSpc>
                <a:spcPct val="90000"/>
              </a:lnSpc>
              <a:spcBef>
                <a:spcPts val="1000"/>
              </a:spcBef>
              <a:buClr>
                <a:schemeClr val="accent3"/>
              </a:buClr>
              <a:defRPr/>
            </a:pPr>
            <a:r>
              <a:rPr lang="en-US" altLang="en-US" sz="2200" dirty="0"/>
              <a:t>Do not allow continued service of alcoholic beverages to intoxicated individuals.</a:t>
            </a:r>
          </a:p>
          <a:p>
            <a:pPr eaLnBrk="1" hangingPunct="1">
              <a:lnSpc>
                <a:spcPct val="90000"/>
              </a:lnSpc>
              <a:spcBef>
                <a:spcPts val="1000"/>
              </a:spcBef>
              <a:buClr>
                <a:schemeClr val="accent3"/>
              </a:buClr>
              <a:defRPr/>
            </a:pPr>
            <a:r>
              <a:rPr lang="en-US" altLang="en-US" sz="2200" dirty="0"/>
              <a:t>Obtain the appropriate certificate of insurance and copy of host liquor liability insurance for all applicable events. </a:t>
            </a:r>
          </a:p>
          <a:p>
            <a:pPr eaLnBrk="1" hangingPunct="1">
              <a:lnSpc>
                <a:spcPct val="90000"/>
              </a:lnSpc>
              <a:spcBef>
                <a:spcPts val="1000"/>
              </a:spcBef>
              <a:buClr>
                <a:schemeClr val="accent3"/>
              </a:buClr>
              <a:defRPr/>
            </a:pPr>
            <a:r>
              <a:rPr lang="en-US" altLang="en-US" sz="2200" dirty="0"/>
              <a:t>Avoid “Open Bar”. </a:t>
            </a:r>
          </a:p>
          <a:p>
            <a:pPr eaLnBrk="1" hangingPunct="1">
              <a:lnSpc>
                <a:spcPct val="90000"/>
              </a:lnSpc>
              <a:spcBef>
                <a:spcPts val="1000"/>
              </a:spcBef>
              <a:buClr>
                <a:schemeClr val="accent3"/>
              </a:buClr>
              <a:defRPr/>
            </a:pPr>
            <a:r>
              <a:rPr lang="en-US" altLang="en-US" sz="2200" dirty="0"/>
              <a:t>Engage licensed professional Servers who are trained in responsible alcohol service, either as a third party or through the hotel or event facility where your event is located. Only the professional/licensed Servers should provide, serve and sell the liquor being consumed. NEWH members/nonmembers or anyone representing NEWH should not be serving alcohol at an event.</a:t>
            </a:r>
          </a:p>
          <a:p>
            <a:pPr eaLnBrk="1" hangingPunct="1">
              <a:lnSpc>
                <a:spcPct val="90000"/>
              </a:lnSpc>
              <a:spcBef>
                <a:spcPts val="1000"/>
              </a:spcBef>
              <a:buClr>
                <a:schemeClr val="accent3"/>
              </a:buClr>
              <a:defRPr/>
            </a:pPr>
            <a:r>
              <a:rPr lang="en-US" altLang="en-US" sz="2200" dirty="0"/>
              <a:t>Verify and comply with any State or local laws requiring licensing, training or certification for Servers of alcoholic beverages. </a:t>
            </a:r>
          </a:p>
          <a:p>
            <a:pPr eaLnBrk="1" hangingPunct="1">
              <a:lnSpc>
                <a:spcPct val="90000"/>
              </a:lnSpc>
              <a:spcBef>
                <a:spcPts val="1000"/>
              </a:spcBef>
              <a:buClr>
                <a:schemeClr val="accent3"/>
              </a:buClr>
              <a:defRPr/>
            </a:pPr>
            <a:r>
              <a:rPr lang="en-US" altLang="en-US" sz="2200" dirty="0"/>
              <a:t>Request that your Server or event venue provide a copy of their host liquor liability insurance, and request that NEWH be named as an additional insured party.</a:t>
            </a:r>
          </a:p>
          <a:p>
            <a:pPr marL="0" indent="0">
              <a:lnSpc>
                <a:spcPct val="90000"/>
              </a:lnSpc>
              <a:buNone/>
            </a:pPr>
            <a:endParaRPr lang="en-US" sz="1400" dirty="0"/>
          </a:p>
        </p:txBody>
      </p:sp>
      <p:pic>
        <p:nvPicPr>
          <p:cNvPr id="4" name="Graphic 3">
            <a:extLst>
              <a:ext uri="{FF2B5EF4-FFF2-40B4-BE49-F238E27FC236}">
                <a16:creationId xmlns:a16="http://schemas.microsoft.com/office/drawing/2014/main" id="{B05E5671-839F-B84E-5360-ECF5485E5E4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128974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2DC154-CC4E-D7B6-783D-7A096F16F965}"/>
              </a:ext>
            </a:extLst>
          </p:cNvPr>
          <p:cNvSpPr>
            <a:spLocks noGrp="1"/>
          </p:cNvSpPr>
          <p:nvPr>
            <p:ph type="title"/>
          </p:nvPr>
        </p:nvSpPr>
        <p:spPr>
          <a:xfrm>
            <a:off x="2057400" y="3687878"/>
            <a:ext cx="8115299" cy="1265404"/>
          </a:xfrm>
        </p:spPr>
        <p:txBody>
          <a:bodyPr vert="horz" lIns="91440" tIns="45720" rIns="91440" bIns="45720" rtlCol="0" anchor="b">
            <a:normAutofit/>
          </a:bodyPr>
          <a:lstStyle/>
          <a:p>
            <a:pPr algn="ctr"/>
            <a:r>
              <a:rPr lang="en-US" b="1" dirty="0"/>
              <a:t>NEWH</a:t>
            </a:r>
            <a:r>
              <a:rPr lang="en-US" b="1" kern="1200" cap="all" spc="300" baseline="0" dirty="0">
                <a:solidFill>
                  <a:schemeClr val="tx2"/>
                </a:solidFill>
              </a:rPr>
              <a:t> Vision</a:t>
            </a:r>
          </a:p>
        </p:txBody>
      </p:sp>
      <p:sp>
        <p:nvSpPr>
          <p:cNvPr id="3" name="Content Placeholder 2">
            <a:extLst>
              <a:ext uri="{FF2B5EF4-FFF2-40B4-BE49-F238E27FC236}">
                <a16:creationId xmlns:a16="http://schemas.microsoft.com/office/drawing/2014/main" id="{B286A99F-9F0B-143A-69A5-3B08CBE6049C}"/>
              </a:ext>
            </a:extLst>
          </p:cNvPr>
          <p:cNvSpPr>
            <a:spLocks noGrp="1"/>
          </p:cNvSpPr>
          <p:nvPr>
            <p:ph idx="1"/>
          </p:nvPr>
        </p:nvSpPr>
        <p:spPr>
          <a:xfrm>
            <a:off x="2743200" y="4953282"/>
            <a:ext cx="6781800" cy="761118"/>
          </a:xfrm>
        </p:spPr>
        <p:txBody>
          <a:bodyPr vert="horz" lIns="91440" tIns="45720" rIns="91440" bIns="45720" rtlCol="0">
            <a:normAutofit/>
          </a:bodyPr>
          <a:lstStyle/>
          <a:p>
            <a:pPr marL="0" indent="0" algn="ctr">
              <a:buNone/>
            </a:pPr>
            <a:r>
              <a:rPr lang="en-US" sz="2800" i="1" kern="1200" dirty="0">
                <a:solidFill>
                  <a:schemeClr val="tx2"/>
                </a:solidFill>
                <a:latin typeface="+mj-lt"/>
                <a:ea typeface="+mn-ea"/>
                <a:cs typeface="+mn-cs"/>
              </a:rPr>
              <a:t>“</a:t>
            </a:r>
            <a:r>
              <a:rPr lang="en-US" sz="2000" i="1" kern="1200" dirty="0">
                <a:solidFill>
                  <a:schemeClr val="tx2"/>
                </a:solidFill>
                <a:latin typeface="+mj-lt"/>
                <a:ea typeface="+mn-ea"/>
                <a:cs typeface="+mn-cs"/>
              </a:rPr>
              <a:t>The Hospitality Industry Network”</a:t>
            </a:r>
            <a:endParaRPr lang="en-US" sz="2800" i="1" kern="1200" dirty="0">
              <a:solidFill>
                <a:schemeClr val="tx2"/>
              </a:solidFill>
              <a:latin typeface="+mj-lt"/>
              <a:ea typeface="+mn-ea"/>
              <a:cs typeface="+mn-cs"/>
            </a:endParaRPr>
          </a:p>
        </p:txBody>
      </p:sp>
      <p:pic>
        <p:nvPicPr>
          <p:cNvPr id="7" name="Graphic 6" descr="Waiter">
            <a:extLst>
              <a:ext uri="{FF2B5EF4-FFF2-40B4-BE49-F238E27FC236}">
                <a16:creationId xmlns:a16="http://schemas.microsoft.com/office/drawing/2014/main" id="{0621FC3B-1C24-A6C0-AAA0-E9D196ED9A5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77102" y="1371600"/>
            <a:ext cx="2223727" cy="2223727"/>
          </a:xfrm>
          <a:prstGeom prst="rect">
            <a:avLst/>
          </a:prstGeom>
        </p:spPr>
      </p:pic>
      <p:pic>
        <p:nvPicPr>
          <p:cNvPr id="5" name="Picture 4">
            <a:extLst>
              <a:ext uri="{FF2B5EF4-FFF2-40B4-BE49-F238E27FC236}">
                <a16:creationId xmlns:a16="http://schemas.microsoft.com/office/drawing/2014/main" id="{7102D0AB-8739-6C7E-B8F0-8EFAD8AE123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752493" y="6282007"/>
            <a:ext cx="1282751" cy="500836"/>
          </a:xfrm>
          <a:prstGeom prst="rect">
            <a:avLst/>
          </a:prstGeom>
        </p:spPr>
      </p:pic>
    </p:spTree>
    <p:extLst>
      <p:ext uri="{BB962C8B-B14F-4D97-AF65-F5344CB8AC3E}">
        <p14:creationId xmlns:p14="http://schemas.microsoft.com/office/powerpoint/2010/main" val="194805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205098-3819-2791-878D-A4D9F40DFDFC}"/>
              </a:ext>
            </a:extLst>
          </p:cNvPr>
          <p:cNvSpPr>
            <a:spLocks noGrp="1"/>
          </p:cNvSpPr>
          <p:nvPr>
            <p:ph type="title"/>
          </p:nvPr>
        </p:nvSpPr>
        <p:spPr>
          <a:xfrm>
            <a:off x="4256237" y="861773"/>
            <a:ext cx="7098112" cy="684155"/>
          </a:xfrm>
        </p:spPr>
        <p:txBody>
          <a:bodyPr>
            <a:noAutofit/>
          </a:bodyPr>
          <a:lstStyle/>
          <a:p>
            <a:pPr algn="ctr"/>
            <a:r>
              <a:rPr lang="en-US" sz="2800" dirty="0"/>
              <a:t>NEWH Event Refund/Cancellation Policy</a:t>
            </a:r>
          </a:p>
        </p:txBody>
      </p:sp>
      <p:pic>
        <p:nvPicPr>
          <p:cNvPr id="6" name="Picture 5" descr="A picture containing table, plate, dining, set&#10;&#10;Description automatically generated">
            <a:extLst>
              <a:ext uri="{FF2B5EF4-FFF2-40B4-BE49-F238E27FC236}">
                <a16:creationId xmlns:a16="http://schemas.microsoft.com/office/drawing/2014/main" id="{8D86FC3E-F26A-7E6C-4B3B-25854F5F21E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72259317-BE48-E4AC-1FC8-1811913152B5}"/>
              </a:ext>
            </a:extLst>
          </p:cNvPr>
          <p:cNvSpPr>
            <a:spLocks noGrp="1"/>
          </p:cNvSpPr>
          <p:nvPr>
            <p:ph idx="1"/>
          </p:nvPr>
        </p:nvSpPr>
        <p:spPr>
          <a:xfrm>
            <a:off x="4137824" y="1624870"/>
            <a:ext cx="7368375" cy="4046654"/>
          </a:xfrm>
        </p:spPr>
        <p:txBody>
          <a:bodyPr>
            <a:noAutofit/>
          </a:bodyPr>
          <a:lstStyle/>
          <a:p>
            <a:pPr marL="0" indent="0" eaLnBrk="1" hangingPunct="1">
              <a:lnSpc>
                <a:spcPct val="90000"/>
              </a:lnSpc>
              <a:buFont typeface="Wingdings 2" panose="05020102010507070707" pitchFamily="18" charset="2"/>
              <a:buNone/>
              <a:defRPr/>
            </a:pPr>
            <a:r>
              <a:rPr lang="en-US" sz="1600" b="1" dirty="0"/>
              <a:t>‘See Terms &amp; Conditions’ is in the footer of all checkout forms and states:</a:t>
            </a:r>
            <a:br>
              <a:rPr lang="en-US" sz="1600" b="1" dirty="0"/>
            </a:br>
            <a:r>
              <a:rPr lang="en-US" sz="1600" b="1" dirty="0"/>
              <a:t>Event Cancellation by NEWH</a:t>
            </a:r>
          </a:p>
          <a:p>
            <a:pPr eaLnBrk="1" hangingPunct="1">
              <a:lnSpc>
                <a:spcPct val="90000"/>
              </a:lnSpc>
              <a:buClr>
                <a:schemeClr val="accent3"/>
              </a:buClr>
              <a:defRPr/>
            </a:pPr>
            <a:r>
              <a:rPr lang="en-US" sz="1600" dirty="0"/>
              <a:t>NEWH, Inc. and its chapters reserve the right to cancel an event due to low enrollment or other circumstances which would make the event non-viable.</a:t>
            </a:r>
          </a:p>
          <a:p>
            <a:pPr eaLnBrk="1" hangingPunct="1">
              <a:lnSpc>
                <a:spcPct val="90000"/>
              </a:lnSpc>
              <a:buClr>
                <a:schemeClr val="accent3"/>
              </a:buClr>
              <a:defRPr/>
            </a:pPr>
            <a:r>
              <a:rPr lang="en-US" sz="1600" dirty="0"/>
              <a:t>If NEWH, Inc. or its chapters cancels an event, registrants will be offered a full refund.</a:t>
            </a:r>
          </a:p>
          <a:p>
            <a:pPr eaLnBrk="1" hangingPunct="1">
              <a:lnSpc>
                <a:spcPct val="90000"/>
              </a:lnSpc>
              <a:buClr>
                <a:schemeClr val="accent3"/>
              </a:buClr>
              <a:defRPr/>
            </a:pPr>
            <a:r>
              <a:rPr lang="en-US" sz="1600" dirty="0"/>
              <a:t>Should circumstances arise that result in the postponement of an event, registrants will have the option to either receive a full refund or transfer registration to the same event at the new, future date.</a:t>
            </a:r>
          </a:p>
          <a:p>
            <a:pPr marL="0" indent="0" eaLnBrk="1" hangingPunct="1">
              <a:lnSpc>
                <a:spcPct val="90000"/>
              </a:lnSpc>
              <a:spcBef>
                <a:spcPts val="1200"/>
              </a:spcBef>
              <a:buFont typeface="Wingdings 2" panose="05020102010507070707" pitchFamily="18" charset="2"/>
              <a:buNone/>
              <a:defRPr/>
            </a:pPr>
            <a:r>
              <a:rPr lang="en-US" sz="1600" b="1" dirty="0"/>
              <a:t>Registration Cancellation by Sponsor</a:t>
            </a:r>
          </a:p>
          <a:p>
            <a:pPr>
              <a:lnSpc>
                <a:spcPct val="90000"/>
              </a:lnSpc>
              <a:defRPr/>
            </a:pPr>
            <a:r>
              <a:rPr lang="en-US" sz="1600" dirty="0"/>
              <a:t>Unless specifically stated on sponsorship materials, the policy to receive a refund for your sponsorship is:</a:t>
            </a:r>
          </a:p>
          <a:p>
            <a:pPr>
              <a:lnSpc>
                <a:spcPct val="90000"/>
              </a:lnSpc>
              <a:defRPr/>
            </a:pPr>
            <a:r>
              <a:rPr lang="en-US" sz="1600" dirty="0"/>
              <a:t>30 days prior to the event – no refund</a:t>
            </a:r>
          </a:p>
          <a:p>
            <a:pPr>
              <a:lnSpc>
                <a:spcPct val="90000"/>
              </a:lnSpc>
              <a:defRPr/>
            </a:pPr>
            <a:r>
              <a:rPr lang="en-US" sz="1600" dirty="0"/>
              <a:t>within 45 days of event 50% refund</a:t>
            </a:r>
          </a:p>
          <a:p>
            <a:pPr>
              <a:lnSpc>
                <a:spcPct val="90000"/>
              </a:lnSpc>
              <a:defRPr/>
            </a:pPr>
            <a:r>
              <a:rPr lang="en-US" sz="1600" dirty="0"/>
              <a:t>within 60 days 75% refund</a:t>
            </a:r>
          </a:p>
          <a:p>
            <a:pPr>
              <a:lnSpc>
                <a:spcPct val="90000"/>
              </a:lnSpc>
              <a:defRPr/>
            </a:pPr>
            <a:r>
              <a:rPr lang="en-US" sz="1600" dirty="0"/>
              <a:t>within 120 days full refund</a:t>
            </a:r>
          </a:p>
        </p:txBody>
      </p:sp>
      <p:pic>
        <p:nvPicPr>
          <p:cNvPr id="7" name="Graphic 6">
            <a:extLst>
              <a:ext uri="{FF2B5EF4-FFF2-40B4-BE49-F238E27FC236}">
                <a16:creationId xmlns:a16="http://schemas.microsoft.com/office/drawing/2014/main" id="{C2C0A92C-38AF-DBC9-0B07-2AFFB49E610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1203186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066027-970A-D226-C71C-83FDCBB0A2F0}"/>
              </a:ext>
            </a:extLst>
          </p:cNvPr>
          <p:cNvSpPr>
            <a:spLocks noGrp="1"/>
          </p:cNvSpPr>
          <p:nvPr>
            <p:ph type="title"/>
          </p:nvPr>
        </p:nvSpPr>
        <p:spPr>
          <a:xfrm>
            <a:off x="1371600" y="1020728"/>
            <a:ext cx="9486900" cy="572941"/>
          </a:xfrm>
        </p:spPr>
        <p:txBody>
          <a:bodyPr anchor="b">
            <a:normAutofit fontScale="90000"/>
          </a:bodyPr>
          <a:lstStyle/>
          <a:p>
            <a:pPr algn="ctr"/>
            <a:r>
              <a:rPr lang="en-US" altLang="en-US" sz="2700" dirty="0"/>
              <a:t>NEWH Event Refund/Cancellation Policy </a:t>
            </a:r>
            <a:r>
              <a:rPr lang="en-US" altLang="en-US" sz="2000" dirty="0"/>
              <a:t>continued</a:t>
            </a:r>
            <a:endParaRPr lang="en-US" sz="2400" dirty="0"/>
          </a:p>
        </p:txBody>
      </p:sp>
      <p:sp>
        <p:nvSpPr>
          <p:cNvPr id="3" name="Content Placeholder 2">
            <a:extLst>
              <a:ext uri="{FF2B5EF4-FFF2-40B4-BE49-F238E27FC236}">
                <a16:creationId xmlns:a16="http://schemas.microsoft.com/office/drawing/2014/main" id="{56418E91-7595-1A09-4336-B6481FCF95A3}"/>
              </a:ext>
            </a:extLst>
          </p:cNvPr>
          <p:cNvSpPr>
            <a:spLocks noGrp="1"/>
          </p:cNvSpPr>
          <p:nvPr>
            <p:ph idx="1"/>
          </p:nvPr>
        </p:nvSpPr>
        <p:spPr>
          <a:xfrm>
            <a:off x="1371600" y="1680753"/>
            <a:ext cx="9486901" cy="4345577"/>
          </a:xfrm>
        </p:spPr>
        <p:txBody>
          <a:bodyPr>
            <a:normAutofit fontScale="70000" lnSpcReduction="20000"/>
          </a:bodyPr>
          <a:lstStyle/>
          <a:p>
            <a:pPr marL="0" indent="0" eaLnBrk="1" hangingPunct="1">
              <a:lnSpc>
                <a:spcPct val="90000"/>
              </a:lnSpc>
              <a:buFont typeface="Wingdings 2" panose="05020102010507070707" pitchFamily="18" charset="2"/>
              <a:buNone/>
              <a:defRPr/>
            </a:pPr>
            <a:r>
              <a:rPr lang="en-US" sz="2600" b="1" dirty="0"/>
              <a:t>Registration Cancellation by Participant</a:t>
            </a:r>
          </a:p>
          <a:p>
            <a:pPr marL="0" indent="0">
              <a:lnSpc>
                <a:spcPct val="90000"/>
              </a:lnSpc>
              <a:buFont typeface="Wingdings 2" panose="05020102010507070707" pitchFamily="18" charset="2"/>
              <a:buNone/>
              <a:defRPr/>
            </a:pPr>
            <a:r>
              <a:rPr lang="en-US" sz="2600" dirty="0"/>
              <a:t>Unless specifically stated on registration materials, the deadline to receive a refund for your event registration is:</a:t>
            </a:r>
          </a:p>
          <a:p>
            <a:pPr>
              <a:lnSpc>
                <a:spcPct val="90000"/>
              </a:lnSpc>
              <a:defRPr/>
            </a:pPr>
            <a:r>
              <a:rPr lang="en-US" sz="2600" dirty="0"/>
              <a:t>Programming events: 10 days before the event for full refund</a:t>
            </a:r>
          </a:p>
          <a:p>
            <a:pPr>
              <a:lnSpc>
                <a:spcPct val="90000"/>
              </a:lnSpc>
              <a:defRPr/>
            </a:pPr>
            <a:r>
              <a:rPr lang="en-US" sz="2600" dirty="0"/>
              <a:t>Fundraising events: No refund/non-refundable tickets</a:t>
            </a:r>
          </a:p>
          <a:p>
            <a:pPr>
              <a:lnSpc>
                <a:spcPct val="90000"/>
              </a:lnSpc>
              <a:defRPr/>
            </a:pPr>
            <a:r>
              <a:rPr lang="en-US" sz="2600" dirty="0"/>
              <a:t>Cancellations received after the stated deadline will not be eligible for a refund.</a:t>
            </a:r>
          </a:p>
          <a:p>
            <a:pPr>
              <a:lnSpc>
                <a:spcPct val="90000"/>
              </a:lnSpc>
              <a:defRPr/>
            </a:pPr>
            <a:r>
              <a:rPr lang="en-US" sz="2600" dirty="0"/>
              <a:t>Refunds will not be available for registrants who choose not to attend an event.</a:t>
            </a:r>
          </a:p>
          <a:p>
            <a:pPr>
              <a:lnSpc>
                <a:spcPct val="90000"/>
              </a:lnSpc>
              <a:defRPr/>
            </a:pPr>
            <a:r>
              <a:rPr lang="en-US" sz="2600" dirty="0"/>
              <a:t>Cancellations will be accepted via phone, fax or e-mail, and must be received by the stated cancellation deadline.</a:t>
            </a:r>
          </a:p>
          <a:p>
            <a:pPr>
              <a:lnSpc>
                <a:spcPct val="90000"/>
              </a:lnSpc>
              <a:defRPr/>
            </a:pPr>
            <a:r>
              <a:rPr lang="en-US" sz="2600" dirty="0"/>
              <a:t>All refund requests must be made by the attendee or credit card holder.</a:t>
            </a:r>
          </a:p>
          <a:p>
            <a:pPr>
              <a:lnSpc>
                <a:spcPct val="90000"/>
              </a:lnSpc>
              <a:defRPr/>
            </a:pPr>
            <a:r>
              <a:rPr lang="en-US" sz="2600" dirty="0"/>
              <a:t>Refund requests must include the name of the attendee and/or transaction number.</a:t>
            </a:r>
          </a:p>
          <a:p>
            <a:pPr>
              <a:lnSpc>
                <a:spcPct val="90000"/>
              </a:lnSpc>
              <a:defRPr/>
            </a:pPr>
            <a:r>
              <a:rPr lang="en-US" sz="2600" dirty="0"/>
              <a:t>Refunds will be credited back to the original credit card used for payment less any applicable credit card fees.</a:t>
            </a:r>
          </a:p>
          <a:p>
            <a:pPr>
              <a:lnSpc>
                <a:spcPct val="90000"/>
              </a:lnSpc>
              <a:defRPr/>
            </a:pPr>
            <a:r>
              <a:rPr lang="en-US" sz="2600" dirty="0"/>
              <a:t>These above policies apply to all NEWH, Inc.* and its Chapter Events unless otherwise noted in the corresponding event materials. Please read all individual event information thoroughly.</a:t>
            </a:r>
          </a:p>
          <a:p>
            <a:pPr>
              <a:lnSpc>
                <a:spcPct val="90000"/>
              </a:lnSpc>
              <a:defRPr/>
            </a:pPr>
            <a:endParaRPr lang="en-US" sz="2600" dirty="0"/>
          </a:p>
          <a:p>
            <a:pPr marL="0" indent="0">
              <a:lnSpc>
                <a:spcPct val="90000"/>
              </a:lnSpc>
              <a:buNone/>
            </a:pPr>
            <a:endParaRPr lang="en-US" sz="1000" dirty="0"/>
          </a:p>
        </p:txBody>
      </p:sp>
      <p:pic>
        <p:nvPicPr>
          <p:cNvPr id="4" name="Graphic 3">
            <a:extLst>
              <a:ext uri="{FF2B5EF4-FFF2-40B4-BE49-F238E27FC236}">
                <a16:creationId xmlns:a16="http://schemas.microsoft.com/office/drawing/2014/main" id="{B3CE7412-4990-4083-CC0C-4A501C95046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15532442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B8F75B-C884-4D2B-AE54-13C07B581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9BEB22-9F8A-03E2-1DF2-33CC0F6EB3A3}"/>
              </a:ext>
            </a:extLst>
          </p:cNvPr>
          <p:cNvSpPr>
            <a:spLocks noGrp="1"/>
          </p:cNvSpPr>
          <p:nvPr>
            <p:ph type="title"/>
          </p:nvPr>
        </p:nvSpPr>
        <p:spPr>
          <a:xfrm>
            <a:off x="776177" y="568842"/>
            <a:ext cx="3880229" cy="5709684"/>
          </a:xfrm>
        </p:spPr>
        <p:txBody>
          <a:bodyPr anchor="ctr">
            <a:normAutofit/>
          </a:bodyPr>
          <a:lstStyle/>
          <a:p>
            <a:pPr algn="ctr"/>
            <a:r>
              <a:rPr lang="en-US" dirty="0"/>
              <a:t>Role of the Fundraising Director</a:t>
            </a:r>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143238-AD59-31E4-560F-CE543A702C39}"/>
              </a:ext>
            </a:extLst>
          </p:cNvPr>
          <p:cNvSpPr>
            <a:spLocks noGrp="1"/>
          </p:cNvSpPr>
          <p:nvPr>
            <p:ph idx="1"/>
          </p:nvPr>
        </p:nvSpPr>
        <p:spPr>
          <a:xfrm>
            <a:off x="5959366" y="683172"/>
            <a:ext cx="5696606" cy="5595354"/>
          </a:xfrm>
        </p:spPr>
        <p:txBody>
          <a:bodyPr anchor="ctr">
            <a:normAutofit fontScale="92500"/>
          </a:bodyPr>
          <a:lstStyle/>
          <a:p>
            <a:pPr marL="0" indent="0" eaLnBrk="1" hangingPunct="1">
              <a:lnSpc>
                <a:spcPct val="90000"/>
              </a:lnSpc>
              <a:spcBef>
                <a:spcPts val="900"/>
              </a:spcBef>
              <a:buFont typeface="Wingdings 2" panose="05020102010507070707" pitchFamily="18" charset="2"/>
              <a:buNone/>
            </a:pPr>
            <a:r>
              <a:rPr lang="en-US" altLang="en-US" sz="2600" b="1" dirty="0"/>
              <a:t>The Fundraising Director will: </a:t>
            </a:r>
          </a:p>
          <a:p>
            <a:pPr>
              <a:lnSpc>
                <a:spcPct val="90000"/>
              </a:lnSpc>
              <a:spcBef>
                <a:spcPts val="900"/>
              </a:spcBef>
            </a:pPr>
            <a:r>
              <a:rPr lang="en-US" altLang="en-US" sz="2200" dirty="0"/>
              <a:t>Organize the annual fundraising event – determine the theme, budget, location and all details that pertain to the event. </a:t>
            </a:r>
          </a:p>
          <a:p>
            <a:pPr>
              <a:lnSpc>
                <a:spcPct val="90000"/>
              </a:lnSpc>
              <a:spcBef>
                <a:spcPts val="900"/>
              </a:spcBef>
            </a:pPr>
            <a:r>
              <a:rPr lang="en-US" altLang="en-US" sz="2200" dirty="0"/>
              <a:t>Each chapter is required to have at least one annual FR event. </a:t>
            </a:r>
          </a:p>
          <a:p>
            <a:pPr>
              <a:lnSpc>
                <a:spcPct val="90000"/>
              </a:lnSpc>
              <a:spcBef>
                <a:spcPts val="900"/>
              </a:spcBef>
            </a:pPr>
            <a:r>
              <a:rPr lang="en-US" altLang="en-US" sz="2200" dirty="0"/>
              <a:t>Present the Fundraising budget to the Board for approval, ensuring adequate funds will be raised. Your fundraiser should be a profitable endeavor and target minimum 40% in net proceeds.</a:t>
            </a:r>
          </a:p>
          <a:p>
            <a:pPr>
              <a:lnSpc>
                <a:spcPct val="90000"/>
              </a:lnSpc>
              <a:spcBef>
                <a:spcPts val="900"/>
              </a:spcBef>
            </a:pPr>
            <a:r>
              <a:rPr lang="en-US" altLang="en-US" sz="2200" dirty="0"/>
              <a:t>Of your total net proceeds, 20% goes to NEWH, Inc., and a minimum of 65% of the remaining proceeds goes to your scholarship fund, with the remainder to admin account. </a:t>
            </a:r>
          </a:p>
          <a:p>
            <a:pPr>
              <a:lnSpc>
                <a:spcPct val="90000"/>
              </a:lnSpc>
              <a:spcBef>
                <a:spcPts val="900"/>
              </a:spcBef>
            </a:pPr>
            <a:r>
              <a:rPr lang="en-US" altLang="en-US" sz="2200" dirty="0"/>
              <a:t>Provide final Results of Activity Report to Board after the fundraiser and submit that final report to NEWH, Inc. office withing 90 days of the event. </a:t>
            </a:r>
          </a:p>
          <a:p>
            <a:pPr>
              <a:lnSpc>
                <a:spcPct val="90000"/>
              </a:lnSpc>
            </a:pPr>
            <a:endParaRPr lang="en-US" sz="1500" dirty="0"/>
          </a:p>
        </p:txBody>
      </p:sp>
      <p:pic>
        <p:nvPicPr>
          <p:cNvPr id="4" name="Graphic 3">
            <a:extLst>
              <a:ext uri="{FF2B5EF4-FFF2-40B4-BE49-F238E27FC236}">
                <a16:creationId xmlns:a16="http://schemas.microsoft.com/office/drawing/2014/main" id="{A6A759CF-22F0-B5DF-A353-C8EC63BF7E1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1400104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3">
            <a:extLst>
              <a:ext uri="{FF2B5EF4-FFF2-40B4-BE49-F238E27FC236}">
                <a16:creationId xmlns:a16="http://schemas.microsoft.com/office/drawing/2014/main" id="{8246CC04-2A14-4599-8B94-8305E093B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0A4D9-68D8-AE25-F496-165E6DDF41D3}"/>
              </a:ext>
            </a:extLst>
          </p:cNvPr>
          <p:cNvSpPr>
            <a:spLocks noGrp="1"/>
          </p:cNvSpPr>
          <p:nvPr>
            <p:ph type="title"/>
          </p:nvPr>
        </p:nvSpPr>
        <p:spPr>
          <a:xfrm>
            <a:off x="698528" y="541606"/>
            <a:ext cx="5410200" cy="1001150"/>
          </a:xfrm>
        </p:spPr>
        <p:txBody>
          <a:bodyPr>
            <a:normAutofit/>
          </a:bodyPr>
          <a:lstStyle/>
          <a:p>
            <a:pPr algn="ctr"/>
            <a:r>
              <a:rPr lang="en-US" dirty="0"/>
              <a:t>Role of the Hospitality Chair</a:t>
            </a:r>
          </a:p>
        </p:txBody>
      </p:sp>
      <p:sp>
        <p:nvSpPr>
          <p:cNvPr id="3" name="Content Placeholder 2">
            <a:extLst>
              <a:ext uri="{FF2B5EF4-FFF2-40B4-BE49-F238E27FC236}">
                <a16:creationId xmlns:a16="http://schemas.microsoft.com/office/drawing/2014/main" id="{ADC57B96-AB07-A117-A184-5CB647E975E8}"/>
              </a:ext>
            </a:extLst>
          </p:cNvPr>
          <p:cNvSpPr>
            <a:spLocks noGrp="1"/>
          </p:cNvSpPr>
          <p:nvPr>
            <p:ph idx="1"/>
          </p:nvPr>
        </p:nvSpPr>
        <p:spPr>
          <a:xfrm>
            <a:off x="685801" y="1677496"/>
            <a:ext cx="5426843" cy="4638898"/>
          </a:xfrm>
        </p:spPr>
        <p:txBody>
          <a:bodyPr>
            <a:normAutofit/>
          </a:bodyPr>
          <a:lstStyle/>
          <a:p>
            <a:pPr marL="0" indent="0" eaLnBrk="1" hangingPunct="1">
              <a:buFont typeface="Wingdings 2" panose="05020102010507070707" pitchFamily="18" charset="2"/>
              <a:buNone/>
            </a:pPr>
            <a:r>
              <a:rPr lang="en-US" altLang="en-US" b="1" dirty="0"/>
              <a:t>The Hospitality Chair will: </a:t>
            </a:r>
          </a:p>
          <a:p>
            <a:pPr lvl="1" eaLnBrk="1" hangingPunct="1"/>
            <a:r>
              <a:rPr lang="en-US" altLang="en-US" dirty="0"/>
              <a:t>Handle the “check-in” at meetings/events - enlist assistance from members (or students). </a:t>
            </a:r>
          </a:p>
          <a:p>
            <a:pPr lvl="1" eaLnBrk="1" hangingPunct="1"/>
            <a:r>
              <a:rPr lang="en-US" altLang="en-US" dirty="0"/>
              <a:t>Have member roster available at hospitality table for members to update their contact information.</a:t>
            </a:r>
          </a:p>
          <a:p>
            <a:pPr lvl="1" eaLnBrk="1" hangingPunct="1"/>
            <a:r>
              <a:rPr lang="en-US" altLang="en-US" dirty="0"/>
              <a:t>Be sure corporate partner sign is displayed at all events.  </a:t>
            </a:r>
          </a:p>
          <a:p>
            <a:pPr lvl="1" eaLnBrk="1" hangingPunct="1"/>
            <a:r>
              <a:rPr lang="en-US" altLang="en-US" dirty="0"/>
              <a:t>Other banners to display could include TopID, scholarship banner, event sponsor signage, etc.</a:t>
            </a:r>
          </a:p>
          <a:p>
            <a:endParaRPr lang="en-US" dirty="0"/>
          </a:p>
        </p:txBody>
      </p:sp>
      <p:sp>
        <p:nvSpPr>
          <p:cNvPr id="29" name="Rectangle 25">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group of women posing for a photo&#10;&#10;Description automatically generated with medium confidence">
            <a:extLst>
              <a:ext uri="{FF2B5EF4-FFF2-40B4-BE49-F238E27FC236}">
                <a16:creationId xmlns:a16="http://schemas.microsoft.com/office/drawing/2014/main" id="{840C38A4-B503-772F-E37B-292BC8222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7600" y="1761280"/>
            <a:ext cx="4055245" cy="3335439"/>
          </a:xfrm>
          <a:prstGeom prst="rect">
            <a:avLst/>
          </a:prstGeom>
        </p:spPr>
      </p:pic>
      <p:pic>
        <p:nvPicPr>
          <p:cNvPr id="11" name="Graphic 10">
            <a:extLst>
              <a:ext uri="{FF2B5EF4-FFF2-40B4-BE49-F238E27FC236}">
                <a16:creationId xmlns:a16="http://schemas.microsoft.com/office/drawing/2014/main" id="{E44D45DC-A83A-A25B-116D-1A64907C6A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2799957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D1C247-1E5B-4399-87F8-31C532F0A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3F0F311-CB15-4C1D-937F-8DBB429D8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96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6F70DE8-A2A4-4336-A602-73036FEDC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76AA23-388D-DD8A-0670-29CA17FB08DD}"/>
              </a:ext>
            </a:extLst>
          </p:cNvPr>
          <p:cNvSpPr>
            <a:spLocks noGrp="1"/>
          </p:cNvSpPr>
          <p:nvPr>
            <p:ph type="title"/>
          </p:nvPr>
        </p:nvSpPr>
        <p:spPr>
          <a:xfrm>
            <a:off x="1157027" y="1371600"/>
            <a:ext cx="3702052" cy="4114800"/>
          </a:xfrm>
        </p:spPr>
        <p:txBody>
          <a:bodyPr anchor="ctr">
            <a:normAutofit/>
          </a:bodyPr>
          <a:lstStyle/>
          <a:p>
            <a:pPr algn="ctr"/>
            <a:r>
              <a:rPr lang="en-US" dirty="0"/>
              <a:t>Role of the scholarship director</a:t>
            </a:r>
          </a:p>
        </p:txBody>
      </p:sp>
      <p:sp>
        <p:nvSpPr>
          <p:cNvPr id="14" name="Rectangle 13">
            <a:extLst>
              <a:ext uri="{FF2B5EF4-FFF2-40B4-BE49-F238E27FC236}">
                <a16:creationId xmlns:a16="http://schemas.microsoft.com/office/drawing/2014/main" id="{0BC37474-18AF-4624-880A-2ACF6A650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4F7AF0A-2DBB-2731-D6D7-B04126E6E59A}"/>
              </a:ext>
            </a:extLst>
          </p:cNvPr>
          <p:cNvSpPr>
            <a:spLocks noGrp="1"/>
          </p:cNvSpPr>
          <p:nvPr>
            <p:ph idx="1"/>
          </p:nvPr>
        </p:nvSpPr>
        <p:spPr>
          <a:xfrm>
            <a:off x="6203447" y="217715"/>
            <a:ext cx="5694640" cy="6161820"/>
          </a:xfrm>
        </p:spPr>
        <p:txBody>
          <a:bodyPr anchor="ctr">
            <a:normAutofit fontScale="92500"/>
          </a:bodyPr>
          <a:lstStyle/>
          <a:p>
            <a:pPr marL="0" indent="0" eaLnBrk="1" fontAlgn="auto" hangingPunct="1">
              <a:lnSpc>
                <a:spcPct val="90000"/>
              </a:lnSpc>
              <a:spcBef>
                <a:spcPts val="800"/>
              </a:spcBef>
              <a:spcAft>
                <a:spcPts val="0"/>
              </a:spcAft>
              <a:buClr>
                <a:schemeClr val="accent3"/>
              </a:buClr>
              <a:buFont typeface="Wingdings 2" panose="05020102010507070707" pitchFamily="18" charset="2"/>
              <a:buNone/>
              <a:defRPr/>
            </a:pPr>
            <a:r>
              <a:rPr lang="en-US" b="1" dirty="0"/>
              <a:t>Scholarship Director will:</a:t>
            </a:r>
          </a:p>
          <a:p>
            <a:pPr marL="684213" lvl="1" indent="-342900" eaLnBrk="1" fontAlgn="auto" hangingPunct="1">
              <a:lnSpc>
                <a:spcPct val="90000"/>
              </a:lnSpc>
              <a:spcBef>
                <a:spcPts val="800"/>
              </a:spcBef>
              <a:spcAft>
                <a:spcPts val="0"/>
              </a:spcAft>
              <a:defRPr/>
            </a:pPr>
            <a:r>
              <a:rPr lang="en-US" dirty="0"/>
              <a:t>Engage students: schedule college visits, offer student/educator events, encourage student representative participation.</a:t>
            </a:r>
          </a:p>
          <a:p>
            <a:pPr marL="684213" lvl="1" indent="-342900" eaLnBrk="1" fontAlgn="auto" hangingPunct="1">
              <a:lnSpc>
                <a:spcPct val="90000"/>
              </a:lnSpc>
              <a:spcBef>
                <a:spcPts val="800"/>
              </a:spcBef>
              <a:spcAft>
                <a:spcPts val="0"/>
              </a:spcAft>
              <a:defRPr/>
            </a:pPr>
            <a:r>
              <a:rPr lang="en-US" dirty="0"/>
              <a:t>Post chapter scholarship and event details on college social media sites, share with student groups and financial aid offices.</a:t>
            </a:r>
          </a:p>
          <a:p>
            <a:pPr marL="684213" lvl="1" indent="-342900" eaLnBrk="1" fontAlgn="auto" hangingPunct="1">
              <a:lnSpc>
                <a:spcPct val="90000"/>
              </a:lnSpc>
              <a:spcBef>
                <a:spcPts val="800"/>
              </a:spcBef>
              <a:spcAft>
                <a:spcPts val="0"/>
              </a:spcAft>
              <a:defRPr/>
            </a:pPr>
            <a:r>
              <a:rPr lang="en-US" dirty="0"/>
              <a:t>Utilize NEWH Scholarship Stories video at school visits, chapter fundraiser/gala </a:t>
            </a:r>
            <a:r>
              <a:rPr lang="en-US" i="1" dirty="0"/>
              <a:t>(see guidelines).</a:t>
            </a:r>
          </a:p>
          <a:p>
            <a:pPr marL="684213" lvl="1" indent="-342900" eaLnBrk="1" fontAlgn="auto" hangingPunct="1">
              <a:lnSpc>
                <a:spcPct val="90000"/>
              </a:lnSpc>
              <a:spcBef>
                <a:spcPts val="800"/>
              </a:spcBef>
              <a:spcAft>
                <a:spcPts val="0"/>
              </a:spcAft>
              <a:defRPr/>
            </a:pPr>
            <a:r>
              <a:rPr lang="en-US" dirty="0"/>
              <a:t>Encourage scholarship recipients to submit photos or selfie videos telling how NEWH has impacted their life </a:t>
            </a:r>
            <a:r>
              <a:rPr lang="en-US" i="1" dirty="0"/>
              <a:t>(see guidelines-submit to NEWH, Inc.).</a:t>
            </a:r>
          </a:p>
          <a:p>
            <a:pPr marL="684213" lvl="1" indent="-342900" eaLnBrk="1" fontAlgn="auto" hangingPunct="1">
              <a:lnSpc>
                <a:spcPct val="90000"/>
              </a:lnSpc>
              <a:spcBef>
                <a:spcPts val="800"/>
              </a:spcBef>
              <a:spcAft>
                <a:spcPts val="0"/>
              </a:spcAft>
              <a:defRPr/>
            </a:pPr>
            <a:r>
              <a:rPr lang="en-US" dirty="0"/>
              <a:t>Promote scholarship and student/educator membership (</a:t>
            </a:r>
            <a:r>
              <a:rPr lang="en-US" i="1" dirty="0"/>
              <a:t>Students and full-time educators receive FREE student membership). </a:t>
            </a:r>
          </a:p>
          <a:p>
            <a:pPr marL="684213" lvl="1" indent="-342900" eaLnBrk="1" fontAlgn="auto" hangingPunct="1">
              <a:lnSpc>
                <a:spcPct val="90000"/>
              </a:lnSpc>
              <a:spcBef>
                <a:spcPts val="800"/>
              </a:spcBef>
              <a:spcAft>
                <a:spcPts val="0"/>
              </a:spcAft>
              <a:defRPr/>
            </a:pPr>
            <a:r>
              <a:rPr lang="en-US" dirty="0"/>
              <a:t>NEWH also offers industry visibility, leadership skills, social and educational events.</a:t>
            </a:r>
          </a:p>
          <a:p>
            <a:pPr marL="684213" lvl="1" indent="-342900" eaLnBrk="1" fontAlgn="auto" hangingPunct="1">
              <a:lnSpc>
                <a:spcPct val="90000"/>
              </a:lnSpc>
              <a:spcBef>
                <a:spcPts val="800"/>
              </a:spcBef>
              <a:spcAft>
                <a:spcPts val="0"/>
              </a:spcAft>
              <a:defRPr/>
            </a:pPr>
            <a:r>
              <a:rPr lang="en-US" dirty="0"/>
              <a:t>Highlight school visits, scholarship events and recipients through the NEWH magazine, chapter webpage and social media.</a:t>
            </a:r>
          </a:p>
          <a:p>
            <a:pPr marL="0" indent="0">
              <a:lnSpc>
                <a:spcPct val="90000"/>
              </a:lnSpc>
              <a:buNone/>
            </a:pPr>
            <a:endParaRPr lang="en-US" sz="1400" dirty="0"/>
          </a:p>
        </p:txBody>
      </p:sp>
      <p:pic>
        <p:nvPicPr>
          <p:cNvPr id="4" name="Graphic 3">
            <a:extLst>
              <a:ext uri="{FF2B5EF4-FFF2-40B4-BE49-F238E27FC236}">
                <a16:creationId xmlns:a16="http://schemas.microsoft.com/office/drawing/2014/main" id="{A009B3EE-B3C8-965D-69FA-98CA1B29D2F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91230" y="5486400"/>
            <a:ext cx="1700769" cy="2200996"/>
          </a:xfrm>
          <a:prstGeom prst="rect">
            <a:avLst/>
          </a:prstGeom>
        </p:spPr>
      </p:pic>
    </p:spTree>
    <p:extLst>
      <p:ext uri="{BB962C8B-B14F-4D97-AF65-F5344CB8AC3E}">
        <p14:creationId xmlns:p14="http://schemas.microsoft.com/office/powerpoint/2010/main" val="9343552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76AA23-388D-DD8A-0670-29CA17FB08DD}"/>
              </a:ext>
            </a:extLst>
          </p:cNvPr>
          <p:cNvSpPr>
            <a:spLocks noGrp="1"/>
          </p:cNvSpPr>
          <p:nvPr>
            <p:ph type="title"/>
          </p:nvPr>
        </p:nvSpPr>
        <p:spPr>
          <a:xfrm>
            <a:off x="4762500" y="76201"/>
            <a:ext cx="7277099" cy="838200"/>
          </a:xfrm>
        </p:spPr>
        <p:txBody>
          <a:bodyPr vert="horz" lIns="91440" tIns="45720" rIns="91440" bIns="45720" rtlCol="0" anchor="b">
            <a:normAutofit/>
          </a:bodyPr>
          <a:lstStyle/>
          <a:p>
            <a:pPr algn="ctr"/>
            <a:r>
              <a:rPr lang="en-US" sz="2400" kern="1200" cap="all" spc="300" baseline="0" dirty="0">
                <a:solidFill>
                  <a:schemeClr val="tx2"/>
                </a:solidFill>
                <a:latin typeface="+mj-lt"/>
                <a:ea typeface="+mj-ea"/>
                <a:cs typeface="+mj-cs"/>
              </a:rPr>
              <a:t>Role of the scholarship director </a:t>
            </a:r>
            <a:r>
              <a:rPr lang="en-US" sz="2000" kern="1200" cap="all" spc="300" baseline="0" dirty="0">
                <a:solidFill>
                  <a:schemeClr val="tx2"/>
                </a:solidFill>
                <a:latin typeface="+mj-lt"/>
                <a:ea typeface="+mj-ea"/>
                <a:cs typeface="+mj-cs"/>
              </a:rPr>
              <a:t>Continued</a:t>
            </a:r>
          </a:p>
        </p:txBody>
      </p:sp>
      <p:sp>
        <p:nvSpPr>
          <p:cNvPr id="21" name="Rectangle 20">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whiteboard&#10;&#10;Description automatically generated">
            <a:extLst>
              <a:ext uri="{FF2B5EF4-FFF2-40B4-BE49-F238E27FC236}">
                <a16:creationId xmlns:a16="http://schemas.microsoft.com/office/drawing/2014/main" id="{5E60CD75-BE74-4894-748D-CB34E0AB92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685800"/>
            <a:ext cx="3390900" cy="5486400"/>
          </a:xfrm>
          <a:prstGeom prst="rect">
            <a:avLst/>
          </a:prstGeom>
        </p:spPr>
      </p:pic>
      <p:sp>
        <p:nvSpPr>
          <p:cNvPr id="7" name="TextBox 6">
            <a:extLst>
              <a:ext uri="{FF2B5EF4-FFF2-40B4-BE49-F238E27FC236}">
                <a16:creationId xmlns:a16="http://schemas.microsoft.com/office/drawing/2014/main" id="{02A7D44C-61DB-6669-851E-4CA5911B1362}"/>
              </a:ext>
            </a:extLst>
          </p:cNvPr>
          <p:cNvSpPr txBox="1"/>
          <p:nvPr/>
        </p:nvSpPr>
        <p:spPr>
          <a:xfrm>
            <a:off x="4855029" y="990603"/>
            <a:ext cx="6999513" cy="5298002"/>
          </a:xfrm>
          <a:prstGeom prst="rect">
            <a:avLst/>
          </a:prstGeom>
        </p:spPr>
        <p:txBody>
          <a:bodyPr vert="horz" lIns="91440" tIns="45720" rIns="91440" bIns="45720" rtlCol="0">
            <a:noAutofit/>
          </a:bodyPr>
          <a:lstStyle/>
          <a:p>
            <a:pPr marL="0" indent="-228600" defTabSz="914400" fontAlgn="auto">
              <a:lnSpc>
                <a:spcPct val="90000"/>
              </a:lnSpc>
              <a:spcAft>
                <a:spcPts val="0"/>
              </a:spcAft>
              <a:buClr>
                <a:schemeClr val="accent3"/>
              </a:buClr>
              <a:buSzPct val="70000"/>
              <a:buFont typeface="Arial" panose="020B0604020202020204" pitchFamily="34" charset="0"/>
              <a:buChar char="•"/>
              <a:defRPr/>
            </a:pPr>
            <a:r>
              <a:rPr lang="en-US" b="1" dirty="0">
                <a:solidFill>
                  <a:schemeClr val="tx2"/>
                </a:solidFill>
                <a:latin typeface="+mj-lt"/>
              </a:rPr>
              <a:t>Scholarship Director – forms and responsibilities </a:t>
            </a:r>
          </a:p>
          <a:p>
            <a:pPr marL="573088" lvl="1" indent="-228600" defTabSz="914400" fontAlgn="auto">
              <a:lnSpc>
                <a:spcPct val="90000"/>
              </a:lnSpc>
              <a:spcBef>
                <a:spcPts val="800"/>
              </a:spcBef>
              <a:spcAft>
                <a:spcPts val="0"/>
              </a:spcAft>
              <a:buSzPct val="70000"/>
              <a:buFont typeface="Arial" panose="020B0604020202020204" pitchFamily="34" charset="0"/>
              <a:buChar char="•"/>
              <a:defRPr/>
            </a:pPr>
            <a:r>
              <a:rPr lang="en-US" dirty="0">
                <a:solidFill>
                  <a:schemeClr val="tx2"/>
                </a:solidFill>
                <a:latin typeface="+mj-lt"/>
              </a:rPr>
              <a:t>Determine funds to be awarded. Fundraising dollars raised this year will be applied to the following year’s scholarships. At the beginning of the year, discuss with your board: scholarship release and deadline date, scholarship awards event </a:t>
            </a:r>
            <a:r>
              <a:rPr lang="en-US" i="1" dirty="0">
                <a:solidFill>
                  <a:schemeClr val="tx2"/>
                </a:solidFill>
                <a:latin typeface="+mj-lt"/>
              </a:rPr>
              <a:t>(work with Programming Director).</a:t>
            </a:r>
          </a:p>
          <a:p>
            <a:pPr marL="573088" lvl="1" indent="-228600" defTabSz="914400" fontAlgn="auto">
              <a:lnSpc>
                <a:spcPct val="90000"/>
              </a:lnSpc>
              <a:spcBef>
                <a:spcPts val="800"/>
              </a:spcBef>
              <a:spcAft>
                <a:spcPts val="0"/>
              </a:spcAft>
              <a:buSzPct val="70000"/>
              <a:buFont typeface="Arial" panose="020B0604020202020204" pitchFamily="34" charset="0"/>
              <a:buChar char="•"/>
              <a:defRPr/>
            </a:pPr>
            <a:r>
              <a:rPr lang="en-US" dirty="0">
                <a:solidFill>
                  <a:schemeClr val="tx2"/>
                </a:solidFill>
                <a:latin typeface="+mj-lt"/>
              </a:rPr>
              <a:t>Update school list and scholarship materials sent by NEWH, Inc.</a:t>
            </a:r>
          </a:p>
          <a:p>
            <a:pPr marL="573088" lvl="1" indent="-228600" defTabSz="914400" fontAlgn="auto">
              <a:lnSpc>
                <a:spcPct val="90000"/>
              </a:lnSpc>
              <a:spcBef>
                <a:spcPts val="800"/>
              </a:spcBef>
              <a:spcAft>
                <a:spcPts val="0"/>
              </a:spcAft>
              <a:buSzPct val="70000"/>
              <a:buFont typeface="Arial" panose="020B0604020202020204" pitchFamily="34" charset="0"/>
              <a:buChar char="•"/>
              <a:defRPr/>
            </a:pPr>
            <a:r>
              <a:rPr lang="en-US" dirty="0">
                <a:solidFill>
                  <a:schemeClr val="tx2"/>
                </a:solidFill>
                <a:latin typeface="+mj-lt"/>
              </a:rPr>
              <a:t>NEWH distributes chapter scholarships to educators through email and mail and via email to student members.</a:t>
            </a:r>
          </a:p>
          <a:p>
            <a:pPr marL="573088" lvl="1" indent="-228600" defTabSz="914400" fontAlgn="auto">
              <a:lnSpc>
                <a:spcPct val="90000"/>
              </a:lnSpc>
              <a:spcBef>
                <a:spcPts val="800"/>
              </a:spcBef>
              <a:spcAft>
                <a:spcPts val="0"/>
              </a:spcAft>
              <a:buSzPct val="70000"/>
              <a:buFont typeface="Arial" panose="020B0604020202020204" pitchFamily="34" charset="0"/>
              <a:buChar char="•"/>
              <a:defRPr/>
            </a:pPr>
            <a:r>
              <a:rPr lang="en-US" dirty="0">
                <a:solidFill>
                  <a:schemeClr val="tx2"/>
                </a:solidFill>
                <a:latin typeface="+mj-lt"/>
              </a:rPr>
              <a:t>Applications are submitted to Scholarship Director; a committee is formed to review applications and select winners.</a:t>
            </a:r>
            <a:endParaRPr lang="en-US" i="1" dirty="0">
              <a:solidFill>
                <a:schemeClr val="tx2"/>
              </a:solidFill>
              <a:latin typeface="+mj-lt"/>
            </a:endParaRPr>
          </a:p>
          <a:p>
            <a:pPr marL="573088" lvl="1" indent="-228600" defTabSz="914400" fontAlgn="auto">
              <a:lnSpc>
                <a:spcPct val="90000"/>
              </a:lnSpc>
              <a:spcBef>
                <a:spcPts val="900"/>
              </a:spcBef>
              <a:spcAft>
                <a:spcPts val="0"/>
              </a:spcAft>
              <a:buSzPct val="70000"/>
              <a:buFont typeface="Arial" panose="020B0604020202020204" pitchFamily="34" charset="0"/>
              <a:buChar char="•"/>
              <a:defRPr/>
            </a:pPr>
            <a:r>
              <a:rPr lang="en-US" dirty="0">
                <a:solidFill>
                  <a:schemeClr val="tx2"/>
                </a:solidFill>
                <a:latin typeface="+mj-lt"/>
              </a:rPr>
              <a:t>Within 30-days of application deadline:</a:t>
            </a:r>
          </a:p>
          <a:p>
            <a:pPr marL="958850" lvl="2" indent="-228600" defTabSz="914400" fontAlgn="auto">
              <a:lnSpc>
                <a:spcPct val="90000"/>
              </a:lnSpc>
              <a:spcBef>
                <a:spcPts val="900"/>
              </a:spcBef>
              <a:spcAft>
                <a:spcPts val="0"/>
              </a:spcAft>
              <a:buSzPct val="70000"/>
              <a:buFont typeface="Arial" panose="020B0604020202020204" pitchFamily="34" charset="0"/>
              <a:buChar char="•"/>
              <a:defRPr/>
            </a:pPr>
            <a:r>
              <a:rPr lang="en-US" dirty="0">
                <a:solidFill>
                  <a:schemeClr val="tx2"/>
                </a:solidFill>
                <a:latin typeface="+mj-lt"/>
              </a:rPr>
              <a:t>Email all applicants-winners and non-winners </a:t>
            </a:r>
            <a:r>
              <a:rPr lang="en-US" i="1" dirty="0">
                <a:solidFill>
                  <a:schemeClr val="tx2"/>
                </a:solidFill>
                <a:latin typeface="+mj-lt"/>
              </a:rPr>
              <a:t>(template letters available)</a:t>
            </a:r>
          </a:p>
          <a:p>
            <a:pPr marL="958850" lvl="2" indent="-228600" defTabSz="914400" fontAlgn="auto">
              <a:lnSpc>
                <a:spcPct val="90000"/>
              </a:lnSpc>
              <a:spcBef>
                <a:spcPts val="900"/>
              </a:spcBef>
              <a:spcAft>
                <a:spcPts val="0"/>
              </a:spcAft>
              <a:buSzPct val="70000"/>
              <a:buFont typeface="Arial" panose="020B0604020202020204" pitchFamily="34" charset="0"/>
              <a:buChar char="•"/>
              <a:defRPr/>
            </a:pPr>
            <a:r>
              <a:rPr lang="en-US" dirty="0">
                <a:solidFill>
                  <a:schemeClr val="tx2"/>
                </a:solidFill>
                <a:latin typeface="+mj-lt"/>
              </a:rPr>
              <a:t>Submit signed Check Request Form, winning applications and headshots for each student to Inc.  </a:t>
            </a:r>
          </a:p>
          <a:p>
            <a:pPr marL="958850" lvl="2" indent="-228600" defTabSz="914400" fontAlgn="auto">
              <a:lnSpc>
                <a:spcPct val="90000"/>
              </a:lnSpc>
              <a:spcBef>
                <a:spcPts val="900"/>
              </a:spcBef>
              <a:spcAft>
                <a:spcPts val="0"/>
              </a:spcAft>
              <a:buSzPct val="70000"/>
              <a:buFont typeface="Arial" panose="020B0604020202020204" pitchFamily="34" charset="0"/>
              <a:buChar char="•"/>
              <a:defRPr/>
            </a:pPr>
            <a:r>
              <a:rPr lang="en-US" dirty="0">
                <a:solidFill>
                  <a:schemeClr val="tx2"/>
                </a:solidFill>
                <a:latin typeface="+mj-lt"/>
              </a:rPr>
              <a:t>Inc. will create scholarship certificates for your awards event and process scholarship checks </a:t>
            </a:r>
            <a:r>
              <a:rPr lang="en-US" i="1" dirty="0">
                <a:solidFill>
                  <a:schemeClr val="tx2"/>
                </a:solidFill>
                <a:latin typeface="+mj-lt"/>
              </a:rPr>
              <a:t>(checks are payable to college and mailed directly to college)</a:t>
            </a:r>
          </a:p>
        </p:txBody>
      </p:sp>
      <p:pic>
        <p:nvPicPr>
          <p:cNvPr id="5" name="Graphic 4">
            <a:extLst>
              <a:ext uri="{FF2B5EF4-FFF2-40B4-BE49-F238E27FC236}">
                <a16:creationId xmlns:a16="http://schemas.microsoft.com/office/drawing/2014/main" id="{3D51543A-6354-4CDF-6960-341E766497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91231" y="5463587"/>
            <a:ext cx="1700769" cy="2200996"/>
          </a:xfrm>
          <a:prstGeom prst="rect">
            <a:avLst/>
          </a:prstGeom>
        </p:spPr>
      </p:pic>
    </p:spTree>
    <p:extLst>
      <p:ext uri="{BB962C8B-B14F-4D97-AF65-F5344CB8AC3E}">
        <p14:creationId xmlns:p14="http://schemas.microsoft.com/office/powerpoint/2010/main" val="357684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85CD22-0F26-4489-AA3A-0DD4ED2148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C343D6F-AA57-4FC4-BBCE-6CC035EF7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0466EF-889C-231C-34F9-64ACA721532E}"/>
              </a:ext>
            </a:extLst>
          </p:cNvPr>
          <p:cNvSpPr>
            <a:spLocks noGrp="1"/>
          </p:cNvSpPr>
          <p:nvPr>
            <p:ph type="title"/>
          </p:nvPr>
        </p:nvSpPr>
        <p:spPr>
          <a:xfrm>
            <a:off x="87086" y="942500"/>
            <a:ext cx="3989614" cy="2823957"/>
          </a:xfrm>
        </p:spPr>
        <p:txBody>
          <a:bodyPr vert="horz" lIns="91440" tIns="45720" rIns="91440" bIns="45720" rtlCol="0" anchor="b">
            <a:noAutofit/>
          </a:bodyPr>
          <a:lstStyle/>
          <a:p>
            <a:pPr algn="ctr"/>
            <a:r>
              <a:rPr lang="en-US" sz="2400" kern="1200" cap="all" spc="300" baseline="0" dirty="0">
                <a:solidFill>
                  <a:schemeClr val="bg2"/>
                </a:solidFill>
                <a:latin typeface="+mj-lt"/>
                <a:ea typeface="+mj-ea"/>
                <a:cs typeface="+mj-cs"/>
              </a:rPr>
              <a:t>Congratulate and highlight your scholarship recipients on social media!</a:t>
            </a:r>
          </a:p>
        </p:txBody>
      </p:sp>
      <p:pic>
        <p:nvPicPr>
          <p:cNvPr id="7" name="Picture 6" descr="Text&#10;&#10;Description automatically generated">
            <a:extLst>
              <a:ext uri="{FF2B5EF4-FFF2-40B4-BE49-F238E27FC236}">
                <a16:creationId xmlns:a16="http://schemas.microsoft.com/office/drawing/2014/main" id="{A5C2617C-A804-98FD-F8ED-F7B285E1B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3850" y="0"/>
            <a:ext cx="2667000" cy="3296920"/>
          </a:xfrm>
          <a:prstGeom prst="rect">
            <a:avLst/>
          </a:prstGeom>
        </p:spPr>
      </p:pic>
      <p:pic>
        <p:nvPicPr>
          <p:cNvPr id="8" name="Picture 2">
            <a:extLst>
              <a:ext uri="{FF2B5EF4-FFF2-40B4-BE49-F238E27FC236}">
                <a16:creationId xmlns:a16="http://schemas.microsoft.com/office/drawing/2014/main" id="{C6C6927B-B8D5-F2C6-D124-6A76D3CA9A8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50729" y="2072935"/>
            <a:ext cx="2717545" cy="329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3C30AD30-7EA6-6B54-2D2E-DF3214D12B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68274" y="3296920"/>
            <a:ext cx="2407967" cy="349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55A82C3-9822-28BE-2F8B-B4AD6928B62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7086" y="6241894"/>
            <a:ext cx="1419498" cy="554227"/>
          </a:xfrm>
          <a:prstGeom prst="rect">
            <a:avLst/>
          </a:prstGeom>
        </p:spPr>
      </p:pic>
    </p:spTree>
    <p:extLst>
      <p:ext uri="{BB962C8B-B14F-4D97-AF65-F5344CB8AC3E}">
        <p14:creationId xmlns:p14="http://schemas.microsoft.com/office/powerpoint/2010/main" val="37758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678705-CF8E-4B51-B199-74BB431C7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E17E22-15C6-47B6-B957-58A8838B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3076F68F-43D8-4293-8C34-5085FD90B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2163" y="685800"/>
            <a:ext cx="10830681"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523D5F-92DC-F9A3-39C7-DC995BFF9A08}"/>
              </a:ext>
            </a:extLst>
          </p:cNvPr>
          <p:cNvSpPr>
            <a:spLocks noGrp="1"/>
          </p:cNvSpPr>
          <p:nvPr>
            <p:ph type="title"/>
          </p:nvPr>
        </p:nvSpPr>
        <p:spPr>
          <a:xfrm>
            <a:off x="1364053" y="5063831"/>
            <a:ext cx="9486900" cy="845139"/>
          </a:xfrm>
        </p:spPr>
        <p:txBody>
          <a:bodyPr vert="horz" lIns="91440" tIns="45720" rIns="91440" bIns="45720" rtlCol="0" anchor="b">
            <a:noAutofit/>
          </a:bodyPr>
          <a:lstStyle/>
          <a:p>
            <a:pPr algn="ctr"/>
            <a:r>
              <a:rPr lang="en-US" kern="1200" cap="all" spc="300" baseline="0" dirty="0">
                <a:solidFill>
                  <a:schemeClr val="tx2"/>
                </a:solidFill>
                <a:latin typeface="+mj-lt"/>
                <a:ea typeface="+mj-ea"/>
                <a:cs typeface="+mj-cs"/>
              </a:rPr>
              <a:t>Share on social media how you are reaching out to students!</a:t>
            </a:r>
          </a:p>
        </p:txBody>
      </p:sp>
      <p:pic>
        <p:nvPicPr>
          <p:cNvPr id="5" name="Picture 2">
            <a:extLst>
              <a:ext uri="{FF2B5EF4-FFF2-40B4-BE49-F238E27FC236}">
                <a16:creationId xmlns:a16="http://schemas.microsoft.com/office/drawing/2014/main" id="{BDCC2D7B-96D6-5B73-240F-CBECBECF6C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2565383" y="1108840"/>
            <a:ext cx="2605708" cy="34742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1F8A6657-99A2-FCAE-EF4F-BC01C91F061F}"/>
              </a:ext>
            </a:extLst>
          </p:cNvPr>
          <p:cNvPicPr>
            <a:picLocks noChangeAspect="1"/>
          </p:cNvPicPr>
          <p:nvPr/>
        </p:nvPicPr>
        <p:blipFill>
          <a:blip r:embed="rId4" cstate="screen">
            <a:extLst>
              <a:ext uri="{28A0092B-C50C-407E-A947-70E740481C1C}">
                <a14:useLocalDpi xmlns:a14="http://schemas.microsoft.com/office/drawing/2010/main"/>
              </a:ext>
            </a:extLst>
          </a:blip>
          <a:srcRect r="-568"/>
          <a:stretch>
            <a:fillRect/>
          </a:stretch>
        </p:blipFill>
        <p:spPr bwMode="auto">
          <a:xfrm>
            <a:off x="6695091" y="1084168"/>
            <a:ext cx="2806261" cy="3498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FF36390-0869-CB1D-9183-9A3041B6B3A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735253" y="6273299"/>
            <a:ext cx="1299993" cy="507723"/>
          </a:xfrm>
          <a:prstGeom prst="rect">
            <a:avLst/>
          </a:prstGeom>
        </p:spPr>
      </p:pic>
    </p:spTree>
    <p:extLst>
      <p:ext uri="{BB962C8B-B14F-4D97-AF65-F5344CB8AC3E}">
        <p14:creationId xmlns:p14="http://schemas.microsoft.com/office/powerpoint/2010/main" val="2449707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AFA129D-6AE0-4C17-930E-57CC50072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724400" cy="5486401"/>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F8F831-0342-187F-73AC-ABF778339B39}"/>
              </a:ext>
            </a:extLst>
          </p:cNvPr>
          <p:cNvSpPr>
            <a:spLocks noGrp="1"/>
          </p:cNvSpPr>
          <p:nvPr>
            <p:ph type="title"/>
          </p:nvPr>
        </p:nvSpPr>
        <p:spPr>
          <a:xfrm>
            <a:off x="1371600" y="1371600"/>
            <a:ext cx="3390900" cy="4114800"/>
          </a:xfrm>
        </p:spPr>
        <p:txBody>
          <a:bodyPr anchor="ctr">
            <a:normAutofit/>
          </a:bodyPr>
          <a:lstStyle/>
          <a:p>
            <a:pPr algn="ctr"/>
            <a:r>
              <a:rPr lang="en-US" dirty="0">
                <a:solidFill>
                  <a:schemeClr val="bg2"/>
                </a:solidFill>
              </a:rPr>
              <a:t>Role of the green voice chair</a:t>
            </a:r>
          </a:p>
        </p:txBody>
      </p:sp>
      <p:sp>
        <p:nvSpPr>
          <p:cNvPr id="16"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685798"/>
            <a:ext cx="6096000" cy="54864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F8CEB9-9716-C0F8-FD55-52E0A1D39D1C}"/>
              </a:ext>
            </a:extLst>
          </p:cNvPr>
          <p:cNvSpPr>
            <a:spLocks noGrp="1"/>
          </p:cNvSpPr>
          <p:nvPr>
            <p:ph idx="1"/>
          </p:nvPr>
        </p:nvSpPr>
        <p:spPr>
          <a:xfrm>
            <a:off x="5448300" y="1371600"/>
            <a:ext cx="6057900" cy="4493172"/>
          </a:xfrm>
        </p:spPr>
        <p:txBody>
          <a:bodyPr anchor="ctr">
            <a:normAutofit fontScale="25000" lnSpcReduction="20000"/>
          </a:bodyPr>
          <a:lstStyle/>
          <a:p>
            <a:pPr marL="0" indent="0" eaLnBrk="1" hangingPunct="1">
              <a:lnSpc>
                <a:spcPct val="90000"/>
              </a:lnSpc>
              <a:buFont typeface="Wingdings 2" panose="05020102010507070707" pitchFamily="18" charset="2"/>
              <a:buNone/>
            </a:pPr>
            <a:r>
              <a:rPr lang="en-US" altLang="en-US" sz="7600" b="1" dirty="0"/>
              <a:t>The Green Voice Chair will:</a:t>
            </a:r>
          </a:p>
          <a:p>
            <a:pPr>
              <a:lnSpc>
                <a:spcPct val="90000"/>
              </a:lnSpc>
              <a:spcBef>
                <a:spcPts val="600"/>
              </a:spcBef>
            </a:pPr>
            <a:r>
              <a:rPr lang="en-US" altLang="en-US" sz="7600" dirty="0"/>
              <a:t>Promote consistent message of NEWH Green Voice events and sustainable practices into ongoing events. </a:t>
            </a:r>
          </a:p>
          <a:p>
            <a:pPr lvl="1">
              <a:lnSpc>
                <a:spcPct val="90000"/>
              </a:lnSpc>
              <a:spcBef>
                <a:spcPts val="600"/>
              </a:spcBef>
            </a:pPr>
            <a:r>
              <a:rPr lang="en-US" altLang="en-US" sz="7600" dirty="0"/>
              <a:t>Programming: Develop relevant programming and educational events.  Partner with a local Fitwel Ambassador, USGBC or AIA group for an educational event, hold a LEED hotel tour or a roundtable CEU event on environment, health or social equity topics.</a:t>
            </a:r>
          </a:p>
          <a:p>
            <a:pPr lvl="1">
              <a:lnSpc>
                <a:spcPct val="90000"/>
              </a:lnSpc>
              <a:spcBef>
                <a:spcPts val="600"/>
              </a:spcBef>
            </a:pPr>
            <a:r>
              <a:rPr lang="en-US" altLang="en-US" sz="7600" dirty="0"/>
              <a:t>Membership: Recruit sustainable members or companies</a:t>
            </a:r>
          </a:p>
          <a:p>
            <a:pPr lvl="1">
              <a:lnSpc>
                <a:spcPct val="90000"/>
              </a:lnSpc>
              <a:spcBef>
                <a:spcPts val="600"/>
              </a:spcBef>
            </a:pPr>
            <a:r>
              <a:rPr lang="en-US" altLang="en-US" sz="7600" dirty="0"/>
              <a:t>Community Service: Local SCRAPS event, in-cycle program, clean-up project at a local park, recycling event</a:t>
            </a:r>
          </a:p>
          <a:p>
            <a:pPr lvl="1">
              <a:lnSpc>
                <a:spcPct val="90000"/>
              </a:lnSpc>
              <a:spcBef>
                <a:spcPts val="600"/>
              </a:spcBef>
            </a:pPr>
            <a:r>
              <a:rPr lang="en-US" altLang="en-US" sz="7600" dirty="0"/>
              <a:t>Publications/Internet Communications: Monthly green tip email/newsletter to membership, promote NEWH Green Voice events</a:t>
            </a:r>
          </a:p>
          <a:p>
            <a:pPr lvl="1">
              <a:lnSpc>
                <a:spcPct val="90000"/>
              </a:lnSpc>
              <a:spcBef>
                <a:spcPts val="600"/>
              </a:spcBef>
            </a:pPr>
            <a:r>
              <a:rPr lang="en-US" altLang="en-US" sz="7600" dirty="0"/>
              <a:t>Student Reps: Share NEWH Green Voice Design Competition scholarship with colleges, student groups and through social media </a:t>
            </a:r>
          </a:p>
          <a:p>
            <a:pPr lvl="1">
              <a:lnSpc>
                <a:spcPct val="90000"/>
              </a:lnSpc>
              <a:spcBef>
                <a:spcPts val="600"/>
              </a:spcBef>
            </a:pPr>
            <a:r>
              <a:rPr lang="en-US" altLang="en-US" sz="7600" dirty="0"/>
              <a:t>@NEWHGreenVoice @NEWHGreenVoiceDesignCompetition #newhgreenvoice</a:t>
            </a:r>
          </a:p>
          <a:p>
            <a:pPr marL="0" indent="0">
              <a:lnSpc>
                <a:spcPct val="90000"/>
              </a:lnSpc>
              <a:buNone/>
            </a:pPr>
            <a:endParaRPr lang="en-US" sz="1100" dirty="0"/>
          </a:p>
        </p:txBody>
      </p:sp>
      <p:pic>
        <p:nvPicPr>
          <p:cNvPr id="4" name="Graphic 3">
            <a:extLst>
              <a:ext uri="{FF2B5EF4-FFF2-40B4-BE49-F238E27FC236}">
                <a16:creationId xmlns:a16="http://schemas.microsoft.com/office/drawing/2014/main" id="{7AF10DF1-7537-3F73-3D13-2976D8B7067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28664743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7EADA44-EDB7-4847-9F1A-485CBF9E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0"/>
            <a:ext cx="81153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6D1BFEB-692B-FE6E-1424-21215EFC6EE9}"/>
              </a:ext>
            </a:extLst>
          </p:cNvPr>
          <p:cNvSpPr>
            <a:spLocks noGrp="1"/>
          </p:cNvSpPr>
          <p:nvPr>
            <p:ph type="title"/>
          </p:nvPr>
        </p:nvSpPr>
        <p:spPr>
          <a:xfrm>
            <a:off x="4762498" y="151304"/>
            <a:ext cx="6743700" cy="670998"/>
          </a:xfrm>
        </p:spPr>
        <p:txBody>
          <a:bodyPr>
            <a:normAutofit/>
          </a:bodyPr>
          <a:lstStyle/>
          <a:p>
            <a:pPr algn="ctr"/>
            <a:r>
              <a:rPr lang="en-US" dirty="0"/>
              <a:t>Green voice</a:t>
            </a:r>
          </a:p>
        </p:txBody>
      </p:sp>
      <p:pic>
        <p:nvPicPr>
          <p:cNvPr id="5" name="Picture 2">
            <a:extLst>
              <a:ext uri="{FF2B5EF4-FFF2-40B4-BE49-F238E27FC236}">
                <a16:creationId xmlns:a16="http://schemas.microsoft.com/office/drawing/2014/main" id="{91AAA227-DF17-914D-B811-6098FF4529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843453" y="3843066"/>
            <a:ext cx="2705099" cy="9535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4D84204E-FC75-D2D6-0988-84664C9B53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85798" y="1247410"/>
            <a:ext cx="2705099" cy="8588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FC85507-7A36-C6A3-1DB2-C073A95CF1C5}"/>
              </a:ext>
            </a:extLst>
          </p:cNvPr>
          <p:cNvSpPr>
            <a:spLocks noGrp="1"/>
          </p:cNvSpPr>
          <p:nvPr>
            <p:ph idx="1"/>
          </p:nvPr>
        </p:nvSpPr>
        <p:spPr>
          <a:xfrm>
            <a:off x="4474029" y="1013076"/>
            <a:ext cx="7467600" cy="5275182"/>
          </a:xfrm>
        </p:spPr>
        <p:txBody>
          <a:bodyPr>
            <a:normAutofit fontScale="77500" lnSpcReduction="20000"/>
          </a:bodyPr>
          <a:lstStyle/>
          <a:p>
            <a:pPr>
              <a:lnSpc>
                <a:spcPct val="90000"/>
              </a:lnSpc>
            </a:pPr>
            <a:r>
              <a:rPr lang="en-US" altLang="en-US" sz="2600" b="1" dirty="0"/>
              <a:t>Promote NEWH Green Voice to your chapter </a:t>
            </a:r>
            <a:br>
              <a:rPr lang="en-US" altLang="en-US" sz="2600" b="1" dirty="0"/>
            </a:br>
            <a:r>
              <a:rPr lang="en-US" altLang="en-US" sz="2600" b="1" dirty="0"/>
              <a:t>board, members, educators, students:</a:t>
            </a:r>
          </a:p>
          <a:p>
            <a:pPr lvl="1">
              <a:lnSpc>
                <a:spcPct val="90000"/>
              </a:lnSpc>
            </a:pPr>
            <a:r>
              <a:rPr lang="en-US" altLang="en-US" sz="2600" dirty="0"/>
              <a:t>NEWH Green Voice:</a:t>
            </a:r>
          </a:p>
          <a:p>
            <a:pPr lvl="2">
              <a:lnSpc>
                <a:spcPct val="90000"/>
              </a:lnSpc>
            </a:pPr>
            <a:r>
              <a:rPr lang="en-US" altLang="en-US" sz="2600" dirty="0"/>
              <a:t>30-minute powerful conversations held annually at BDNY and HD Expo</a:t>
            </a:r>
          </a:p>
          <a:p>
            <a:pPr lvl="2">
              <a:lnSpc>
                <a:spcPct val="90000"/>
              </a:lnSpc>
            </a:pPr>
            <a:r>
              <a:rPr lang="en-US" altLang="en-US" sz="2600" dirty="0"/>
              <a:t>Topics on wellness, environment, health and social equity</a:t>
            </a:r>
          </a:p>
          <a:p>
            <a:pPr lvl="2">
              <a:lnSpc>
                <a:spcPct val="90000"/>
              </a:lnSpc>
            </a:pPr>
            <a:r>
              <a:rPr lang="en-US" altLang="en-US" sz="2600" dirty="0"/>
              <a:t>Quarterly Green Voice article in NEWH magazine</a:t>
            </a:r>
          </a:p>
          <a:p>
            <a:pPr lvl="1">
              <a:lnSpc>
                <a:spcPct val="90000"/>
              </a:lnSpc>
            </a:pPr>
            <a:r>
              <a:rPr lang="en-US" altLang="en-US" sz="2600" dirty="0"/>
              <a:t>Link for more details: </a:t>
            </a:r>
            <a:r>
              <a:rPr lang="en-US" altLang="en-US" sz="2600" u="sng" dirty="0">
                <a:hlinkClick r:id="rId5"/>
              </a:rPr>
              <a:t>https://newh.org/education/</a:t>
            </a:r>
            <a:r>
              <a:rPr lang="en-US" altLang="en-US" sz="2600" dirty="0"/>
              <a:t> </a:t>
            </a:r>
          </a:p>
          <a:p>
            <a:pPr lvl="1">
              <a:lnSpc>
                <a:spcPct val="90000"/>
              </a:lnSpc>
              <a:buFont typeface="Georgia" panose="02040502050405020303" pitchFamily="18" charset="0"/>
              <a:buChar char="-"/>
            </a:pPr>
            <a:endParaRPr lang="en-US" altLang="en-US" sz="2200" u="sng" dirty="0"/>
          </a:p>
          <a:p>
            <a:pPr>
              <a:lnSpc>
                <a:spcPct val="90000"/>
              </a:lnSpc>
            </a:pPr>
            <a:r>
              <a:rPr lang="en-US" altLang="en-US" sz="2600" b="1" dirty="0"/>
              <a:t>NEWH Green Voice Design Competition:</a:t>
            </a:r>
          </a:p>
          <a:p>
            <a:pPr lvl="1">
              <a:lnSpc>
                <a:spcPct val="90000"/>
              </a:lnSpc>
            </a:pPr>
            <a:r>
              <a:rPr lang="en-US" altLang="en-US" sz="2600" dirty="0"/>
              <a:t>Annual design competition </a:t>
            </a:r>
          </a:p>
          <a:p>
            <a:pPr lvl="1">
              <a:lnSpc>
                <a:spcPct val="90000"/>
              </a:lnSpc>
            </a:pPr>
            <a:r>
              <a:rPr lang="en-US" altLang="en-US" sz="2600" dirty="0"/>
              <a:t>Undergraduate and graduate students may apply</a:t>
            </a:r>
          </a:p>
          <a:p>
            <a:pPr lvl="1">
              <a:lnSpc>
                <a:spcPct val="90000"/>
              </a:lnSpc>
            </a:pPr>
            <a:r>
              <a:rPr lang="en-US" altLang="en-US" sz="2600" dirty="0"/>
              <a:t>Instructors may use the project as a class project</a:t>
            </a:r>
          </a:p>
          <a:p>
            <a:pPr lvl="1">
              <a:lnSpc>
                <a:spcPct val="90000"/>
              </a:lnSpc>
            </a:pPr>
            <a:r>
              <a:rPr lang="en-US" altLang="en-US" sz="2600" dirty="0"/>
              <a:t>Competition criteria changes annually</a:t>
            </a:r>
          </a:p>
          <a:p>
            <a:pPr lvl="1">
              <a:lnSpc>
                <a:spcPct val="90000"/>
              </a:lnSpc>
            </a:pPr>
            <a:r>
              <a:rPr lang="en-US" altLang="en-US" sz="2600" dirty="0"/>
              <a:t>Winners: one (1) undergraduate and one (1) graduate receive a $7,500 scholarship and airfare/lodging to awards event at BDNY</a:t>
            </a:r>
          </a:p>
          <a:p>
            <a:pPr lvl="1">
              <a:lnSpc>
                <a:spcPct val="90000"/>
              </a:lnSpc>
            </a:pPr>
            <a:r>
              <a:rPr lang="en-US" altLang="en-US" sz="2600" u="sng" dirty="0">
                <a:hlinkClick r:id="rId6"/>
              </a:rPr>
              <a:t>https://newh.org/scholarship/green-voice-design-competition/</a:t>
            </a:r>
            <a:endParaRPr lang="en-US" altLang="en-US" sz="2600" dirty="0"/>
          </a:p>
          <a:p>
            <a:pPr marL="0" indent="0">
              <a:lnSpc>
                <a:spcPct val="90000"/>
              </a:lnSpc>
              <a:buNone/>
            </a:pPr>
            <a:endParaRPr lang="en-US" sz="1400" dirty="0"/>
          </a:p>
        </p:txBody>
      </p:sp>
      <p:pic>
        <p:nvPicPr>
          <p:cNvPr id="6" name="Graphic 5">
            <a:extLst>
              <a:ext uri="{FF2B5EF4-FFF2-40B4-BE49-F238E27FC236}">
                <a16:creationId xmlns:a16="http://schemas.microsoft.com/office/drawing/2014/main" id="{D23712D2-B8D1-9066-63B1-8BA0D2A7A20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134757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4">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46">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9" name="Rectangle 48">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60DF95-2654-782A-EA0C-3A0FCAD259CF}"/>
              </a:ext>
            </a:extLst>
          </p:cNvPr>
          <p:cNvSpPr>
            <a:spLocks noGrp="1"/>
          </p:cNvSpPr>
          <p:nvPr>
            <p:ph type="title"/>
          </p:nvPr>
        </p:nvSpPr>
        <p:spPr>
          <a:xfrm>
            <a:off x="1371599" y="1010097"/>
            <a:ext cx="9486901" cy="1010088"/>
          </a:xfrm>
        </p:spPr>
        <p:txBody>
          <a:bodyPr anchor="b">
            <a:normAutofit/>
          </a:bodyPr>
          <a:lstStyle/>
          <a:p>
            <a:pPr algn="ctr"/>
            <a:r>
              <a:rPr lang="en-US" b="1" dirty="0"/>
              <a:t>Our Mission</a:t>
            </a:r>
          </a:p>
        </p:txBody>
      </p:sp>
      <p:sp>
        <p:nvSpPr>
          <p:cNvPr id="3" name="Content Placeholder 2">
            <a:extLst>
              <a:ext uri="{FF2B5EF4-FFF2-40B4-BE49-F238E27FC236}">
                <a16:creationId xmlns:a16="http://schemas.microsoft.com/office/drawing/2014/main" id="{C0477C4C-7F1E-FD32-970A-24EE168358E0}"/>
              </a:ext>
            </a:extLst>
          </p:cNvPr>
          <p:cNvSpPr>
            <a:spLocks noGrp="1"/>
          </p:cNvSpPr>
          <p:nvPr>
            <p:ph idx="1"/>
          </p:nvPr>
        </p:nvSpPr>
        <p:spPr>
          <a:xfrm>
            <a:off x="1926583" y="2336123"/>
            <a:ext cx="8338833" cy="3243185"/>
          </a:xfrm>
        </p:spPr>
        <p:txBody>
          <a:bodyPr>
            <a:normAutofit/>
          </a:bodyPr>
          <a:lstStyle/>
          <a:p>
            <a:pPr marL="457200" lvl="1" indent="0" algn="ctr">
              <a:buNone/>
            </a:pPr>
            <a:endParaRPr lang="en-US" dirty="0"/>
          </a:p>
          <a:p>
            <a:pPr marL="457200" lvl="1" indent="0" algn="ctr">
              <a:buNone/>
            </a:pPr>
            <a:r>
              <a:rPr lang="en-US" dirty="0"/>
              <a:t>NEWH is the international community connecting the hospitality industry, providing scholarships, education, leadership development, recognition of excellence, and business development opportunities. </a:t>
            </a:r>
          </a:p>
        </p:txBody>
      </p:sp>
      <p:pic>
        <p:nvPicPr>
          <p:cNvPr id="5" name="Picture 4">
            <a:extLst>
              <a:ext uri="{FF2B5EF4-FFF2-40B4-BE49-F238E27FC236}">
                <a16:creationId xmlns:a16="http://schemas.microsoft.com/office/drawing/2014/main" id="{1467FF11-2715-B82A-494F-D95CFDF2730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52493" y="6269815"/>
            <a:ext cx="1274043" cy="497436"/>
          </a:xfrm>
          <a:prstGeom prst="rect">
            <a:avLst/>
          </a:prstGeom>
        </p:spPr>
      </p:pic>
    </p:spTree>
    <p:extLst>
      <p:ext uri="{BB962C8B-B14F-4D97-AF65-F5344CB8AC3E}">
        <p14:creationId xmlns:p14="http://schemas.microsoft.com/office/powerpoint/2010/main" val="21831854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D38075-094D-1375-6794-1FB162581624}"/>
              </a:ext>
            </a:extLst>
          </p:cNvPr>
          <p:cNvSpPr>
            <a:spLocks noGrp="1"/>
          </p:cNvSpPr>
          <p:nvPr>
            <p:ph type="title"/>
          </p:nvPr>
        </p:nvSpPr>
        <p:spPr>
          <a:xfrm>
            <a:off x="359229" y="1371600"/>
            <a:ext cx="3320142" cy="4114800"/>
          </a:xfrm>
        </p:spPr>
        <p:txBody>
          <a:bodyPr anchor="ctr">
            <a:normAutofit/>
          </a:bodyPr>
          <a:lstStyle/>
          <a:p>
            <a:pPr algn="ctr"/>
            <a:r>
              <a:rPr lang="en-US" dirty="0">
                <a:solidFill>
                  <a:schemeClr val="bg2"/>
                </a:solidFill>
              </a:rPr>
              <a:t>Role of the community service chair</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D2BB4F-17C6-8A02-6027-A536DAA68802}"/>
              </a:ext>
            </a:extLst>
          </p:cNvPr>
          <p:cNvSpPr>
            <a:spLocks noGrp="1"/>
          </p:cNvSpPr>
          <p:nvPr>
            <p:ph idx="1"/>
          </p:nvPr>
        </p:nvSpPr>
        <p:spPr>
          <a:xfrm>
            <a:off x="5310963" y="1270591"/>
            <a:ext cx="5631357" cy="4364666"/>
          </a:xfrm>
        </p:spPr>
        <p:txBody>
          <a:bodyPr anchor="ctr">
            <a:normAutofit/>
          </a:bodyPr>
          <a:lstStyle/>
          <a:p>
            <a:pPr marL="0" indent="0" eaLnBrk="1" hangingPunct="1">
              <a:buFont typeface="Wingdings 2" panose="05020102010507070707" pitchFamily="18" charset="2"/>
              <a:buNone/>
            </a:pPr>
            <a:r>
              <a:rPr lang="en-US" altLang="en-US" b="1" dirty="0"/>
              <a:t>The Community Service chair will:</a:t>
            </a:r>
          </a:p>
          <a:p>
            <a:pPr lvl="1" eaLnBrk="1" hangingPunct="1"/>
            <a:r>
              <a:rPr lang="en-US" altLang="en-US" dirty="0"/>
              <a:t>Present to the chapter board various opportunities the chapter may select from to serve the community. </a:t>
            </a:r>
          </a:p>
          <a:p>
            <a:pPr lvl="1" eaLnBrk="1" hangingPunct="1"/>
            <a:r>
              <a:rPr lang="en-US" altLang="en-US" dirty="0"/>
              <a:t>Once the board has elected a charitable endeavor, the community service chair will form a committee and see it through fruition, </a:t>
            </a:r>
            <a:r>
              <a:rPr lang="en-US" altLang="en-US" b="1" dirty="0"/>
              <a:t>NO </a:t>
            </a:r>
            <a:r>
              <a:rPr lang="en-US" altLang="en-US" dirty="0"/>
              <a:t>NEWH dollars can be spent on community service projects.</a:t>
            </a:r>
          </a:p>
          <a:p>
            <a:pPr lvl="1" eaLnBrk="1" hangingPunct="1"/>
            <a:r>
              <a:rPr lang="en-US" altLang="en-US" dirty="0"/>
              <a:t>No community event dollars can be put in or taken out of an NEWH account.</a:t>
            </a:r>
          </a:p>
          <a:p>
            <a:pPr marL="0" indent="0">
              <a:buNone/>
            </a:pPr>
            <a:endParaRPr lang="en-US" sz="2000" dirty="0"/>
          </a:p>
        </p:txBody>
      </p:sp>
      <p:pic>
        <p:nvPicPr>
          <p:cNvPr id="4" name="Graphic 3">
            <a:extLst>
              <a:ext uri="{FF2B5EF4-FFF2-40B4-BE49-F238E27FC236}">
                <a16:creationId xmlns:a16="http://schemas.microsoft.com/office/drawing/2014/main" id="{612F5261-D69C-1314-B82C-0258E5A274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36317455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AD51C52-CB09-4EEB-BAC7-81E819283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7F3F1B7-AE30-4D54-870F-255CBBE43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F8A0C-E001-CD18-0538-4F1D343D0EC3}"/>
              </a:ext>
            </a:extLst>
          </p:cNvPr>
          <p:cNvSpPr>
            <a:spLocks noGrp="1"/>
          </p:cNvSpPr>
          <p:nvPr>
            <p:ph type="title"/>
          </p:nvPr>
        </p:nvSpPr>
        <p:spPr>
          <a:xfrm>
            <a:off x="685800" y="740228"/>
            <a:ext cx="5040086" cy="3744685"/>
          </a:xfrm>
        </p:spPr>
        <p:txBody>
          <a:bodyPr vert="horz" lIns="91440" tIns="45720" rIns="91440" bIns="45720" rtlCol="0" anchor="b">
            <a:normAutofit/>
          </a:bodyPr>
          <a:lstStyle/>
          <a:p>
            <a:pPr algn="ctr"/>
            <a:r>
              <a:rPr lang="en-US" kern="1200" cap="all" spc="300" baseline="0" dirty="0">
                <a:solidFill>
                  <a:schemeClr val="bg2"/>
                </a:solidFill>
                <a:latin typeface="+mj-lt"/>
                <a:ea typeface="+mj-ea"/>
                <a:cs typeface="+mj-cs"/>
              </a:rPr>
              <a:t>Share your community service/outreach events on social media!</a:t>
            </a:r>
          </a:p>
        </p:txBody>
      </p:sp>
      <p:pic>
        <p:nvPicPr>
          <p:cNvPr id="8" name="Picture 2">
            <a:extLst>
              <a:ext uri="{FF2B5EF4-FFF2-40B4-BE49-F238E27FC236}">
                <a16:creationId xmlns:a16="http://schemas.microsoft.com/office/drawing/2014/main" id="{804E84EC-C7F7-D86B-75D6-5319A9CC49B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293442" y="342138"/>
            <a:ext cx="2526958" cy="3100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6933D1C-D6AF-6F18-3305-FF46D6CCAC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7467600" y="3613007"/>
            <a:ext cx="4038600" cy="23625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340B994A-EB76-1768-0851-EE64C602F44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28731804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2F0DF-E552-913F-9F42-206B839E3C69}"/>
              </a:ext>
            </a:extLst>
          </p:cNvPr>
          <p:cNvSpPr>
            <a:spLocks noGrp="1"/>
          </p:cNvSpPr>
          <p:nvPr>
            <p:ph type="title"/>
          </p:nvPr>
        </p:nvSpPr>
        <p:spPr>
          <a:xfrm>
            <a:off x="1371601" y="914400"/>
            <a:ext cx="9486900" cy="576943"/>
          </a:xfrm>
        </p:spPr>
        <p:txBody>
          <a:bodyPr anchor="b">
            <a:normAutofit/>
          </a:bodyPr>
          <a:lstStyle/>
          <a:p>
            <a:pPr algn="ctr"/>
            <a:r>
              <a:rPr lang="en-US" dirty="0"/>
              <a:t>Other chair positions (optional)</a:t>
            </a:r>
          </a:p>
        </p:txBody>
      </p:sp>
      <p:sp>
        <p:nvSpPr>
          <p:cNvPr id="3" name="Content Placeholder 2">
            <a:extLst>
              <a:ext uri="{FF2B5EF4-FFF2-40B4-BE49-F238E27FC236}">
                <a16:creationId xmlns:a16="http://schemas.microsoft.com/office/drawing/2014/main" id="{80136AE3-01AD-B00E-F97A-AD73B0C7A695}"/>
              </a:ext>
            </a:extLst>
          </p:cNvPr>
          <p:cNvSpPr>
            <a:spLocks noGrp="1"/>
          </p:cNvSpPr>
          <p:nvPr>
            <p:ph idx="1"/>
          </p:nvPr>
        </p:nvSpPr>
        <p:spPr>
          <a:xfrm>
            <a:off x="1077686" y="1611086"/>
            <a:ext cx="10342446" cy="4561113"/>
          </a:xfrm>
        </p:spPr>
        <p:txBody>
          <a:bodyPr>
            <a:normAutofit lnSpcReduction="10000"/>
          </a:bodyPr>
          <a:lstStyle/>
          <a:p>
            <a:pPr marL="274320" lvl="2"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Student representative </a:t>
            </a:r>
            <a:r>
              <a:rPr lang="en-US" sz="1600" dirty="0"/>
              <a:t>– helps bring the educational community closer to the chapter</a:t>
            </a:r>
          </a:p>
          <a:p>
            <a:pPr marL="274320" lvl="2"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Committee Development </a:t>
            </a:r>
            <a:r>
              <a:rPr lang="en-US" sz="1600" dirty="0"/>
              <a:t>– ascertain members’ talents and interests and solicits them to serve on a board committee</a:t>
            </a:r>
          </a:p>
          <a:p>
            <a:pPr marL="274320" lvl="2"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Education</a:t>
            </a:r>
            <a:r>
              <a:rPr lang="en-US" sz="1600" dirty="0"/>
              <a:t> – works with scholarship director on outreach to higher education schools who have hospitality programs</a:t>
            </a:r>
            <a:endParaRPr lang="en-US" sz="1600" b="1" dirty="0"/>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Farewell Ambassador</a:t>
            </a:r>
            <a:r>
              <a:rPr lang="en-US" sz="1600" dirty="0"/>
              <a:t> – communicates with past members on reasons why they left the chapter in hopes of improving member retention</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Regional Tradeshow </a:t>
            </a:r>
            <a:r>
              <a:rPr lang="en-US" sz="1600" dirty="0"/>
              <a:t>– works with NEWH, Inc. tradeshow director and coordinator to plan regional tradeshow hosted by the chapter</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Strategic Alliances </a:t>
            </a:r>
            <a:r>
              <a:rPr lang="en-US" sz="1600" dirty="0"/>
              <a:t>- charged with working with other associations or like groups to develop programs or other offerings that would benefit NEWH and its members</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Ways &amp; Means </a:t>
            </a:r>
            <a:r>
              <a:rPr lang="en-US" sz="1600" dirty="0"/>
              <a:t>– support treasurer in setting up budget and helps to research various ways to attain revenue to support the chapter</a:t>
            </a:r>
            <a:endParaRPr lang="en-US" sz="1600" b="1" dirty="0"/>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Database</a:t>
            </a:r>
            <a:r>
              <a:rPr lang="en-US" sz="1600" dirty="0"/>
              <a:t> – charged with updating the chapter’s mailing/email list (given to them by NEWH, Inc.)</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CEU</a:t>
            </a:r>
            <a:r>
              <a:rPr lang="en-US" sz="1600" dirty="0"/>
              <a:t> – supports programming director in researching available CEUs to offer at general meetings</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Strategic Planning </a:t>
            </a:r>
            <a:r>
              <a:rPr lang="en-US" sz="1600" dirty="0"/>
              <a:t>– works with NEWH, Inc. in offering annual strategic planning session and board training to chapter and helps develop the chapter’s annual strategic plan </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Historian </a:t>
            </a:r>
            <a:r>
              <a:rPr lang="en-US" sz="1600" dirty="0"/>
              <a:t>– Keep all written documents, chapter news articles, literature, event invitations, photographs, etc. for historical documentation of your chapter</a:t>
            </a:r>
          </a:p>
          <a:p>
            <a:pPr marL="274320" indent="-274320" eaLnBrk="1" fontAlgn="auto" hangingPunct="1">
              <a:lnSpc>
                <a:spcPct val="90000"/>
              </a:lnSpc>
              <a:spcBef>
                <a:spcPts val="400"/>
              </a:spcBef>
              <a:spcAft>
                <a:spcPts val="0"/>
              </a:spcAft>
              <a:buClr>
                <a:schemeClr val="accent3"/>
              </a:buClr>
              <a:buSzPct val="100000"/>
              <a:buFont typeface="Wingdings 2"/>
              <a:buChar char=""/>
              <a:defRPr/>
            </a:pPr>
            <a:r>
              <a:rPr lang="en-US" sz="1600" b="1" dirty="0"/>
              <a:t>By-laws &amp; Ethics </a:t>
            </a:r>
            <a:r>
              <a:rPr lang="en-US" sz="1600" dirty="0"/>
              <a:t>– ensures all board members are familiar with the NEWH by-laws and ethics – committee would be charged with any specific issues that may arise</a:t>
            </a:r>
          </a:p>
        </p:txBody>
      </p:sp>
      <p:pic>
        <p:nvPicPr>
          <p:cNvPr id="4" name="Graphic 3">
            <a:extLst>
              <a:ext uri="{FF2B5EF4-FFF2-40B4-BE49-F238E27FC236}">
                <a16:creationId xmlns:a16="http://schemas.microsoft.com/office/drawing/2014/main" id="{96C74313-CC9B-704F-002D-A6EE6078209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2292918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E159530-DCF3-4A55-A165-60D619F19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67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89904C-A89D-8F86-6791-F3E4F6DD4EC7}"/>
              </a:ext>
            </a:extLst>
          </p:cNvPr>
          <p:cNvSpPr>
            <a:spLocks noGrp="1"/>
          </p:cNvSpPr>
          <p:nvPr>
            <p:ph type="title"/>
          </p:nvPr>
        </p:nvSpPr>
        <p:spPr>
          <a:xfrm>
            <a:off x="228600" y="1371600"/>
            <a:ext cx="3505200" cy="4114800"/>
          </a:xfrm>
        </p:spPr>
        <p:txBody>
          <a:bodyPr anchor="ctr">
            <a:normAutofit/>
          </a:bodyPr>
          <a:lstStyle/>
          <a:p>
            <a:pPr algn="ctr"/>
            <a:r>
              <a:rPr lang="en-US" dirty="0"/>
              <a:t>Another way to promote newh…and yourself!</a:t>
            </a:r>
          </a:p>
        </p:txBody>
      </p:sp>
      <p:pic>
        <p:nvPicPr>
          <p:cNvPr id="4" name="Picture 2">
            <a:extLst>
              <a:ext uri="{FF2B5EF4-FFF2-40B4-BE49-F238E27FC236}">
                <a16:creationId xmlns:a16="http://schemas.microsoft.com/office/drawing/2014/main" id="{C60941F6-C04F-D138-79C0-CE0DBCB8A1B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194651" y="2963295"/>
            <a:ext cx="6536208" cy="93141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a:extLst>
              <a:ext uri="{FF2B5EF4-FFF2-40B4-BE49-F238E27FC236}">
                <a16:creationId xmlns:a16="http://schemas.microsoft.com/office/drawing/2014/main" id="{1425A74D-90D6-76B1-1FAC-F756445AAAC1}"/>
              </a:ext>
            </a:extLst>
          </p:cNvPr>
          <p:cNvSpPr>
            <a:spLocks noGrp="1"/>
          </p:cNvSpPr>
          <p:nvPr>
            <p:ph idx="1"/>
          </p:nvPr>
        </p:nvSpPr>
        <p:spPr>
          <a:xfrm>
            <a:off x="4749816" y="1546758"/>
            <a:ext cx="6730972" cy="3207434"/>
          </a:xfrm>
        </p:spPr>
        <p:txBody>
          <a:bodyPr>
            <a:normAutofit/>
          </a:bodyPr>
          <a:lstStyle/>
          <a:p>
            <a:pPr marL="0" indent="0">
              <a:buNone/>
            </a:pPr>
            <a:r>
              <a:rPr lang="en-US" dirty="0"/>
              <a:t>Create an email footer for NEWH-related emails you send:</a:t>
            </a:r>
          </a:p>
          <a:p>
            <a:pPr marL="0" indent="0">
              <a:buNone/>
            </a:pPr>
            <a:endParaRPr lang="en-US" dirty="0"/>
          </a:p>
        </p:txBody>
      </p:sp>
      <p:pic>
        <p:nvPicPr>
          <p:cNvPr id="5" name="Graphic 4">
            <a:extLst>
              <a:ext uri="{FF2B5EF4-FFF2-40B4-BE49-F238E27FC236}">
                <a16:creationId xmlns:a16="http://schemas.microsoft.com/office/drawing/2014/main" id="{A6AA45CB-7718-6A8B-9FD1-614406BE3EB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7595976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B9198F-50F6-0D8B-0189-A8F76DF90731}"/>
              </a:ext>
            </a:extLst>
          </p:cNvPr>
          <p:cNvSpPr>
            <a:spLocks noGrp="1"/>
          </p:cNvSpPr>
          <p:nvPr>
            <p:ph type="title"/>
          </p:nvPr>
        </p:nvSpPr>
        <p:spPr>
          <a:xfrm>
            <a:off x="1371599" y="1010097"/>
            <a:ext cx="9486901" cy="1010088"/>
          </a:xfrm>
        </p:spPr>
        <p:txBody>
          <a:bodyPr anchor="b">
            <a:normAutofit fontScale="90000"/>
          </a:bodyPr>
          <a:lstStyle/>
          <a:p>
            <a:pPr algn="ctr"/>
            <a:r>
              <a:rPr lang="en-US" dirty="0"/>
              <a:t>Mandatory Discipline Training Review (Jan-Feb) for EC and Director Positions</a:t>
            </a:r>
          </a:p>
        </p:txBody>
      </p:sp>
      <p:sp>
        <p:nvSpPr>
          <p:cNvPr id="3" name="Content Placeholder 2">
            <a:extLst>
              <a:ext uri="{FF2B5EF4-FFF2-40B4-BE49-F238E27FC236}">
                <a16:creationId xmlns:a16="http://schemas.microsoft.com/office/drawing/2014/main" id="{8ED2F779-D82D-4FA1-0992-567626542831}"/>
              </a:ext>
            </a:extLst>
          </p:cNvPr>
          <p:cNvSpPr>
            <a:spLocks noGrp="1"/>
          </p:cNvSpPr>
          <p:nvPr>
            <p:ph idx="1"/>
          </p:nvPr>
        </p:nvSpPr>
        <p:spPr>
          <a:xfrm>
            <a:off x="1371600" y="2131407"/>
            <a:ext cx="9486901" cy="3914158"/>
          </a:xfrm>
        </p:spPr>
        <p:txBody>
          <a:bodyPr>
            <a:normAutofit fontScale="77500" lnSpcReduction="20000"/>
          </a:bodyPr>
          <a:lstStyle/>
          <a:p>
            <a:pPr marL="0" indent="0" eaLnBrk="1" fontAlgn="auto" hangingPunct="1">
              <a:lnSpc>
                <a:spcPct val="90000"/>
              </a:lnSpc>
              <a:spcAft>
                <a:spcPts val="0"/>
              </a:spcAft>
              <a:buClr>
                <a:schemeClr val="accent3"/>
              </a:buClr>
              <a:buFont typeface="Wingdings 2" panose="05020102010507070707" pitchFamily="18" charset="2"/>
              <a:buNone/>
              <a:defRPr/>
            </a:pPr>
            <a:r>
              <a:rPr lang="en-US" b="1" dirty="0"/>
              <a:t>These discipline training reviews will:</a:t>
            </a:r>
          </a:p>
          <a:p>
            <a:pPr marL="274320" indent="-274320" eaLnBrk="1" fontAlgn="auto" hangingPunct="1">
              <a:lnSpc>
                <a:spcPct val="90000"/>
              </a:lnSpc>
              <a:spcAft>
                <a:spcPts val="0"/>
              </a:spcAft>
              <a:buClr>
                <a:schemeClr val="accent3"/>
              </a:buClr>
              <a:buFont typeface="Wingdings 2"/>
              <a:buChar char=""/>
              <a:defRPr/>
            </a:pPr>
            <a:r>
              <a:rPr lang="en-US" dirty="0"/>
              <a:t>Review your board position responsibilities and accountabilities in detail </a:t>
            </a:r>
          </a:p>
          <a:p>
            <a:pPr marL="274320" indent="-274320" eaLnBrk="1" fontAlgn="auto" hangingPunct="1">
              <a:lnSpc>
                <a:spcPct val="90000"/>
              </a:lnSpc>
              <a:spcAft>
                <a:spcPts val="0"/>
              </a:spcAft>
              <a:buClr>
                <a:schemeClr val="accent3"/>
              </a:buClr>
              <a:buFont typeface="Wingdings 2"/>
              <a:buChar char=""/>
              <a:defRPr/>
            </a:pPr>
            <a:r>
              <a:rPr lang="en-US" dirty="0"/>
              <a:t>Give you an opportunity to formulate and submit questions regarding your specific position </a:t>
            </a:r>
          </a:p>
          <a:p>
            <a:pPr marL="274320" indent="-274320" eaLnBrk="1" fontAlgn="auto" hangingPunct="1">
              <a:lnSpc>
                <a:spcPct val="90000"/>
              </a:lnSpc>
              <a:spcAft>
                <a:spcPts val="0"/>
              </a:spcAft>
              <a:buClr>
                <a:schemeClr val="accent3"/>
              </a:buClr>
              <a:buFont typeface="Wingdings 2"/>
              <a:buChar char=""/>
              <a:defRPr/>
            </a:pPr>
            <a:r>
              <a:rPr lang="en-US" dirty="0"/>
              <a:t>Establish a relationship with the NEWH, Inc. staff ‘go-to person’ for your particular position</a:t>
            </a:r>
          </a:p>
          <a:p>
            <a:pPr marL="0" indent="0" eaLnBrk="1" fontAlgn="auto" hangingPunct="1">
              <a:lnSpc>
                <a:spcPct val="90000"/>
              </a:lnSpc>
              <a:spcAft>
                <a:spcPts val="0"/>
              </a:spcAft>
              <a:buClr>
                <a:schemeClr val="accent3"/>
              </a:buClr>
              <a:buFont typeface="Wingdings 2" panose="05020102010507070707" pitchFamily="18" charset="2"/>
              <a:buNone/>
              <a:defRPr/>
            </a:pPr>
            <a:endParaRPr lang="en-US" dirty="0"/>
          </a:p>
          <a:p>
            <a:pPr marL="0" indent="0" eaLnBrk="1" fontAlgn="auto" hangingPunct="1">
              <a:lnSpc>
                <a:spcPct val="90000"/>
              </a:lnSpc>
              <a:spcAft>
                <a:spcPts val="0"/>
              </a:spcAft>
              <a:buClr>
                <a:schemeClr val="accent3"/>
              </a:buClr>
              <a:buFont typeface="Wingdings 2" panose="05020102010507070707" pitchFamily="18" charset="2"/>
              <a:buNone/>
              <a:defRPr/>
            </a:pPr>
            <a:r>
              <a:rPr lang="en-US" b="1" dirty="0"/>
              <a:t>ALL BOARD MEMBERS MUST COMPLETE THE MANDATORY DISCIPLINE TRAINING REVIEW:</a:t>
            </a:r>
            <a:endParaRPr lang="en-US" dirty="0"/>
          </a:p>
          <a:p>
            <a:pPr marL="274320" indent="-274320" eaLnBrk="1" fontAlgn="auto" hangingPunct="1">
              <a:lnSpc>
                <a:spcPct val="90000"/>
              </a:lnSpc>
              <a:spcAft>
                <a:spcPts val="0"/>
              </a:spcAft>
              <a:buClr>
                <a:schemeClr val="accent3"/>
              </a:buClr>
              <a:buFont typeface="Wingdings 2"/>
              <a:buChar char=""/>
              <a:defRPr/>
            </a:pPr>
            <a:r>
              <a:rPr lang="en-US" dirty="0"/>
              <a:t>A link to the discipline training review will be provided to each board member for his/her specific position</a:t>
            </a:r>
          </a:p>
          <a:p>
            <a:pPr marL="274320" indent="-274320" eaLnBrk="1" fontAlgn="auto" hangingPunct="1">
              <a:lnSpc>
                <a:spcPct val="90000"/>
              </a:lnSpc>
              <a:spcAft>
                <a:spcPts val="0"/>
              </a:spcAft>
              <a:buClr>
                <a:schemeClr val="accent3"/>
              </a:buClr>
              <a:buFont typeface="Wingdings 2"/>
              <a:buChar char=""/>
              <a:defRPr/>
            </a:pPr>
            <a:r>
              <a:rPr lang="en-US" dirty="0"/>
              <a:t>The training should be completed by the end of February</a:t>
            </a:r>
          </a:p>
          <a:p>
            <a:pPr marL="274320" indent="-274320" eaLnBrk="1" fontAlgn="auto" hangingPunct="1">
              <a:lnSpc>
                <a:spcPct val="90000"/>
              </a:lnSpc>
              <a:spcAft>
                <a:spcPts val="0"/>
              </a:spcAft>
              <a:buClr>
                <a:schemeClr val="accent3"/>
              </a:buClr>
              <a:buFont typeface="Wingdings 2"/>
              <a:buChar char=""/>
              <a:defRPr/>
            </a:pPr>
            <a:r>
              <a:rPr lang="en-US" dirty="0"/>
              <a:t>The board member will be required to answer questions during the training and submit his/her answers to confirm training completion</a:t>
            </a:r>
          </a:p>
          <a:p>
            <a:pPr marL="0" indent="0">
              <a:lnSpc>
                <a:spcPct val="90000"/>
              </a:lnSpc>
              <a:buNone/>
            </a:pPr>
            <a:endParaRPr lang="en-US" sz="1700" dirty="0"/>
          </a:p>
        </p:txBody>
      </p:sp>
      <p:pic>
        <p:nvPicPr>
          <p:cNvPr id="5" name="Picture 4">
            <a:extLst>
              <a:ext uri="{FF2B5EF4-FFF2-40B4-BE49-F238E27FC236}">
                <a16:creationId xmlns:a16="http://schemas.microsoft.com/office/drawing/2014/main" id="{340C7D26-EF07-1E07-6E04-2BEB033B06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787505" y="6283422"/>
            <a:ext cx="1291284" cy="504322"/>
          </a:xfrm>
          <a:prstGeom prst="rect">
            <a:avLst/>
          </a:prstGeom>
        </p:spPr>
      </p:pic>
    </p:spTree>
    <p:extLst>
      <p:ext uri="{BB962C8B-B14F-4D97-AF65-F5344CB8AC3E}">
        <p14:creationId xmlns:p14="http://schemas.microsoft.com/office/powerpoint/2010/main" val="9882073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B11D716-C386-4458-B509-DF66B4C0B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1BE3E3-58C1-4A81-90ED-54387D0F1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7818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9E925B-BE5B-6E13-3E29-71F8CF4204F5}"/>
              </a:ext>
            </a:extLst>
          </p:cNvPr>
          <p:cNvSpPr>
            <a:spLocks noGrp="1"/>
          </p:cNvSpPr>
          <p:nvPr>
            <p:ph type="title"/>
          </p:nvPr>
        </p:nvSpPr>
        <p:spPr>
          <a:xfrm>
            <a:off x="685800" y="412652"/>
            <a:ext cx="5410200" cy="1125415"/>
          </a:xfrm>
        </p:spPr>
        <p:txBody>
          <a:bodyPr>
            <a:normAutofit/>
          </a:bodyPr>
          <a:lstStyle/>
          <a:p>
            <a:pPr algn="ctr"/>
            <a:r>
              <a:rPr lang="en-US" dirty="0"/>
              <a:t>Leadership conference 2024 in…</a:t>
            </a:r>
          </a:p>
        </p:txBody>
      </p:sp>
      <p:sp>
        <p:nvSpPr>
          <p:cNvPr id="3" name="Content Placeholder 2">
            <a:extLst>
              <a:ext uri="{FF2B5EF4-FFF2-40B4-BE49-F238E27FC236}">
                <a16:creationId xmlns:a16="http://schemas.microsoft.com/office/drawing/2014/main" id="{E3D58E30-066F-DF5B-1629-9A989EF2C063}"/>
              </a:ext>
            </a:extLst>
          </p:cNvPr>
          <p:cNvSpPr>
            <a:spLocks noGrp="1"/>
          </p:cNvSpPr>
          <p:nvPr>
            <p:ph idx="1"/>
          </p:nvPr>
        </p:nvSpPr>
        <p:spPr>
          <a:xfrm>
            <a:off x="685798" y="1817154"/>
            <a:ext cx="5410201" cy="4482670"/>
          </a:xfrm>
        </p:spPr>
        <p:txBody>
          <a:bodyPr>
            <a:normAutofit fontScale="92500" lnSpcReduction="10000"/>
          </a:bodyPr>
          <a:lstStyle/>
          <a:p>
            <a:pPr marL="0" indent="0" algn="ctr">
              <a:buNone/>
            </a:pPr>
            <a:endParaRPr lang="en-US" sz="4400" dirty="0"/>
          </a:p>
          <a:p>
            <a:pPr marL="0" indent="0" algn="ctr">
              <a:buNone/>
            </a:pPr>
            <a:endParaRPr lang="en-US" sz="4400" dirty="0"/>
          </a:p>
          <a:p>
            <a:pPr marL="0" indent="0" algn="ctr">
              <a:buNone/>
            </a:pPr>
            <a:r>
              <a:rPr lang="en-US" sz="4400" dirty="0"/>
              <a:t>Tennessee!</a:t>
            </a:r>
          </a:p>
          <a:p>
            <a:pPr marL="0" indent="0">
              <a:buNone/>
            </a:pPr>
            <a:endParaRPr lang="en-US" dirty="0"/>
          </a:p>
          <a:p>
            <a:pPr marL="0" indent="0" algn="ctr">
              <a:buNone/>
            </a:pPr>
            <a:r>
              <a:rPr lang="en-US" sz="2200" i="1" dirty="0"/>
              <a:t>Stay tuned…</a:t>
            </a:r>
          </a:p>
          <a:p>
            <a:pPr marL="0" indent="0" algn="ctr">
              <a:buNone/>
            </a:pPr>
            <a:endParaRPr lang="en-US" sz="2200" i="1" dirty="0"/>
          </a:p>
          <a:p>
            <a:pPr marL="0" indent="0">
              <a:buNone/>
            </a:pPr>
            <a:r>
              <a:rPr lang="en-US" sz="2200" dirty="0"/>
              <a:t>The 2022 NEWH Leadership Conference in Seattle was a smashing success! Check out the recap on the NEWH website!</a:t>
            </a:r>
          </a:p>
        </p:txBody>
      </p:sp>
      <p:pic>
        <p:nvPicPr>
          <p:cNvPr id="6" name="Picture 5" descr="A group of people sitting in a room&#10;&#10;Description automatically generated with low confidence">
            <a:extLst>
              <a:ext uri="{FF2B5EF4-FFF2-40B4-BE49-F238E27FC236}">
                <a16:creationId xmlns:a16="http://schemas.microsoft.com/office/drawing/2014/main" id="{F8138AA9-12E5-06D6-973A-B1A8F109AA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bwMode="auto">
          <a:xfrm>
            <a:off x="7467600" y="685800"/>
            <a:ext cx="4038600" cy="5486400"/>
          </a:xfrm>
          <a:prstGeom prst="rect">
            <a:avLst/>
          </a:prstGeom>
          <a:noFill/>
        </p:spPr>
      </p:pic>
      <p:pic>
        <p:nvPicPr>
          <p:cNvPr id="7" name="Graphic 6">
            <a:extLst>
              <a:ext uri="{FF2B5EF4-FFF2-40B4-BE49-F238E27FC236}">
                <a16:creationId xmlns:a16="http://schemas.microsoft.com/office/drawing/2014/main" id="{114FDBD1-7AEF-23E6-18AB-1ACB0596E0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53663" y="5600306"/>
            <a:ext cx="1538337" cy="1990789"/>
          </a:xfrm>
          <a:prstGeom prst="rect">
            <a:avLst/>
          </a:prstGeom>
        </p:spPr>
      </p:pic>
    </p:spTree>
    <p:extLst>
      <p:ext uri="{BB962C8B-B14F-4D97-AF65-F5344CB8AC3E}">
        <p14:creationId xmlns:p14="http://schemas.microsoft.com/office/powerpoint/2010/main" val="26501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87E358-FFFA-E06E-2E9F-DA7472785DAC}"/>
              </a:ext>
            </a:extLst>
          </p:cNvPr>
          <p:cNvSpPr>
            <a:spLocks noGrp="1"/>
          </p:cNvSpPr>
          <p:nvPr>
            <p:ph type="title"/>
          </p:nvPr>
        </p:nvSpPr>
        <p:spPr>
          <a:xfrm>
            <a:off x="1395045" y="947223"/>
            <a:ext cx="9394874" cy="928467"/>
          </a:xfrm>
        </p:spPr>
        <p:txBody>
          <a:bodyPr anchor="ctr">
            <a:normAutofit fontScale="90000"/>
          </a:bodyPr>
          <a:lstStyle/>
          <a:p>
            <a:pPr algn="ctr"/>
            <a:r>
              <a:rPr lang="en-US" dirty="0"/>
              <a:t>For more information, visit our website!</a:t>
            </a:r>
            <a:r>
              <a:rPr lang="en-US" sz="3000" dirty="0"/>
              <a:t>	</a:t>
            </a:r>
          </a:p>
        </p:txBody>
      </p:sp>
      <p:graphicFrame>
        <p:nvGraphicFramePr>
          <p:cNvPr id="5" name="Content Placeholder 2">
            <a:extLst>
              <a:ext uri="{FF2B5EF4-FFF2-40B4-BE49-F238E27FC236}">
                <a16:creationId xmlns:a16="http://schemas.microsoft.com/office/drawing/2014/main" id="{1745C8BC-051B-733D-6CCE-C8D6C571B694}"/>
              </a:ext>
            </a:extLst>
          </p:cNvPr>
          <p:cNvGraphicFramePr>
            <a:graphicFrameLocks noGrp="1"/>
          </p:cNvGraphicFramePr>
          <p:nvPr>
            <p:ph idx="1"/>
            <p:extLst>
              <p:ext uri="{D42A27DB-BD31-4B8C-83A1-F6EECF244321}">
                <p14:modId xmlns:p14="http://schemas.microsoft.com/office/powerpoint/2010/main" val="2631753718"/>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274B8188-A903-85F9-E3FF-9CE47156936F}"/>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537371" y="5565199"/>
            <a:ext cx="1654629" cy="2141286"/>
          </a:xfrm>
          <a:prstGeom prst="rect">
            <a:avLst/>
          </a:prstGeom>
        </p:spPr>
      </p:pic>
    </p:spTree>
    <p:extLst>
      <p:ext uri="{BB962C8B-B14F-4D97-AF65-F5344CB8AC3E}">
        <p14:creationId xmlns:p14="http://schemas.microsoft.com/office/powerpoint/2010/main" val="1185311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6771E30-A604-493B-BC4C-1AA766591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9F0F47-4E2D-E851-44E2-D5219ADC8377}"/>
              </a:ext>
            </a:extLst>
          </p:cNvPr>
          <p:cNvSpPr>
            <a:spLocks noGrp="1"/>
          </p:cNvSpPr>
          <p:nvPr>
            <p:ph type="title"/>
          </p:nvPr>
        </p:nvSpPr>
        <p:spPr>
          <a:xfrm>
            <a:off x="5410200" y="496047"/>
            <a:ext cx="6119904" cy="1027953"/>
          </a:xfrm>
        </p:spPr>
        <p:txBody>
          <a:bodyPr>
            <a:normAutofit/>
          </a:bodyPr>
          <a:lstStyle/>
          <a:p>
            <a:pPr algn="ctr"/>
            <a:r>
              <a:rPr lang="en-US" dirty="0"/>
              <a:t>Board resources on newh.org</a:t>
            </a:r>
          </a:p>
        </p:txBody>
      </p:sp>
      <p:sp>
        <p:nvSpPr>
          <p:cNvPr id="17" name="Rectangle 16">
            <a:extLst>
              <a:ext uri="{FF2B5EF4-FFF2-40B4-BE49-F238E27FC236}">
                <a16:creationId xmlns:a16="http://schemas.microsoft.com/office/drawing/2014/main" id="{913EDF91-3802-4360-909F-A0509363D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Home office setup">
            <a:extLst>
              <a:ext uri="{FF2B5EF4-FFF2-40B4-BE49-F238E27FC236}">
                <a16:creationId xmlns:a16="http://schemas.microsoft.com/office/drawing/2014/main" id="{15C68DE5-C9C0-5160-E4F6-D46C322B4C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685800"/>
            <a:ext cx="3390900" cy="5486400"/>
          </a:xfrm>
          <a:prstGeom prst="rect">
            <a:avLst/>
          </a:prstGeom>
        </p:spPr>
      </p:pic>
      <p:sp>
        <p:nvSpPr>
          <p:cNvPr id="3" name="Content Placeholder 2">
            <a:extLst>
              <a:ext uri="{FF2B5EF4-FFF2-40B4-BE49-F238E27FC236}">
                <a16:creationId xmlns:a16="http://schemas.microsoft.com/office/drawing/2014/main" id="{286247BE-E693-C2D3-DB65-8A5404884BE9}"/>
              </a:ext>
            </a:extLst>
          </p:cNvPr>
          <p:cNvSpPr>
            <a:spLocks noGrp="1"/>
          </p:cNvSpPr>
          <p:nvPr>
            <p:ph idx="1"/>
          </p:nvPr>
        </p:nvSpPr>
        <p:spPr>
          <a:xfrm>
            <a:off x="5364126" y="1743281"/>
            <a:ext cx="6165978" cy="4545323"/>
          </a:xfrm>
        </p:spPr>
        <p:txBody>
          <a:bodyPr>
            <a:normAutofit/>
          </a:bodyPr>
          <a:lstStyle/>
          <a:p>
            <a:pPr marL="0" indent="0">
              <a:buNone/>
            </a:pPr>
            <a:r>
              <a:rPr lang="en-US" sz="2000" dirty="0"/>
              <a:t>Make your job easier! Check out all the forms/templates available to board members on the NEWH website. </a:t>
            </a:r>
          </a:p>
          <a:p>
            <a:pPr marL="0" indent="0">
              <a:buNone/>
            </a:pPr>
            <a:endParaRPr lang="en-US" dirty="0"/>
          </a:p>
          <a:p>
            <a:pPr marL="0" indent="0">
              <a:buNone/>
            </a:pPr>
            <a:endParaRPr lang="en-US" dirty="0"/>
          </a:p>
          <a:p>
            <a:pPr marL="0" indent="0">
              <a:buNone/>
            </a:pPr>
            <a:r>
              <a:rPr lang="en-US" sz="2000" dirty="0"/>
              <a:t>Login to the website – top menu (Contact the NEWH office if you have problems logging in)</a:t>
            </a:r>
          </a:p>
          <a:p>
            <a:pPr marL="0" indent="0">
              <a:buNone/>
            </a:pPr>
            <a:r>
              <a:rPr lang="en-US" sz="2000" dirty="0"/>
              <a:t>At bottom of homepage in red area, click on NEWH Board Resources</a:t>
            </a:r>
          </a:p>
          <a:p>
            <a:pPr marL="0" indent="0">
              <a:buNone/>
            </a:pPr>
            <a:endParaRPr lang="en-US" dirty="0"/>
          </a:p>
        </p:txBody>
      </p:sp>
      <p:pic>
        <p:nvPicPr>
          <p:cNvPr id="6" name="Picture 6">
            <a:extLst>
              <a:ext uri="{FF2B5EF4-FFF2-40B4-BE49-F238E27FC236}">
                <a16:creationId xmlns:a16="http://schemas.microsoft.com/office/drawing/2014/main" id="{DCE822FF-85F5-94E9-B5C1-88DF972C9C6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99856" y="2622683"/>
            <a:ext cx="65547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8FBEC310-541D-9786-93D8-5A191F28BD3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75958" y="4994336"/>
            <a:ext cx="60658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a:extLst>
              <a:ext uri="{FF2B5EF4-FFF2-40B4-BE49-F238E27FC236}">
                <a16:creationId xmlns:a16="http://schemas.microsoft.com/office/drawing/2014/main" id="{0189A294-FAC6-D667-EA92-C81C82905BE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1691" y="5501386"/>
            <a:ext cx="1743387" cy="2256149"/>
          </a:xfrm>
          <a:prstGeom prst="rect">
            <a:avLst/>
          </a:prstGeom>
        </p:spPr>
      </p:pic>
    </p:spTree>
    <p:extLst>
      <p:ext uri="{BB962C8B-B14F-4D97-AF65-F5344CB8AC3E}">
        <p14:creationId xmlns:p14="http://schemas.microsoft.com/office/powerpoint/2010/main" val="32857364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32546713-DF96-41B2-8180-3EEC5B802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0" name="Rectangle 1039">
            <a:extLst>
              <a:ext uri="{FF2B5EF4-FFF2-40B4-BE49-F238E27FC236}">
                <a16:creationId xmlns:a16="http://schemas.microsoft.com/office/drawing/2014/main" id="{C2794E3E-966D-43D0-B426-D33988B92C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74676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45E60B-0CD0-0A68-570B-3318DCBB8DCC}"/>
              </a:ext>
            </a:extLst>
          </p:cNvPr>
          <p:cNvSpPr>
            <a:spLocks noGrp="1"/>
          </p:cNvSpPr>
          <p:nvPr>
            <p:ph type="title"/>
          </p:nvPr>
        </p:nvSpPr>
        <p:spPr>
          <a:xfrm>
            <a:off x="698528" y="511126"/>
            <a:ext cx="6083272" cy="1031634"/>
          </a:xfrm>
        </p:spPr>
        <p:txBody>
          <a:bodyPr>
            <a:normAutofit/>
          </a:bodyPr>
          <a:lstStyle/>
          <a:p>
            <a:pPr algn="ctr"/>
            <a:r>
              <a:rPr lang="en-US" dirty="0"/>
              <a:t>Thank you for serving!</a:t>
            </a:r>
          </a:p>
        </p:txBody>
      </p:sp>
      <p:sp>
        <p:nvSpPr>
          <p:cNvPr id="3" name="Content Placeholder 2">
            <a:extLst>
              <a:ext uri="{FF2B5EF4-FFF2-40B4-BE49-F238E27FC236}">
                <a16:creationId xmlns:a16="http://schemas.microsoft.com/office/drawing/2014/main" id="{EE22BD45-10D3-FAF8-E049-D7B707052323}"/>
              </a:ext>
            </a:extLst>
          </p:cNvPr>
          <p:cNvSpPr>
            <a:spLocks noGrp="1"/>
          </p:cNvSpPr>
          <p:nvPr>
            <p:ph idx="1"/>
          </p:nvPr>
        </p:nvSpPr>
        <p:spPr>
          <a:xfrm>
            <a:off x="685801" y="1829287"/>
            <a:ext cx="6083272" cy="4342914"/>
          </a:xfrm>
        </p:spPr>
        <p:txBody>
          <a:bodyPr>
            <a:normAutofit/>
          </a:bodyPr>
          <a:lstStyle/>
          <a:p>
            <a:pPr marL="274320" indent="-274320" eaLnBrk="1" fontAlgn="auto" hangingPunct="1">
              <a:spcAft>
                <a:spcPts val="0"/>
              </a:spcAft>
              <a:buClr>
                <a:schemeClr val="accent3"/>
              </a:buClr>
              <a:buFont typeface="Wingdings 2"/>
              <a:buChar char=""/>
              <a:defRPr/>
            </a:pPr>
            <a:r>
              <a:rPr lang="en-US" sz="2000" dirty="0"/>
              <a:t>The board experience should be a positive one.</a:t>
            </a:r>
          </a:p>
          <a:p>
            <a:pPr marL="274320" indent="-274320" eaLnBrk="1" fontAlgn="auto" hangingPunct="1">
              <a:spcAft>
                <a:spcPts val="0"/>
              </a:spcAft>
              <a:buClr>
                <a:schemeClr val="accent3"/>
              </a:buClr>
              <a:buFont typeface="Wingdings 2"/>
              <a:buChar char=""/>
              <a:defRPr/>
            </a:pPr>
            <a:r>
              <a:rPr lang="en-US" sz="2000" dirty="0"/>
              <a:t>The board is the caretaker of the organization.</a:t>
            </a:r>
          </a:p>
          <a:p>
            <a:pPr marL="274320" indent="-274320" eaLnBrk="1" fontAlgn="auto" hangingPunct="1">
              <a:spcAft>
                <a:spcPts val="0"/>
              </a:spcAft>
              <a:buClr>
                <a:schemeClr val="accent3"/>
              </a:buClr>
              <a:buFont typeface="Wingdings 2"/>
              <a:buChar char=""/>
              <a:defRPr/>
            </a:pPr>
            <a:r>
              <a:rPr lang="en-US" sz="2000" dirty="0"/>
              <a:t>The board speaks as a whole, no board member should have more input or authority than others.</a:t>
            </a:r>
          </a:p>
          <a:p>
            <a:pPr marL="274320" indent="-274320" eaLnBrk="1" fontAlgn="auto" hangingPunct="1">
              <a:spcAft>
                <a:spcPts val="0"/>
              </a:spcAft>
              <a:buClr>
                <a:schemeClr val="accent3"/>
              </a:buClr>
              <a:buFont typeface="Wingdings 2"/>
              <a:buChar char=""/>
              <a:defRPr/>
            </a:pPr>
            <a:r>
              <a:rPr lang="en-US" sz="2000" dirty="0"/>
              <a:t>Always ask questions as they arise.</a:t>
            </a:r>
          </a:p>
          <a:p>
            <a:pPr marL="0" indent="0">
              <a:buNone/>
            </a:pPr>
            <a:endParaRPr lang="en-US" dirty="0"/>
          </a:p>
        </p:txBody>
      </p:sp>
      <p:pic>
        <p:nvPicPr>
          <p:cNvPr id="1030" name="Picture 6" descr="See the source image">
            <a:extLst>
              <a:ext uri="{FF2B5EF4-FFF2-40B4-BE49-F238E27FC236}">
                <a16:creationId xmlns:a16="http://schemas.microsoft.com/office/drawing/2014/main" id="{2762C449-F502-434F-66D0-3E79BCC582A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8104721" y="1174915"/>
            <a:ext cx="3600226" cy="172810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a:extLst>
              <a:ext uri="{FF2B5EF4-FFF2-40B4-BE49-F238E27FC236}">
                <a16:creationId xmlns:a16="http://schemas.microsoft.com/office/drawing/2014/main" id="{90321C77-DB16-4C1F-506C-91D59D974B9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36734" y="3587131"/>
            <a:ext cx="1998860" cy="2586761"/>
          </a:xfrm>
          <a:prstGeom prst="rect">
            <a:avLst/>
          </a:prstGeom>
        </p:spPr>
      </p:pic>
    </p:spTree>
    <p:extLst>
      <p:ext uri="{BB962C8B-B14F-4D97-AF65-F5344CB8AC3E}">
        <p14:creationId xmlns:p14="http://schemas.microsoft.com/office/powerpoint/2010/main" val="13589696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EBD63AD-33A9-4D22-9A5B-438B663EC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BAD9CC4-644A-42E5-A6A6-082517FA6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158052-2FF6-F88F-14F9-ECCB09EF6525}"/>
              </a:ext>
            </a:extLst>
          </p:cNvPr>
          <p:cNvSpPr>
            <a:spLocks noGrp="1"/>
          </p:cNvSpPr>
          <p:nvPr>
            <p:ph type="title"/>
          </p:nvPr>
        </p:nvSpPr>
        <p:spPr>
          <a:xfrm>
            <a:off x="6781800" y="357052"/>
            <a:ext cx="4741045" cy="577083"/>
          </a:xfrm>
        </p:spPr>
        <p:txBody>
          <a:bodyPr>
            <a:normAutofit/>
          </a:bodyPr>
          <a:lstStyle/>
          <a:p>
            <a:pPr algn="ctr"/>
            <a:r>
              <a:rPr lang="en-US" dirty="0"/>
              <a:t>Contact Us!</a:t>
            </a:r>
          </a:p>
        </p:txBody>
      </p:sp>
      <p:pic>
        <p:nvPicPr>
          <p:cNvPr id="5" name="Picture 4" descr="A group of women posing for a photo&#10;&#10;Description automatically generated">
            <a:extLst>
              <a:ext uri="{FF2B5EF4-FFF2-40B4-BE49-F238E27FC236}">
                <a16:creationId xmlns:a16="http://schemas.microsoft.com/office/drawing/2014/main" id="{4CB45722-6668-246B-2674-0DD64DF3F8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669155" y="685800"/>
            <a:ext cx="4724400" cy="5486400"/>
          </a:xfrm>
          <a:prstGeom prst="rect">
            <a:avLst/>
          </a:prstGeom>
        </p:spPr>
      </p:pic>
      <p:sp>
        <p:nvSpPr>
          <p:cNvPr id="3" name="Content Placeholder 2">
            <a:extLst>
              <a:ext uri="{FF2B5EF4-FFF2-40B4-BE49-F238E27FC236}">
                <a16:creationId xmlns:a16="http://schemas.microsoft.com/office/drawing/2014/main" id="{61C1527B-0B5B-B4D4-23D4-83EAA9587F02}"/>
              </a:ext>
            </a:extLst>
          </p:cNvPr>
          <p:cNvSpPr>
            <a:spLocks noGrp="1"/>
          </p:cNvSpPr>
          <p:nvPr>
            <p:ph idx="1"/>
          </p:nvPr>
        </p:nvSpPr>
        <p:spPr>
          <a:xfrm>
            <a:off x="6282388" y="1045968"/>
            <a:ext cx="5769272" cy="5242637"/>
          </a:xfrm>
        </p:spPr>
        <p:txBody>
          <a:bodyPr>
            <a:normAutofit lnSpcReduction="10000"/>
          </a:bodyPr>
          <a:lstStyle/>
          <a:p>
            <a:pPr marL="274320" indent="-274320" eaLnBrk="1" fontAlgn="auto" hangingPunct="1">
              <a:lnSpc>
                <a:spcPct val="90000"/>
              </a:lnSpc>
              <a:spcAft>
                <a:spcPts val="0"/>
              </a:spcAft>
              <a:buClr>
                <a:schemeClr val="accent3"/>
              </a:buClr>
              <a:buFont typeface="Wingdings 3" pitchFamily="18" charset="2"/>
              <a:buNone/>
              <a:defRPr/>
            </a:pPr>
            <a:r>
              <a:rPr lang="en-US" sz="1800" dirty="0"/>
              <a:t>Feel free to contact the NEWH office if you have </a:t>
            </a:r>
            <a:r>
              <a:rPr lang="en-US" sz="1800" b="1" dirty="0"/>
              <a:t>ANY </a:t>
            </a:r>
            <a:r>
              <a:rPr lang="en-US" sz="1800" dirty="0"/>
              <a:t>questions. </a:t>
            </a:r>
          </a:p>
          <a:p>
            <a:pPr marL="274320" indent="-274320" eaLnBrk="1" fontAlgn="auto" hangingPunct="1">
              <a:lnSpc>
                <a:spcPct val="90000"/>
              </a:lnSpc>
              <a:spcAft>
                <a:spcPts val="0"/>
              </a:spcAft>
              <a:buClr>
                <a:schemeClr val="accent3"/>
              </a:buClr>
              <a:buFont typeface="Wingdings 3" pitchFamily="18" charset="2"/>
              <a:buNone/>
              <a:defRPr/>
            </a:pPr>
            <a:r>
              <a:rPr lang="en-US" sz="1800" dirty="0"/>
              <a:t>Questions can be directed to:</a:t>
            </a:r>
          </a:p>
          <a:p>
            <a:pPr marL="560070" lvl="1" indent="-285750" eaLnBrk="1" fontAlgn="auto" hangingPunct="1">
              <a:lnSpc>
                <a:spcPct val="90000"/>
              </a:lnSpc>
              <a:spcAft>
                <a:spcPts val="0"/>
              </a:spcAft>
              <a:defRPr/>
            </a:pPr>
            <a:r>
              <a:rPr lang="en-US" sz="1800" dirty="0"/>
              <a:t>President/VPs/Delegates – Shelia Lohmiller or Diane Federwitz</a:t>
            </a:r>
          </a:p>
          <a:p>
            <a:pPr marL="560070" lvl="1" indent="-285750" eaLnBrk="1" fontAlgn="auto" hangingPunct="1">
              <a:lnSpc>
                <a:spcPct val="90000"/>
              </a:lnSpc>
              <a:spcAft>
                <a:spcPts val="0"/>
              </a:spcAft>
              <a:defRPr/>
            </a:pPr>
            <a:r>
              <a:rPr lang="en-US" sz="1800" dirty="0"/>
              <a:t>Treasurer/Finance/Insurance – Susan Huntington or Julie Hartmann</a:t>
            </a:r>
          </a:p>
          <a:p>
            <a:pPr marL="560070" lvl="1" indent="-285750" eaLnBrk="1" fontAlgn="auto" hangingPunct="1">
              <a:lnSpc>
                <a:spcPct val="90000"/>
              </a:lnSpc>
              <a:spcAft>
                <a:spcPts val="0"/>
              </a:spcAft>
              <a:defRPr/>
            </a:pPr>
            <a:r>
              <a:rPr lang="en-US" sz="1800" dirty="0"/>
              <a:t>Secretary – Kathy Coughlin</a:t>
            </a:r>
          </a:p>
          <a:p>
            <a:pPr marL="560070" lvl="1" indent="-285750" eaLnBrk="1" fontAlgn="auto" hangingPunct="1">
              <a:lnSpc>
                <a:spcPct val="90000"/>
              </a:lnSpc>
              <a:spcAft>
                <a:spcPts val="0"/>
              </a:spcAft>
              <a:defRPr/>
            </a:pPr>
            <a:r>
              <a:rPr lang="en-US" sz="1800" dirty="0"/>
              <a:t>Membership – Diane Federwitz or Kathy Coughlin </a:t>
            </a:r>
          </a:p>
          <a:p>
            <a:pPr marL="560070" lvl="1" indent="-285750" eaLnBrk="1" fontAlgn="auto" hangingPunct="1">
              <a:lnSpc>
                <a:spcPct val="90000"/>
              </a:lnSpc>
              <a:spcAft>
                <a:spcPts val="0"/>
              </a:spcAft>
              <a:defRPr/>
            </a:pPr>
            <a:r>
              <a:rPr lang="en-US" sz="1800" dirty="0"/>
              <a:t>Scholarship/Education/</a:t>
            </a:r>
            <a:r>
              <a:rPr lang="en-US" sz="1800" dirty="0" err="1"/>
              <a:t>EDOnline</a:t>
            </a:r>
            <a:r>
              <a:rPr lang="en-US" sz="1800" dirty="0"/>
              <a:t> – Erika Swansen or Hillary Eggebrecht</a:t>
            </a:r>
          </a:p>
          <a:p>
            <a:pPr marL="560070" lvl="1" indent="-285750" eaLnBrk="1" fontAlgn="auto" hangingPunct="1">
              <a:lnSpc>
                <a:spcPct val="90000"/>
              </a:lnSpc>
              <a:spcAft>
                <a:spcPts val="0"/>
              </a:spcAft>
              <a:defRPr/>
            </a:pPr>
            <a:r>
              <a:rPr lang="en-US" sz="1800" dirty="0"/>
              <a:t>Communication/Marketing/Social Media – Hillary Eggebrecht</a:t>
            </a:r>
          </a:p>
          <a:p>
            <a:pPr marL="560070" lvl="1" indent="-285750" eaLnBrk="1" fontAlgn="auto" hangingPunct="1">
              <a:lnSpc>
                <a:spcPct val="90000"/>
              </a:lnSpc>
              <a:spcAft>
                <a:spcPts val="0"/>
              </a:spcAft>
              <a:defRPr/>
            </a:pPr>
            <a:r>
              <a:rPr lang="en-US" sz="1800" dirty="0"/>
              <a:t>Programming/Fundraising – Diane Federwitz; Event RSVPs – Julie Hartmann and Denise Huntington</a:t>
            </a:r>
          </a:p>
          <a:p>
            <a:pPr marL="560070" lvl="1" indent="-285750" eaLnBrk="1" fontAlgn="auto" hangingPunct="1">
              <a:lnSpc>
                <a:spcPct val="90000"/>
              </a:lnSpc>
              <a:spcAft>
                <a:spcPts val="0"/>
              </a:spcAft>
              <a:defRPr/>
            </a:pPr>
            <a:r>
              <a:rPr lang="en-US" sz="1800" dirty="0"/>
              <a:t>Regional Tradeshows/Corporate Partners/Leadership Conference – Jena Seibel and Kate Nesbitt</a:t>
            </a:r>
          </a:p>
          <a:p>
            <a:pPr marL="560070" lvl="1" indent="-285750" eaLnBrk="1" fontAlgn="auto" hangingPunct="1">
              <a:lnSpc>
                <a:spcPct val="90000"/>
              </a:lnSpc>
              <a:spcAft>
                <a:spcPts val="0"/>
              </a:spcAft>
              <a:defRPr/>
            </a:pPr>
            <a:r>
              <a:rPr lang="en-US" sz="1800" dirty="0"/>
              <a:t>Website/Newsletters – Diane Federwitz</a:t>
            </a:r>
          </a:p>
          <a:p>
            <a:pPr marL="560070" lvl="1" indent="-285750" eaLnBrk="1" fontAlgn="auto" hangingPunct="1">
              <a:lnSpc>
                <a:spcPct val="90000"/>
              </a:lnSpc>
              <a:spcAft>
                <a:spcPts val="0"/>
              </a:spcAft>
              <a:defRPr/>
            </a:pPr>
            <a:r>
              <a:rPr lang="en-US" sz="1800" dirty="0"/>
              <a:t>Other questions – just call, we’d be glad to help!</a:t>
            </a:r>
          </a:p>
          <a:p>
            <a:pPr marL="0" indent="0">
              <a:lnSpc>
                <a:spcPct val="90000"/>
              </a:lnSpc>
              <a:buNone/>
            </a:pPr>
            <a:endParaRPr lang="en-US" sz="1400" dirty="0"/>
          </a:p>
        </p:txBody>
      </p:sp>
      <p:pic>
        <p:nvPicPr>
          <p:cNvPr id="6" name="Graphic 5">
            <a:extLst>
              <a:ext uri="{FF2B5EF4-FFF2-40B4-BE49-F238E27FC236}">
                <a16:creationId xmlns:a16="http://schemas.microsoft.com/office/drawing/2014/main" id="{15D64B18-96ED-4308-B36A-BA93E28E2DD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48612" y="5444305"/>
            <a:ext cx="1743387" cy="2256149"/>
          </a:xfrm>
          <a:prstGeom prst="rect">
            <a:avLst/>
          </a:prstGeom>
        </p:spPr>
      </p:pic>
    </p:spTree>
    <p:extLst>
      <p:ext uri="{BB962C8B-B14F-4D97-AF65-F5344CB8AC3E}">
        <p14:creationId xmlns:p14="http://schemas.microsoft.com/office/powerpoint/2010/main" val="229373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2516-5713-E64E-3156-51BD2B5D8F58}"/>
              </a:ext>
            </a:extLst>
          </p:cNvPr>
          <p:cNvSpPr>
            <a:spLocks noGrp="1"/>
          </p:cNvSpPr>
          <p:nvPr>
            <p:ph type="title"/>
          </p:nvPr>
        </p:nvSpPr>
        <p:spPr/>
        <p:txBody>
          <a:bodyPr/>
          <a:lstStyle/>
          <a:p>
            <a:r>
              <a:rPr lang="en-US" cap="small" dirty="0"/>
              <a:t>Nonprofit vs for-profit </a:t>
            </a:r>
            <a:br>
              <a:rPr lang="en-US" cap="small" dirty="0"/>
            </a:br>
            <a:r>
              <a:rPr lang="en-US" cap="small" dirty="0"/>
              <a:t>What is the difference?</a:t>
            </a:r>
          </a:p>
        </p:txBody>
      </p:sp>
      <p:sp>
        <p:nvSpPr>
          <p:cNvPr id="3" name="Text Placeholder 2">
            <a:extLst>
              <a:ext uri="{FF2B5EF4-FFF2-40B4-BE49-F238E27FC236}">
                <a16:creationId xmlns:a16="http://schemas.microsoft.com/office/drawing/2014/main" id="{7BA002B0-A2CB-C2A5-A794-C511C2C0292C}"/>
              </a:ext>
            </a:extLst>
          </p:cNvPr>
          <p:cNvSpPr>
            <a:spLocks noGrp="1"/>
          </p:cNvSpPr>
          <p:nvPr>
            <p:ph type="body" idx="1"/>
          </p:nvPr>
        </p:nvSpPr>
        <p:spPr>
          <a:xfrm>
            <a:off x="839788" y="1681163"/>
            <a:ext cx="5157787" cy="430666"/>
          </a:xfrm>
        </p:spPr>
        <p:txBody>
          <a:bodyPr>
            <a:normAutofit lnSpcReduction="10000"/>
          </a:bodyPr>
          <a:lstStyle/>
          <a:p>
            <a:r>
              <a:rPr lang="en-US" dirty="0"/>
              <a:t>NONPROFIT	</a:t>
            </a:r>
          </a:p>
        </p:txBody>
      </p:sp>
      <p:sp>
        <p:nvSpPr>
          <p:cNvPr id="9" name="Freeform: Shape 8">
            <a:extLst>
              <a:ext uri="{FF2B5EF4-FFF2-40B4-BE49-F238E27FC236}">
                <a16:creationId xmlns:a16="http://schemas.microsoft.com/office/drawing/2014/main" id="{FC7D2A6E-4A0B-B48A-A61F-4A0EC10A7A3F}"/>
              </a:ext>
            </a:extLst>
          </p:cNvPr>
          <p:cNvSpPr/>
          <p:nvPr/>
        </p:nvSpPr>
        <p:spPr>
          <a:xfrm>
            <a:off x="839788" y="2278516"/>
            <a:ext cx="5157787" cy="702000"/>
          </a:xfrm>
          <a:custGeom>
            <a:avLst/>
            <a:gdLst>
              <a:gd name="connsiteX0" fmla="*/ 0 w 5157787"/>
              <a:gd name="connsiteY0" fmla="*/ 117002 h 702000"/>
              <a:gd name="connsiteX1" fmla="*/ 117002 w 5157787"/>
              <a:gd name="connsiteY1" fmla="*/ 0 h 702000"/>
              <a:gd name="connsiteX2" fmla="*/ 5040785 w 5157787"/>
              <a:gd name="connsiteY2" fmla="*/ 0 h 702000"/>
              <a:gd name="connsiteX3" fmla="*/ 5157787 w 5157787"/>
              <a:gd name="connsiteY3" fmla="*/ 117002 h 702000"/>
              <a:gd name="connsiteX4" fmla="*/ 5157787 w 5157787"/>
              <a:gd name="connsiteY4" fmla="*/ 584998 h 702000"/>
              <a:gd name="connsiteX5" fmla="*/ 5040785 w 5157787"/>
              <a:gd name="connsiteY5" fmla="*/ 702000 h 702000"/>
              <a:gd name="connsiteX6" fmla="*/ 117002 w 5157787"/>
              <a:gd name="connsiteY6" fmla="*/ 702000 h 702000"/>
              <a:gd name="connsiteX7" fmla="*/ 0 w 5157787"/>
              <a:gd name="connsiteY7" fmla="*/ 584998 h 702000"/>
              <a:gd name="connsiteX8" fmla="*/ 0 w 5157787"/>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702000">
                <a:moveTo>
                  <a:pt x="0" y="117002"/>
                </a:moveTo>
                <a:cubicBezTo>
                  <a:pt x="0" y="52384"/>
                  <a:pt x="52384" y="0"/>
                  <a:pt x="117002" y="0"/>
                </a:cubicBezTo>
                <a:lnTo>
                  <a:pt x="5040785" y="0"/>
                </a:lnTo>
                <a:cubicBezTo>
                  <a:pt x="5105403" y="0"/>
                  <a:pt x="5157787" y="52384"/>
                  <a:pt x="5157787" y="117002"/>
                </a:cubicBezTo>
                <a:lnTo>
                  <a:pt x="5157787" y="584998"/>
                </a:lnTo>
                <a:cubicBezTo>
                  <a:pt x="5157787" y="649616"/>
                  <a:pt x="5105403" y="702000"/>
                  <a:pt x="5040785"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49" tIns="102849" rIns="102849" bIns="102849" numCol="1" spcCol="1270" anchor="ctr" anchorCtr="0">
            <a:noAutofit/>
          </a:bodyPr>
          <a:lstStyle/>
          <a:p>
            <a:pPr marL="0" lvl="0" indent="0" algn="l" defTabSz="800100">
              <a:lnSpc>
                <a:spcPct val="90000"/>
              </a:lnSpc>
              <a:spcBef>
                <a:spcPct val="0"/>
              </a:spcBef>
              <a:spcAft>
                <a:spcPct val="35000"/>
              </a:spcAft>
              <a:buNone/>
            </a:pPr>
            <a:r>
              <a:rPr lang="en-US" sz="2000" b="0" kern="1200" dirty="0">
                <a:latin typeface="+mj-lt"/>
              </a:rPr>
              <a:t>Organization provides services of benefit without financial incentive</a:t>
            </a:r>
          </a:p>
        </p:txBody>
      </p:sp>
      <p:sp>
        <p:nvSpPr>
          <p:cNvPr id="10" name="Freeform: Shape 9">
            <a:extLst>
              <a:ext uri="{FF2B5EF4-FFF2-40B4-BE49-F238E27FC236}">
                <a16:creationId xmlns:a16="http://schemas.microsoft.com/office/drawing/2014/main" id="{DF1F17AC-649E-2FB7-AC9E-9873CD7E3981}"/>
              </a:ext>
            </a:extLst>
          </p:cNvPr>
          <p:cNvSpPr/>
          <p:nvPr/>
        </p:nvSpPr>
        <p:spPr>
          <a:xfrm>
            <a:off x="839788" y="3023716"/>
            <a:ext cx="5157787" cy="746094"/>
          </a:xfrm>
          <a:custGeom>
            <a:avLst/>
            <a:gdLst>
              <a:gd name="connsiteX0" fmla="*/ 0 w 5157787"/>
              <a:gd name="connsiteY0" fmla="*/ 117002 h 702000"/>
              <a:gd name="connsiteX1" fmla="*/ 117002 w 5157787"/>
              <a:gd name="connsiteY1" fmla="*/ 0 h 702000"/>
              <a:gd name="connsiteX2" fmla="*/ 5040785 w 5157787"/>
              <a:gd name="connsiteY2" fmla="*/ 0 h 702000"/>
              <a:gd name="connsiteX3" fmla="*/ 5157787 w 5157787"/>
              <a:gd name="connsiteY3" fmla="*/ 117002 h 702000"/>
              <a:gd name="connsiteX4" fmla="*/ 5157787 w 5157787"/>
              <a:gd name="connsiteY4" fmla="*/ 584998 h 702000"/>
              <a:gd name="connsiteX5" fmla="*/ 5040785 w 5157787"/>
              <a:gd name="connsiteY5" fmla="*/ 702000 h 702000"/>
              <a:gd name="connsiteX6" fmla="*/ 117002 w 5157787"/>
              <a:gd name="connsiteY6" fmla="*/ 702000 h 702000"/>
              <a:gd name="connsiteX7" fmla="*/ 0 w 5157787"/>
              <a:gd name="connsiteY7" fmla="*/ 584998 h 702000"/>
              <a:gd name="connsiteX8" fmla="*/ 0 w 5157787"/>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702000">
                <a:moveTo>
                  <a:pt x="0" y="117002"/>
                </a:moveTo>
                <a:cubicBezTo>
                  <a:pt x="0" y="52384"/>
                  <a:pt x="52384" y="0"/>
                  <a:pt x="117002" y="0"/>
                </a:cubicBezTo>
                <a:lnTo>
                  <a:pt x="5040785" y="0"/>
                </a:lnTo>
                <a:cubicBezTo>
                  <a:pt x="5105403" y="0"/>
                  <a:pt x="5157787" y="52384"/>
                  <a:pt x="5157787" y="117002"/>
                </a:cubicBezTo>
                <a:lnTo>
                  <a:pt x="5157787" y="584998"/>
                </a:lnTo>
                <a:cubicBezTo>
                  <a:pt x="5157787" y="649616"/>
                  <a:pt x="5105403" y="702000"/>
                  <a:pt x="5040785"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49" tIns="102849" rIns="102849" bIns="102849" numCol="1" spcCol="1270" anchor="ctr" anchorCtr="0">
            <a:noAutofit/>
          </a:bodyPr>
          <a:lstStyle/>
          <a:p>
            <a:pPr marL="0" lvl="0" indent="0" algn="l" defTabSz="800100">
              <a:lnSpc>
                <a:spcPct val="90000"/>
              </a:lnSpc>
              <a:spcBef>
                <a:spcPct val="0"/>
              </a:spcBef>
              <a:spcAft>
                <a:spcPct val="35000"/>
              </a:spcAft>
              <a:buNone/>
            </a:pPr>
            <a:r>
              <a:rPr lang="en-US" sz="2000" kern="1200" dirty="0">
                <a:latin typeface="+mj-lt"/>
              </a:rPr>
              <a:t>Nonprofit is qualified by the IRS as a tax-exempt organization through education and scholarship</a:t>
            </a:r>
          </a:p>
        </p:txBody>
      </p:sp>
      <p:sp>
        <p:nvSpPr>
          <p:cNvPr id="11" name="Freeform: Shape 10">
            <a:extLst>
              <a:ext uri="{FF2B5EF4-FFF2-40B4-BE49-F238E27FC236}">
                <a16:creationId xmlns:a16="http://schemas.microsoft.com/office/drawing/2014/main" id="{4CCE302C-0CEE-53D9-E700-F073D2625BD7}"/>
              </a:ext>
            </a:extLst>
          </p:cNvPr>
          <p:cNvSpPr/>
          <p:nvPr/>
        </p:nvSpPr>
        <p:spPr>
          <a:xfrm>
            <a:off x="836612" y="3813010"/>
            <a:ext cx="5157787" cy="702000"/>
          </a:xfrm>
          <a:custGeom>
            <a:avLst/>
            <a:gdLst>
              <a:gd name="connsiteX0" fmla="*/ 0 w 5157787"/>
              <a:gd name="connsiteY0" fmla="*/ 117002 h 702000"/>
              <a:gd name="connsiteX1" fmla="*/ 117002 w 5157787"/>
              <a:gd name="connsiteY1" fmla="*/ 0 h 702000"/>
              <a:gd name="connsiteX2" fmla="*/ 5040785 w 5157787"/>
              <a:gd name="connsiteY2" fmla="*/ 0 h 702000"/>
              <a:gd name="connsiteX3" fmla="*/ 5157787 w 5157787"/>
              <a:gd name="connsiteY3" fmla="*/ 117002 h 702000"/>
              <a:gd name="connsiteX4" fmla="*/ 5157787 w 5157787"/>
              <a:gd name="connsiteY4" fmla="*/ 584998 h 702000"/>
              <a:gd name="connsiteX5" fmla="*/ 5040785 w 5157787"/>
              <a:gd name="connsiteY5" fmla="*/ 702000 h 702000"/>
              <a:gd name="connsiteX6" fmla="*/ 117002 w 5157787"/>
              <a:gd name="connsiteY6" fmla="*/ 702000 h 702000"/>
              <a:gd name="connsiteX7" fmla="*/ 0 w 5157787"/>
              <a:gd name="connsiteY7" fmla="*/ 584998 h 702000"/>
              <a:gd name="connsiteX8" fmla="*/ 0 w 5157787"/>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702000">
                <a:moveTo>
                  <a:pt x="0" y="117002"/>
                </a:moveTo>
                <a:cubicBezTo>
                  <a:pt x="0" y="52384"/>
                  <a:pt x="52384" y="0"/>
                  <a:pt x="117002" y="0"/>
                </a:cubicBezTo>
                <a:lnTo>
                  <a:pt x="5040785" y="0"/>
                </a:lnTo>
                <a:cubicBezTo>
                  <a:pt x="5105403" y="0"/>
                  <a:pt x="5157787" y="52384"/>
                  <a:pt x="5157787" y="117002"/>
                </a:cubicBezTo>
                <a:lnTo>
                  <a:pt x="5157787" y="584998"/>
                </a:lnTo>
                <a:cubicBezTo>
                  <a:pt x="5157787" y="649616"/>
                  <a:pt x="5105403" y="702000"/>
                  <a:pt x="5040785"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49" tIns="102849" rIns="102849" bIns="102849" numCol="1" spcCol="1270" anchor="ctr" anchorCtr="0">
            <a:noAutofit/>
          </a:bodyPr>
          <a:lstStyle/>
          <a:p>
            <a:pPr marL="0" lvl="0" indent="0" algn="l" defTabSz="800100">
              <a:lnSpc>
                <a:spcPct val="90000"/>
              </a:lnSpc>
              <a:spcBef>
                <a:spcPct val="0"/>
              </a:spcBef>
              <a:spcAft>
                <a:spcPct val="35000"/>
              </a:spcAft>
              <a:buNone/>
            </a:pPr>
            <a:r>
              <a:rPr lang="en-US" sz="2000" kern="1200" dirty="0">
                <a:latin typeface="+mj-lt"/>
              </a:rPr>
              <a:t>Voluntary trustees govern the Nonprofit, protecting members’ interest</a:t>
            </a:r>
          </a:p>
        </p:txBody>
      </p:sp>
      <p:sp>
        <p:nvSpPr>
          <p:cNvPr id="12" name="Freeform: Shape 11">
            <a:extLst>
              <a:ext uri="{FF2B5EF4-FFF2-40B4-BE49-F238E27FC236}">
                <a16:creationId xmlns:a16="http://schemas.microsoft.com/office/drawing/2014/main" id="{9023E840-E8D0-73F4-BA0A-EF8B628B8382}"/>
              </a:ext>
            </a:extLst>
          </p:cNvPr>
          <p:cNvSpPr/>
          <p:nvPr/>
        </p:nvSpPr>
        <p:spPr>
          <a:xfrm>
            <a:off x="836612" y="4555053"/>
            <a:ext cx="5157787" cy="702000"/>
          </a:xfrm>
          <a:custGeom>
            <a:avLst/>
            <a:gdLst>
              <a:gd name="connsiteX0" fmla="*/ 0 w 5157787"/>
              <a:gd name="connsiteY0" fmla="*/ 117002 h 702000"/>
              <a:gd name="connsiteX1" fmla="*/ 117002 w 5157787"/>
              <a:gd name="connsiteY1" fmla="*/ 0 h 702000"/>
              <a:gd name="connsiteX2" fmla="*/ 5040785 w 5157787"/>
              <a:gd name="connsiteY2" fmla="*/ 0 h 702000"/>
              <a:gd name="connsiteX3" fmla="*/ 5157787 w 5157787"/>
              <a:gd name="connsiteY3" fmla="*/ 117002 h 702000"/>
              <a:gd name="connsiteX4" fmla="*/ 5157787 w 5157787"/>
              <a:gd name="connsiteY4" fmla="*/ 584998 h 702000"/>
              <a:gd name="connsiteX5" fmla="*/ 5040785 w 5157787"/>
              <a:gd name="connsiteY5" fmla="*/ 702000 h 702000"/>
              <a:gd name="connsiteX6" fmla="*/ 117002 w 5157787"/>
              <a:gd name="connsiteY6" fmla="*/ 702000 h 702000"/>
              <a:gd name="connsiteX7" fmla="*/ 0 w 5157787"/>
              <a:gd name="connsiteY7" fmla="*/ 584998 h 702000"/>
              <a:gd name="connsiteX8" fmla="*/ 0 w 5157787"/>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702000">
                <a:moveTo>
                  <a:pt x="0" y="117002"/>
                </a:moveTo>
                <a:cubicBezTo>
                  <a:pt x="0" y="52384"/>
                  <a:pt x="52384" y="0"/>
                  <a:pt x="117002" y="0"/>
                </a:cubicBezTo>
                <a:lnTo>
                  <a:pt x="5040785" y="0"/>
                </a:lnTo>
                <a:cubicBezTo>
                  <a:pt x="5105403" y="0"/>
                  <a:pt x="5157787" y="52384"/>
                  <a:pt x="5157787" y="117002"/>
                </a:cubicBezTo>
                <a:lnTo>
                  <a:pt x="5157787" y="584998"/>
                </a:lnTo>
                <a:cubicBezTo>
                  <a:pt x="5157787" y="649616"/>
                  <a:pt x="5105403" y="702000"/>
                  <a:pt x="5040785"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49" tIns="102849" rIns="102849" bIns="102849" numCol="1" spcCol="1270" anchor="ctr" anchorCtr="0">
            <a:noAutofit/>
          </a:bodyPr>
          <a:lstStyle/>
          <a:p>
            <a:pPr marL="0" lvl="0" indent="0" algn="l" defTabSz="800100">
              <a:lnSpc>
                <a:spcPct val="90000"/>
              </a:lnSpc>
              <a:spcBef>
                <a:spcPct val="0"/>
              </a:spcBef>
              <a:spcAft>
                <a:spcPct val="35000"/>
              </a:spcAft>
              <a:buNone/>
            </a:pPr>
            <a:r>
              <a:rPr lang="en-US" sz="2000" kern="1200" dirty="0">
                <a:latin typeface="+mj-lt"/>
              </a:rPr>
              <a:t>Nonprofit owned by the public; status is granted by the IRS</a:t>
            </a:r>
          </a:p>
        </p:txBody>
      </p:sp>
      <p:sp>
        <p:nvSpPr>
          <p:cNvPr id="13" name="Freeform: Shape 12">
            <a:extLst>
              <a:ext uri="{FF2B5EF4-FFF2-40B4-BE49-F238E27FC236}">
                <a16:creationId xmlns:a16="http://schemas.microsoft.com/office/drawing/2014/main" id="{049EE32D-0E5E-40CF-6119-F0A6E8F990FD}"/>
              </a:ext>
            </a:extLst>
          </p:cNvPr>
          <p:cNvSpPr/>
          <p:nvPr/>
        </p:nvSpPr>
        <p:spPr>
          <a:xfrm>
            <a:off x="820277" y="5297096"/>
            <a:ext cx="5157787" cy="702000"/>
          </a:xfrm>
          <a:custGeom>
            <a:avLst/>
            <a:gdLst>
              <a:gd name="connsiteX0" fmla="*/ 0 w 5157787"/>
              <a:gd name="connsiteY0" fmla="*/ 117002 h 702000"/>
              <a:gd name="connsiteX1" fmla="*/ 117002 w 5157787"/>
              <a:gd name="connsiteY1" fmla="*/ 0 h 702000"/>
              <a:gd name="connsiteX2" fmla="*/ 5040785 w 5157787"/>
              <a:gd name="connsiteY2" fmla="*/ 0 h 702000"/>
              <a:gd name="connsiteX3" fmla="*/ 5157787 w 5157787"/>
              <a:gd name="connsiteY3" fmla="*/ 117002 h 702000"/>
              <a:gd name="connsiteX4" fmla="*/ 5157787 w 5157787"/>
              <a:gd name="connsiteY4" fmla="*/ 584998 h 702000"/>
              <a:gd name="connsiteX5" fmla="*/ 5040785 w 5157787"/>
              <a:gd name="connsiteY5" fmla="*/ 702000 h 702000"/>
              <a:gd name="connsiteX6" fmla="*/ 117002 w 5157787"/>
              <a:gd name="connsiteY6" fmla="*/ 702000 h 702000"/>
              <a:gd name="connsiteX7" fmla="*/ 0 w 5157787"/>
              <a:gd name="connsiteY7" fmla="*/ 584998 h 702000"/>
              <a:gd name="connsiteX8" fmla="*/ 0 w 5157787"/>
              <a:gd name="connsiteY8" fmla="*/ 117002 h 70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7" h="702000">
                <a:moveTo>
                  <a:pt x="0" y="117002"/>
                </a:moveTo>
                <a:cubicBezTo>
                  <a:pt x="0" y="52384"/>
                  <a:pt x="52384" y="0"/>
                  <a:pt x="117002" y="0"/>
                </a:cubicBezTo>
                <a:lnTo>
                  <a:pt x="5040785" y="0"/>
                </a:lnTo>
                <a:cubicBezTo>
                  <a:pt x="5105403" y="0"/>
                  <a:pt x="5157787" y="52384"/>
                  <a:pt x="5157787" y="117002"/>
                </a:cubicBezTo>
                <a:lnTo>
                  <a:pt x="5157787" y="584998"/>
                </a:lnTo>
                <a:cubicBezTo>
                  <a:pt x="5157787" y="649616"/>
                  <a:pt x="5105403" y="702000"/>
                  <a:pt x="5040785" y="702000"/>
                </a:cubicBezTo>
                <a:lnTo>
                  <a:pt x="117002" y="702000"/>
                </a:lnTo>
                <a:cubicBezTo>
                  <a:pt x="52384" y="702000"/>
                  <a:pt x="0" y="649616"/>
                  <a:pt x="0" y="584998"/>
                </a:cubicBezTo>
                <a:lnTo>
                  <a:pt x="0" y="1170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2849" tIns="102849" rIns="102849" bIns="102849" numCol="1" spcCol="1270" anchor="ctr" anchorCtr="0">
            <a:noAutofit/>
          </a:bodyPr>
          <a:lstStyle/>
          <a:p>
            <a:pPr marL="0" lvl="0" indent="0" algn="l" defTabSz="800100">
              <a:lnSpc>
                <a:spcPct val="90000"/>
              </a:lnSpc>
              <a:spcBef>
                <a:spcPct val="0"/>
              </a:spcBef>
              <a:spcAft>
                <a:spcPct val="35000"/>
              </a:spcAft>
              <a:buNone/>
            </a:pPr>
            <a:r>
              <a:rPr lang="en-US" sz="2000" kern="1200" dirty="0">
                <a:latin typeface="+mj-lt"/>
              </a:rPr>
              <a:t>NEWH as a 501(c)(3) does not lobby</a:t>
            </a:r>
          </a:p>
        </p:txBody>
      </p:sp>
      <p:sp>
        <p:nvSpPr>
          <p:cNvPr id="5" name="Text Placeholder 4">
            <a:extLst>
              <a:ext uri="{FF2B5EF4-FFF2-40B4-BE49-F238E27FC236}">
                <a16:creationId xmlns:a16="http://schemas.microsoft.com/office/drawing/2014/main" id="{012E6578-C010-EEBC-6D6B-5904E6D13E78}"/>
              </a:ext>
            </a:extLst>
          </p:cNvPr>
          <p:cNvSpPr>
            <a:spLocks noGrp="1"/>
          </p:cNvSpPr>
          <p:nvPr>
            <p:ph type="body" sz="quarter" idx="3"/>
          </p:nvPr>
        </p:nvSpPr>
        <p:spPr>
          <a:xfrm>
            <a:off x="6172200" y="1681163"/>
            <a:ext cx="5183188" cy="430666"/>
          </a:xfrm>
        </p:spPr>
        <p:txBody>
          <a:bodyPr>
            <a:normAutofit lnSpcReduction="10000"/>
          </a:bodyPr>
          <a:lstStyle/>
          <a:p>
            <a:r>
              <a:rPr lang="en-US" dirty="0"/>
              <a:t>FOR PROFIT</a:t>
            </a:r>
          </a:p>
        </p:txBody>
      </p:sp>
      <p:sp>
        <p:nvSpPr>
          <p:cNvPr id="6" name="Content Placeholder 5">
            <a:extLst>
              <a:ext uri="{FF2B5EF4-FFF2-40B4-BE49-F238E27FC236}">
                <a16:creationId xmlns:a16="http://schemas.microsoft.com/office/drawing/2014/main" id="{EF10766D-79B9-0733-040D-743F6F0950B5}"/>
              </a:ext>
            </a:extLst>
          </p:cNvPr>
          <p:cNvSpPr>
            <a:spLocks noGrp="1"/>
          </p:cNvSpPr>
          <p:nvPr>
            <p:ph sz="quarter" idx="4"/>
          </p:nvPr>
        </p:nvSpPr>
        <p:spPr>
          <a:xfrm>
            <a:off x="6172200" y="2278516"/>
            <a:ext cx="5183188" cy="3911147"/>
          </a:xfrm>
        </p:spPr>
        <p:txBody>
          <a:bodyPr>
            <a:normAutofit/>
          </a:bodyPr>
          <a:lstStyle/>
          <a:p>
            <a:pPr marL="274320" indent="-274320" eaLnBrk="1" fontAlgn="auto" hangingPunct="1">
              <a:spcAft>
                <a:spcPts val="0"/>
              </a:spcAft>
              <a:buClr>
                <a:schemeClr val="accent3"/>
              </a:buClr>
              <a:buFont typeface="Wingdings 2"/>
              <a:buChar char=""/>
              <a:defRPr/>
            </a:pPr>
            <a:r>
              <a:rPr lang="en-US" sz="2000" dirty="0"/>
              <a:t>Organization operates for personal or corporate monetary gain</a:t>
            </a:r>
          </a:p>
          <a:p>
            <a:pPr marL="274320" indent="-274320" eaLnBrk="1" fontAlgn="auto" hangingPunct="1">
              <a:spcAft>
                <a:spcPts val="0"/>
              </a:spcAft>
              <a:buClr>
                <a:schemeClr val="accent3"/>
              </a:buClr>
              <a:buFont typeface="Wingdings 2"/>
              <a:buChar char=""/>
              <a:defRPr/>
            </a:pPr>
            <a:r>
              <a:rPr lang="en-US" sz="2000" dirty="0"/>
              <a:t>For-Profit organization is governed by a board of directors – directors are paid for their service</a:t>
            </a:r>
          </a:p>
          <a:p>
            <a:pPr marL="274320" indent="-274320" eaLnBrk="1" fontAlgn="auto" hangingPunct="1">
              <a:spcAft>
                <a:spcPts val="0"/>
              </a:spcAft>
              <a:buClr>
                <a:schemeClr val="accent3"/>
              </a:buClr>
              <a:buFont typeface="Wingdings 2"/>
              <a:buChar char=""/>
              <a:defRPr/>
            </a:pPr>
            <a:r>
              <a:rPr lang="en-US" sz="2000" dirty="0"/>
              <a:t>Stockholders own a for-profit business</a:t>
            </a:r>
          </a:p>
          <a:p>
            <a:pPr marL="0" indent="0">
              <a:buNone/>
            </a:pPr>
            <a:endParaRPr lang="en-US" dirty="0"/>
          </a:p>
        </p:txBody>
      </p:sp>
      <p:pic>
        <p:nvPicPr>
          <p:cNvPr id="7" name="Graphic 6">
            <a:extLst>
              <a:ext uri="{FF2B5EF4-FFF2-40B4-BE49-F238E27FC236}">
                <a16:creationId xmlns:a16="http://schemas.microsoft.com/office/drawing/2014/main" id="{959D2B80-77A2-F128-8783-4ECB83C8661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94447" y="5200339"/>
            <a:ext cx="1997553" cy="2585069"/>
          </a:xfrm>
          <a:prstGeom prst="rect">
            <a:avLst/>
          </a:prstGeom>
        </p:spPr>
      </p:pic>
    </p:spTree>
    <p:extLst>
      <p:ext uri="{BB962C8B-B14F-4D97-AF65-F5344CB8AC3E}">
        <p14:creationId xmlns:p14="http://schemas.microsoft.com/office/powerpoint/2010/main" val="35608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1" grpId="0" animBg="1"/>
      <p:bldP spid="12" grpId="0" animBg="1"/>
      <p:bldP spid="13" grpId="0" animBg="1"/>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C2BECF-3FA9-E17C-7663-C325D4E72113}"/>
              </a:ext>
            </a:extLst>
          </p:cNvPr>
          <p:cNvSpPr>
            <a:spLocks noGrp="1"/>
          </p:cNvSpPr>
          <p:nvPr>
            <p:ph type="title"/>
          </p:nvPr>
        </p:nvSpPr>
        <p:spPr>
          <a:xfrm>
            <a:off x="685800" y="1371600"/>
            <a:ext cx="2742028" cy="4114800"/>
          </a:xfrm>
        </p:spPr>
        <p:txBody>
          <a:bodyPr anchor="ctr">
            <a:normAutofit/>
          </a:bodyPr>
          <a:lstStyle/>
          <a:p>
            <a:pPr algn="ctr"/>
            <a:r>
              <a:rPr lang="en-US" dirty="0">
                <a:solidFill>
                  <a:schemeClr val="bg2"/>
                </a:solidFill>
              </a:rPr>
              <a:t>Contact Us!</a:t>
            </a:r>
          </a:p>
        </p:txBody>
      </p:sp>
      <p:sp>
        <p:nvSpPr>
          <p:cNvPr id="12" name="Rectangle 11">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7B6789-A0DF-3458-0C4D-C6C3878F9A69}"/>
              </a:ext>
            </a:extLst>
          </p:cNvPr>
          <p:cNvSpPr>
            <a:spLocks noGrp="1"/>
          </p:cNvSpPr>
          <p:nvPr>
            <p:ph idx="1"/>
          </p:nvPr>
        </p:nvSpPr>
        <p:spPr>
          <a:xfrm>
            <a:off x="4868091" y="896983"/>
            <a:ext cx="6496595" cy="3518263"/>
          </a:xfrm>
        </p:spPr>
        <p:txBody>
          <a:bodyPr anchor="ctr">
            <a:normAutofit fontScale="92500" lnSpcReduction="10000"/>
          </a:bodyPr>
          <a:lstStyle/>
          <a:p>
            <a:pPr eaLnBrk="1" hangingPunct="1">
              <a:lnSpc>
                <a:spcPct val="90000"/>
              </a:lnSpc>
              <a:spcAft>
                <a:spcPts val="300"/>
              </a:spcAft>
              <a:buClr>
                <a:schemeClr val="accent2"/>
              </a:buClr>
              <a:buSzPct val="85000"/>
              <a:buFont typeface="Wingdings 3" panose="05040102010807070707" pitchFamily="18" charset="2"/>
              <a:buNone/>
            </a:pPr>
            <a:r>
              <a:rPr lang="en-US" altLang="en-US" sz="1600" b="1" dirty="0"/>
              <a:t>Email us directly at:			General emails:</a:t>
            </a:r>
          </a:p>
          <a:p>
            <a:pPr eaLnBrk="1" hangingPunct="1">
              <a:lnSpc>
                <a:spcPct val="90000"/>
              </a:lnSpc>
              <a:buClr>
                <a:schemeClr val="accent2"/>
              </a:buClr>
              <a:buSzPct val="85000"/>
              <a:buFont typeface="Wingdings 3" panose="05040102010807070707" pitchFamily="18" charset="2"/>
              <a:buNone/>
            </a:pPr>
            <a:r>
              <a:rPr lang="en-US" altLang="en-US" sz="1600" b="0" dirty="0"/>
              <a:t>diane.federwitz@newh.org		newh.membership@newh.org</a:t>
            </a:r>
          </a:p>
          <a:p>
            <a:pPr eaLnBrk="1" hangingPunct="1">
              <a:lnSpc>
                <a:spcPct val="90000"/>
              </a:lnSpc>
              <a:buClr>
                <a:schemeClr val="accent2"/>
              </a:buClr>
              <a:buSzPct val="85000"/>
              <a:buFont typeface="Wingdings 3" panose="05040102010807070707" pitchFamily="18" charset="2"/>
              <a:buNone/>
            </a:pPr>
            <a:r>
              <a:rPr lang="en-US" altLang="en-US" sz="1600" b="0" dirty="0"/>
              <a:t>jena.seibel@newh.org			newh.education@newh.org</a:t>
            </a:r>
          </a:p>
          <a:p>
            <a:pPr eaLnBrk="1" hangingPunct="1">
              <a:lnSpc>
                <a:spcPct val="90000"/>
              </a:lnSpc>
              <a:buClr>
                <a:schemeClr val="accent2"/>
              </a:buClr>
              <a:buSzPct val="85000"/>
              <a:buFont typeface="Wingdings 2" panose="05020102010507070707" pitchFamily="18" charset="2"/>
              <a:buNone/>
            </a:pPr>
            <a:r>
              <a:rPr lang="en-US" altLang="en-US" sz="1600" b="0" dirty="0"/>
              <a:t>julie.hartmann@newh.org 		newh.finance@newh.org</a:t>
            </a:r>
          </a:p>
          <a:p>
            <a:pPr eaLnBrk="1" hangingPunct="1">
              <a:lnSpc>
                <a:spcPct val="90000"/>
              </a:lnSpc>
              <a:buClr>
                <a:schemeClr val="accent2"/>
              </a:buClr>
              <a:buSzPct val="85000"/>
              <a:buFont typeface="Wingdings 3" panose="05040102010807070707" pitchFamily="18" charset="2"/>
              <a:buNone/>
            </a:pPr>
            <a:r>
              <a:rPr lang="en-US" altLang="en-US" sz="1600" b="0" dirty="0"/>
              <a:t>kathy.coughlin@newh.org 		leadership.conference@newh.org</a:t>
            </a:r>
          </a:p>
          <a:p>
            <a:pPr marL="0" indent="0" eaLnBrk="1" hangingPunct="1">
              <a:lnSpc>
                <a:spcPct val="90000"/>
              </a:lnSpc>
              <a:buClr>
                <a:schemeClr val="accent2"/>
              </a:buClr>
              <a:buSzPct val="85000"/>
              <a:buNone/>
            </a:pPr>
            <a:r>
              <a:rPr lang="en-US" altLang="en-US" sz="1600" dirty="0"/>
              <a:t>hillary.eggebrecht@newh.org		</a:t>
            </a:r>
            <a:r>
              <a:rPr lang="en-US" altLang="en-US" sz="1600" b="0" dirty="0"/>
              <a:t>newh.scholarship@newh.org</a:t>
            </a:r>
          </a:p>
          <a:p>
            <a:pPr marL="0" indent="0" eaLnBrk="1" hangingPunct="1">
              <a:lnSpc>
                <a:spcPct val="90000"/>
              </a:lnSpc>
              <a:buClr>
                <a:schemeClr val="accent2"/>
              </a:buClr>
              <a:buSzPct val="85000"/>
              <a:buNone/>
            </a:pPr>
            <a:r>
              <a:rPr lang="en-US" altLang="en-US" sz="1600" b="0" dirty="0"/>
              <a:t>kate.nesbitt@newh.org			newh.tradeshows@newh.org</a:t>
            </a:r>
          </a:p>
          <a:p>
            <a:pPr eaLnBrk="1" hangingPunct="1">
              <a:lnSpc>
                <a:spcPct val="90000"/>
              </a:lnSpc>
              <a:buClr>
                <a:schemeClr val="accent2"/>
              </a:buClr>
              <a:buSzPct val="85000"/>
              <a:buFont typeface="Wingdings 2" panose="05020102010507070707" pitchFamily="18" charset="2"/>
              <a:buNone/>
            </a:pPr>
            <a:r>
              <a:rPr lang="en-US" altLang="en-US" sz="1600" b="0" dirty="0"/>
              <a:t>susan.huntington@newh.org 		continuing.education@newh.org</a:t>
            </a:r>
          </a:p>
          <a:p>
            <a:pPr eaLnBrk="1" hangingPunct="1">
              <a:lnSpc>
                <a:spcPct val="90000"/>
              </a:lnSpc>
              <a:buClr>
                <a:schemeClr val="accent2"/>
              </a:buClr>
              <a:buSzPct val="85000"/>
              <a:buFont typeface="Wingdings 2" panose="05020102010507070707" pitchFamily="18" charset="2"/>
              <a:buNone/>
            </a:pPr>
            <a:r>
              <a:rPr lang="en-US" altLang="en-US" sz="1600" b="0" dirty="0"/>
              <a:t>shelia.lohmiller@newh.org 		newh.magazine@newh.org</a:t>
            </a:r>
            <a:endParaRPr lang="en-US" altLang="en-US" sz="1600" dirty="0"/>
          </a:p>
          <a:p>
            <a:pPr eaLnBrk="1" hangingPunct="1">
              <a:lnSpc>
                <a:spcPct val="90000"/>
              </a:lnSpc>
              <a:buClr>
                <a:schemeClr val="accent2"/>
              </a:buClr>
              <a:buSzPct val="85000"/>
              <a:buFont typeface="Wingdings 2" panose="05020102010507070707" pitchFamily="18" charset="2"/>
              <a:buNone/>
            </a:pPr>
            <a:r>
              <a:rPr lang="en-US" altLang="en-US" sz="1600" b="0" dirty="0"/>
              <a:t>erika.swansen@newh.org</a:t>
            </a:r>
          </a:p>
          <a:p>
            <a:pPr eaLnBrk="1" hangingPunct="1">
              <a:lnSpc>
                <a:spcPct val="90000"/>
              </a:lnSpc>
              <a:buClr>
                <a:schemeClr val="accent2"/>
              </a:buClr>
              <a:buSzPct val="85000"/>
              <a:buFont typeface="Wingdings 2" panose="05020102010507070707" pitchFamily="18" charset="2"/>
              <a:buNone/>
            </a:pPr>
            <a:r>
              <a:rPr lang="en-US" altLang="en-US" sz="1600" dirty="0"/>
              <a:t>d</a:t>
            </a:r>
            <a:r>
              <a:rPr lang="en-US" altLang="en-US" sz="1600" b="0" dirty="0"/>
              <a:t>enise.huntington@newh.org</a:t>
            </a:r>
          </a:p>
          <a:p>
            <a:pPr eaLnBrk="1" hangingPunct="1">
              <a:lnSpc>
                <a:spcPct val="90000"/>
              </a:lnSpc>
              <a:buClr>
                <a:schemeClr val="accent2"/>
              </a:buClr>
              <a:buSzPct val="85000"/>
              <a:buFont typeface="Wingdings 2" panose="05020102010507070707" pitchFamily="18" charset="2"/>
              <a:buNone/>
            </a:pPr>
            <a:endParaRPr lang="en-US" sz="1000" b="0" dirty="0"/>
          </a:p>
          <a:p>
            <a:pPr eaLnBrk="1" hangingPunct="1">
              <a:lnSpc>
                <a:spcPct val="90000"/>
              </a:lnSpc>
              <a:buClr>
                <a:schemeClr val="accent2"/>
              </a:buClr>
              <a:buSzPct val="85000"/>
              <a:buFont typeface="Wingdings 2" panose="05020102010507070707" pitchFamily="18" charset="2"/>
              <a:buNone/>
            </a:pPr>
            <a:endParaRPr lang="en-US" sz="1000" dirty="0"/>
          </a:p>
        </p:txBody>
      </p:sp>
      <p:sp>
        <p:nvSpPr>
          <p:cNvPr id="6" name="TextBox 5">
            <a:extLst>
              <a:ext uri="{FF2B5EF4-FFF2-40B4-BE49-F238E27FC236}">
                <a16:creationId xmlns:a16="http://schemas.microsoft.com/office/drawing/2014/main" id="{CCD72089-3ECD-31FD-7EA6-7E112511052B}"/>
              </a:ext>
            </a:extLst>
          </p:cNvPr>
          <p:cNvSpPr txBox="1"/>
          <p:nvPr/>
        </p:nvSpPr>
        <p:spPr>
          <a:xfrm flipH="1">
            <a:off x="7238999" y="4478547"/>
            <a:ext cx="2767150" cy="1421928"/>
          </a:xfrm>
          <a:prstGeom prst="rect">
            <a:avLst/>
          </a:prstGeom>
          <a:noFill/>
        </p:spPr>
        <p:txBody>
          <a:bodyPr wrap="square" rtlCol="0">
            <a:spAutoFit/>
          </a:bodyPr>
          <a:lstStyle/>
          <a:p>
            <a:pPr eaLnBrk="1" hangingPunct="1">
              <a:lnSpc>
                <a:spcPct val="90000"/>
              </a:lnSpc>
              <a:buClr>
                <a:schemeClr val="accent2"/>
              </a:buClr>
              <a:buSzPct val="85000"/>
              <a:buFont typeface="Wingdings 2" panose="05020102010507070707" pitchFamily="18" charset="2"/>
              <a:buNone/>
            </a:pPr>
            <a:r>
              <a:rPr lang="en-US" sz="1600" b="0" dirty="0">
                <a:latin typeface="+mj-lt"/>
              </a:rPr>
              <a:t>NEWH	</a:t>
            </a:r>
          </a:p>
          <a:p>
            <a:pPr eaLnBrk="1" hangingPunct="1">
              <a:lnSpc>
                <a:spcPct val="90000"/>
              </a:lnSpc>
              <a:buClr>
                <a:schemeClr val="accent2"/>
              </a:buClr>
              <a:buSzPct val="85000"/>
              <a:buFont typeface="Wingdings 2" panose="05020102010507070707" pitchFamily="18" charset="2"/>
              <a:buNone/>
            </a:pPr>
            <a:r>
              <a:rPr lang="en-US" sz="1600" b="0" dirty="0">
                <a:latin typeface="+mj-lt"/>
              </a:rPr>
              <a:t>P.O. Box 322</a:t>
            </a:r>
          </a:p>
          <a:p>
            <a:pPr eaLnBrk="1" hangingPunct="1">
              <a:lnSpc>
                <a:spcPct val="90000"/>
              </a:lnSpc>
              <a:buClr>
                <a:schemeClr val="accent2"/>
              </a:buClr>
              <a:buSzPct val="85000"/>
              <a:buFont typeface="Wingdings 2" panose="05020102010507070707" pitchFamily="18" charset="2"/>
              <a:buNone/>
            </a:pPr>
            <a:r>
              <a:rPr lang="en-US" sz="1600" b="0" dirty="0">
                <a:latin typeface="+mj-lt"/>
              </a:rPr>
              <a:t>Shawano, WI 54166-0322</a:t>
            </a:r>
          </a:p>
          <a:p>
            <a:pPr eaLnBrk="1" hangingPunct="1">
              <a:lnSpc>
                <a:spcPct val="90000"/>
              </a:lnSpc>
              <a:buClr>
                <a:schemeClr val="accent2"/>
              </a:buClr>
              <a:buSzPct val="85000"/>
              <a:buFont typeface="Wingdings 2" panose="05020102010507070707" pitchFamily="18" charset="2"/>
              <a:buNone/>
            </a:pPr>
            <a:r>
              <a:rPr lang="en-US" sz="1600" b="0" dirty="0">
                <a:latin typeface="+mj-lt"/>
              </a:rPr>
              <a:t>800.593.NEWH (6394)   </a:t>
            </a:r>
          </a:p>
          <a:p>
            <a:pPr eaLnBrk="1" hangingPunct="1">
              <a:lnSpc>
                <a:spcPct val="90000"/>
              </a:lnSpc>
              <a:buClr>
                <a:schemeClr val="accent2"/>
              </a:buClr>
              <a:buSzPct val="85000"/>
              <a:buFont typeface="Wingdings 2" panose="05020102010507070707" pitchFamily="18" charset="2"/>
              <a:buNone/>
            </a:pPr>
            <a:r>
              <a:rPr lang="en-US" sz="1600" b="0" dirty="0">
                <a:latin typeface="+mj-lt"/>
              </a:rPr>
              <a:t>Fax 800-693-NEWH (6394)   </a:t>
            </a:r>
          </a:p>
          <a:p>
            <a:pPr eaLnBrk="1" hangingPunct="1">
              <a:lnSpc>
                <a:spcPct val="90000"/>
              </a:lnSpc>
              <a:buClr>
                <a:schemeClr val="accent2"/>
              </a:buClr>
              <a:buSzPct val="85000"/>
              <a:buFont typeface="Wingdings 2" panose="05020102010507070707" pitchFamily="18" charset="2"/>
              <a:buNone/>
            </a:pPr>
            <a:r>
              <a:rPr lang="en-US" sz="1600" b="0" dirty="0">
                <a:latin typeface="+mj-lt"/>
              </a:rPr>
              <a:t>info@newh.org</a:t>
            </a:r>
          </a:p>
        </p:txBody>
      </p:sp>
      <p:pic>
        <p:nvPicPr>
          <p:cNvPr id="7" name="Graphic 6">
            <a:extLst>
              <a:ext uri="{FF2B5EF4-FFF2-40B4-BE49-F238E27FC236}">
                <a16:creationId xmlns:a16="http://schemas.microsoft.com/office/drawing/2014/main" id="{7847E62C-8E99-A447-EA44-0F9D5282BA9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48612" y="5480328"/>
            <a:ext cx="1743387" cy="2256149"/>
          </a:xfrm>
          <a:prstGeom prst="rect">
            <a:avLst/>
          </a:prstGeom>
        </p:spPr>
      </p:pic>
    </p:spTree>
    <p:extLst>
      <p:ext uri="{BB962C8B-B14F-4D97-AF65-F5344CB8AC3E}">
        <p14:creationId xmlns:p14="http://schemas.microsoft.com/office/powerpoint/2010/main" val="2221350331"/>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pFill/>
        <a:ln w="9525">
          <a:noFill/>
          <a:miter lim="800000"/>
          <a:headEnd/>
          <a:tailEnd/>
        </a:ln>
      </a:spPr>
      <a:bodyPr vert="horz" wrap="square" lIns="91440" tIns="45720" rIns="91440" bIns="45720" numCol="1" anchor="t" anchorCtr="0" compatLnSpc="1">
        <a:prstTxWarp prst="textNoShape">
          <a:avLst/>
        </a:prstTxWarp>
      </a:bodyPr>
      <a:lstStyle>
        <a:defPPr algn="l">
          <a:defRPr dirty="0"/>
        </a:defPPr>
      </a:lstStyle>
    </a:spDef>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7841</TotalTime>
  <Words>8769</Words>
  <Application>Microsoft Office PowerPoint</Application>
  <PresentationFormat>Widescreen</PresentationFormat>
  <Paragraphs>743</Paragraphs>
  <Slides>90</Slides>
  <Notes>90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90</vt:i4>
      </vt:variant>
    </vt:vector>
  </HeadingPairs>
  <TitlesOfParts>
    <vt:vector size="105" baseType="lpstr">
      <vt:lpstr>Arial</vt:lpstr>
      <vt:lpstr>Calibri</vt:lpstr>
      <vt:lpstr>Calibri Light</vt:lpstr>
      <vt:lpstr>Century Gothic</vt:lpstr>
      <vt:lpstr>Courier New</vt:lpstr>
      <vt:lpstr>Georgia</vt:lpstr>
      <vt:lpstr>Gill Sans MT</vt:lpstr>
      <vt:lpstr>Goudy Old Style</vt:lpstr>
      <vt:lpstr>Goudy Old Style (Headings)</vt:lpstr>
      <vt:lpstr>Symbol</vt:lpstr>
      <vt:lpstr>Times New Roman</vt:lpstr>
      <vt:lpstr>Wingdings</vt:lpstr>
      <vt:lpstr>Wingdings 2</vt:lpstr>
      <vt:lpstr>Wingdings 3</vt:lpstr>
      <vt:lpstr>ClassicFrameVTI</vt:lpstr>
      <vt:lpstr>Board Training</vt:lpstr>
      <vt:lpstr>A few simple guidelines </vt:lpstr>
      <vt:lpstr>Topics</vt:lpstr>
      <vt:lpstr>Why are we here?</vt:lpstr>
      <vt:lpstr>“There is only one thing worse than training your volunteers and having them leave – and that's not training them and having them stay.”         -unknown </vt:lpstr>
      <vt:lpstr>PowerPoint Presentation</vt:lpstr>
      <vt:lpstr>NEWH Vision</vt:lpstr>
      <vt:lpstr>Our Mission</vt:lpstr>
      <vt:lpstr>Nonprofit vs for-profit  What is the difference?</vt:lpstr>
      <vt:lpstr>What we do:</vt:lpstr>
      <vt:lpstr>NEWH Partnerships</vt:lpstr>
      <vt:lpstr>Corporate Partners </vt:lpstr>
      <vt:lpstr>Green Voice</vt:lpstr>
      <vt:lpstr>Media</vt:lpstr>
      <vt:lpstr>Brand</vt:lpstr>
      <vt:lpstr>Design</vt:lpstr>
      <vt:lpstr>International</vt:lpstr>
      <vt:lpstr>PowerPoint Presentation</vt:lpstr>
      <vt:lpstr>PowerPoint Presentation</vt:lpstr>
      <vt:lpstr>UNDERSTANDING THE CHAPTER BOARD SUCCESSION PLAN</vt:lpstr>
      <vt:lpstr>Board Positions</vt:lpstr>
      <vt:lpstr>Board Positions Continued</vt:lpstr>
      <vt:lpstr>The Board/Chapter –  NEWH Staff Relationship</vt:lpstr>
      <vt:lpstr>How can I be a valuable board member?</vt:lpstr>
      <vt:lpstr>Committee do’s &amp; Don’ts</vt:lpstr>
      <vt:lpstr>Post your board/committee volunteers hard at work…</vt:lpstr>
      <vt:lpstr> HIGHLIGHT YOUR BOARD MEMBERS AND THANK THEM!</vt:lpstr>
      <vt:lpstr>Board Financial responsibilities</vt:lpstr>
      <vt:lpstr>Financial Notes</vt:lpstr>
      <vt:lpstr>Financial Notes</vt:lpstr>
      <vt:lpstr>Role of the President</vt:lpstr>
      <vt:lpstr>Presidents Role in Successful/Productive Meetings*</vt:lpstr>
      <vt:lpstr>Chapter Business plan</vt:lpstr>
      <vt:lpstr>Role of the past president/newh delegate</vt:lpstr>
      <vt:lpstr>Role of the NEWH, Inc. Delegate</vt:lpstr>
      <vt:lpstr>Role of the vp-administration/ newh delegate</vt:lpstr>
      <vt:lpstr>NEWH Reimbursement policy for newh delegates</vt:lpstr>
      <vt:lpstr>Role of the    VP-Development</vt:lpstr>
      <vt:lpstr>Role of the secretary*</vt:lpstr>
      <vt:lpstr>MOTION FORM TEMPLATE</vt:lpstr>
      <vt:lpstr>role OF THE TREASURER</vt:lpstr>
      <vt:lpstr>Role of the executive advisor</vt:lpstr>
      <vt:lpstr>Role of membership director</vt:lpstr>
      <vt:lpstr>Membership levels</vt:lpstr>
      <vt:lpstr>Business membership levels</vt:lpstr>
      <vt:lpstr>Business Membership Levels continued</vt:lpstr>
      <vt:lpstr>Corporate Partners</vt:lpstr>
      <vt:lpstr>NEWH College of fellows</vt:lpstr>
      <vt:lpstr>PowerPoint Presentation</vt:lpstr>
      <vt:lpstr>Take every opportunity to promote your members…member news in the NEWH Magazine, member spotlights on your website, or post news on facebook</vt:lpstr>
      <vt:lpstr>Highlight your local design firms on social media…  Idea: Firm Friday!</vt:lpstr>
      <vt:lpstr>More ideas to promote members – highlight your TopIDs on social media!</vt:lpstr>
      <vt:lpstr>Role of the Student Relations Director</vt:lpstr>
      <vt:lpstr>Role of the Equity, Inclusion, and Diversity Director</vt:lpstr>
      <vt:lpstr>The role of the marketing director</vt:lpstr>
      <vt:lpstr>Can our chapter have our own  Website?</vt:lpstr>
      <vt:lpstr>Role of the internet communications chair</vt:lpstr>
      <vt:lpstr>Be creative in promoting your events – build up excitement!</vt:lpstr>
      <vt:lpstr>People LOVE to see pictures from your events!</vt:lpstr>
      <vt:lpstr>Post lots of pictures…show people what they missed!</vt:lpstr>
      <vt:lpstr>Thank your sponsors</vt:lpstr>
      <vt:lpstr>Use Instagram to raise awareness of NEWH!</vt:lpstr>
      <vt:lpstr>Role of the public relations chair</vt:lpstr>
      <vt:lpstr>Role of the publications chair:</vt:lpstr>
      <vt:lpstr>What is the difference between a program and fundraising event?</vt:lpstr>
      <vt:lpstr>Role of Programming Director</vt:lpstr>
      <vt:lpstr>Insurance Coverages</vt:lpstr>
      <vt:lpstr>NEWH Liquor Policy</vt:lpstr>
      <vt:lpstr>NEWH Liquor Policy Guidelines</vt:lpstr>
      <vt:lpstr>NEWH Event Refund/Cancellation Policy</vt:lpstr>
      <vt:lpstr>NEWH Event Refund/Cancellation Policy continued</vt:lpstr>
      <vt:lpstr>Role of the Fundraising Director</vt:lpstr>
      <vt:lpstr>Role of the Hospitality Chair</vt:lpstr>
      <vt:lpstr>Role of the scholarship director</vt:lpstr>
      <vt:lpstr>Role of the scholarship director Continued</vt:lpstr>
      <vt:lpstr>Congratulate and highlight your scholarship recipients on social media!</vt:lpstr>
      <vt:lpstr>Share on social media how you are reaching out to students!</vt:lpstr>
      <vt:lpstr>Role of the green voice chair</vt:lpstr>
      <vt:lpstr>Green voice</vt:lpstr>
      <vt:lpstr>Role of the community service chair</vt:lpstr>
      <vt:lpstr>Share your community service/outreach events on social media!</vt:lpstr>
      <vt:lpstr>Other chair positions (optional)</vt:lpstr>
      <vt:lpstr>Another way to promote newh…and yourself!</vt:lpstr>
      <vt:lpstr>Mandatory Discipline Training Review (Jan-Feb) for EC and Director Positions</vt:lpstr>
      <vt:lpstr>Leadership conference 2024 in…</vt:lpstr>
      <vt:lpstr>For more information, visit our website! </vt:lpstr>
      <vt:lpstr>Board resources on newh.org</vt:lpstr>
      <vt:lpstr>Thank you for serving!</vt:lpstr>
      <vt:lpstr>Contact Us!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Training</dc:title>
  <dc:creator>Erika Swansen</dc:creator>
  <cp:lastModifiedBy>Diane Federwitz</cp:lastModifiedBy>
  <cp:revision>266</cp:revision>
  <cp:lastPrinted>2023-02-02T15:34:06Z</cp:lastPrinted>
  <dcterms:created xsi:type="dcterms:W3CDTF">2022-08-22T20:56:11Z</dcterms:created>
  <dcterms:modified xsi:type="dcterms:W3CDTF">2023-02-17T16:40:49Z</dcterms:modified>
</cp:coreProperties>
</file>